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4"/>
  </p:sldMasterIdLst>
  <p:notesMasterIdLst>
    <p:notesMasterId r:id="rId253"/>
  </p:notesMasterIdLst>
  <p:handoutMasterIdLst>
    <p:handoutMasterId r:id="rId254"/>
  </p:handoutMasterIdLst>
  <p:sldIdLst>
    <p:sldId id="10651" r:id="rId5"/>
    <p:sldId id="10990" r:id="rId6"/>
    <p:sldId id="10944" r:id="rId7"/>
    <p:sldId id="10841" r:id="rId8"/>
    <p:sldId id="10948" r:id="rId9"/>
    <p:sldId id="4498" r:id="rId10"/>
    <p:sldId id="10978" r:id="rId11"/>
    <p:sldId id="10678" r:id="rId12"/>
    <p:sldId id="10756" r:id="rId13"/>
    <p:sldId id="10950" r:id="rId14"/>
    <p:sldId id="10666" r:id="rId15"/>
    <p:sldId id="10843" r:id="rId16"/>
    <p:sldId id="10685" r:id="rId17"/>
    <p:sldId id="10927" r:id="rId18"/>
    <p:sldId id="10933" r:id="rId19"/>
    <p:sldId id="10928" r:id="rId20"/>
    <p:sldId id="10929" r:id="rId21"/>
    <p:sldId id="10932" r:id="rId22"/>
    <p:sldId id="10930" r:id="rId23"/>
    <p:sldId id="10934" r:id="rId24"/>
    <p:sldId id="10931" r:id="rId25"/>
    <p:sldId id="10964" r:id="rId26"/>
    <p:sldId id="10965" r:id="rId27"/>
    <p:sldId id="10842" r:id="rId28"/>
    <p:sldId id="10963" r:id="rId29"/>
    <p:sldId id="10664" r:id="rId30"/>
    <p:sldId id="10681" r:id="rId31"/>
    <p:sldId id="10682" r:id="rId32"/>
    <p:sldId id="10683" r:id="rId33"/>
    <p:sldId id="10668" r:id="rId34"/>
    <p:sldId id="10665" r:id="rId35"/>
    <p:sldId id="10667" r:id="rId36"/>
    <p:sldId id="10669" r:id="rId37"/>
    <p:sldId id="10980" r:id="rId38"/>
    <p:sldId id="10991" r:id="rId39"/>
    <p:sldId id="10981" r:id="rId40"/>
    <p:sldId id="10984" r:id="rId41"/>
    <p:sldId id="10893" r:id="rId42"/>
    <p:sldId id="10894" r:id="rId43"/>
    <p:sldId id="10895" r:id="rId44"/>
    <p:sldId id="10973" r:id="rId45"/>
    <p:sldId id="10897" r:id="rId46"/>
    <p:sldId id="10898" r:id="rId47"/>
    <p:sldId id="10899" r:id="rId48"/>
    <p:sldId id="10900" r:id="rId49"/>
    <p:sldId id="10901" r:id="rId50"/>
    <p:sldId id="459" r:id="rId51"/>
    <p:sldId id="10902" r:id="rId52"/>
    <p:sldId id="10903" r:id="rId53"/>
    <p:sldId id="10904" r:id="rId54"/>
    <p:sldId id="585" r:id="rId55"/>
    <p:sldId id="586" r:id="rId56"/>
    <p:sldId id="587" r:id="rId57"/>
    <p:sldId id="10940" r:id="rId58"/>
    <p:sldId id="10906" r:id="rId59"/>
    <p:sldId id="10907" r:id="rId60"/>
    <p:sldId id="10908" r:id="rId61"/>
    <p:sldId id="10909" r:id="rId62"/>
    <p:sldId id="10905" r:id="rId63"/>
    <p:sldId id="10942" r:id="rId64"/>
    <p:sldId id="10910" r:id="rId65"/>
    <p:sldId id="10911" r:id="rId66"/>
    <p:sldId id="10912" r:id="rId67"/>
    <p:sldId id="10913" r:id="rId68"/>
    <p:sldId id="10914" r:id="rId69"/>
    <p:sldId id="10916" r:id="rId70"/>
    <p:sldId id="10974" r:id="rId71"/>
    <p:sldId id="10915" r:id="rId72"/>
    <p:sldId id="10986" r:id="rId73"/>
    <p:sldId id="10777" r:id="rId74"/>
    <p:sldId id="10847" r:id="rId75"/>
    <p:sldId id="10959" r:id="rId76"/>
    <p:sldId id="10845" r:id="rId77"/>
    <p:sldId id="10846" r:id="rId78"/>
    <p:sldId id="10844" r:id="rId79"/>
    <p:sldId id="10853" r:id="rId80"/>
    <p:sldId id="10889" r:id="rId81"/>
    <p:sldId id="10890" r:id="rId82"/>
    <p:sldId id="10773" r:id="rId83"/>
    <p:sldId id="10957" r:id="rId84"/>
    <p:sldId id="10958" r:id="rId85"/>
    <p:sldId id="10972" r:id="rId86"/>
    <p:sldId id="10979" r:id="rId87"/>
    <p:sldId id="10960" r:id="rId88"/>
    <p:sldId id="10962" r:id="rId89"/>
    <p:sldId id="10885" r:id="rId90"/>
    <p:sldId id="10884" r:id="rId91"/>
    <p:sldId id="10886" r:id="rId92"/>
    <p:sldId id="10887" r:id="rId93"/>
    <p:sldId id="10858" r:id="rId94"/>
    <p:sldId id="10883" r:id="rId95"/>
    <p:sldId id="10892" r:id="rId96"/>
    <p:sldId id="10923" r:id="rId97"/>
    <p:sldId id="10848" r:id="rId98"/>
    <p:sldId id="10775" r:id="rId99"/>
    <p:sldId id="10811" r:id="rId100"/>
    <p:sldId id="10774" r:id="rId101"/>
    <p:sldId id="10949" r:id="rId102"/>
    <p:sldId id="10849" r:id="rId103"/>
    <p:sldId id="10888" r:id="rId104"/>
    <p:sldId id="10859" r:id="rId105"/>
    <p:sldId id="10862" r:id="rId106"/>
    <p:sldId id="10924" r:id="rId107"/>
    <p:sldId id="10865" r:id="rId108"/>
    <p:sldId id="10921" r:id="rId109"/>
    <p:sldId id="10977" r:id="rId110"/>
    <p:sldId id="10860" r:id="rId111"/>
    <p:sldId id="10861" r:id="rId112"/>
    <p:sldId id="10863" r:id="rId113"/>
    <p:sldId id="10866" r:id="rId114"/>
    <p:sldId id="10864" r:id="rId115"/>
    <p:sldId id="10869" r:id="rId116"/>
    <p:sldId id="10870" r:id="rId117"/>
    <p:sldId id="10867" r:id="rId118"/>
    <p:sldId id="10968" r:id="rId119"/>
    <p:sldId id="10926" r:id="rId120"/>
    <p:sldId id="10954" r:id="rId121"/>
    <p:sldId id="10955" r:id="rId122"/>
    <p:sldId id="10868" r:id="rId123"/>
    <p:sldId id="10660" r:id="rId124"/>
    <p:sldId id="10684" r:id="rId125"/>
    <p:sldId id="10671" r:id="rId126"/>
    <p:sldId id="10661" r:id="rId127"/>
    <p:sldId id="10662" r:id="rId128"/>
    <p:sldId id="10680" r:id="rId129"/>
    <p:sldId id="10945" r:id="rId130"/>
    <p:sldId id="10850" r:id="rId131"/>
    <p:sldId id="10658" r:id="rId132"/>
    <p:sldId id="10806" r:id="rId133"/>
    <p:sldId id="10873" r:id="rId134"/>
    <p:sldId id="10872" r:id="rId135"/>
    <p:sldId id="10953" r:id="rId136"/>
    <p:sldId id="10971" r:id="rId137"/>
    <p:sldId id="10874" r:id="rId138"/>
    <p:sldId id="10875" r:id="rId139"/>
    <p:sldId id="10943" r:id="rId140"/>
    <p:sldId id="10969" r:id="rId141"/>
    <p:sldId id="10851" r:id="rId142"/>
    <p:sldId id="10876" r:id="rId143"/>
    <p:sldId id="10877" r:id="rId144"/>
    <p:sldId id="10880" r:id="rId145"/>
    <p:sldId id="10879" r:id="rId146"/>
    <p:sldId id="10878" r:id="rId147"/>
    <p:sldId id="10947" r:id="rId148"/>
    <p:sldId id="10966" r:id="rId149"/>
    <p:sldId id="10925" r:id="rId150"/>
    <p:sldId id="10852" r:id="rId151"/>
    <p:sldId id="10857" r:id="rId152"/>
    <p:sldId id="10809" r:id="rId153"/>
    <p:sldId id="10922" r:id="rId154"/>
    <p:sldId id="10672" r:id="rId155"/>
    <p:sldId id="10881" r:id="rId156"/>
    <p:sldId id="10935" r:id="rId157"/>
    <p:sldId id="10936" r:id="rId158"/>
    <p:sldId id="10952" r:id="rId159"/>
    <p:sldId id="10941" r:id="rId160"/>
    <p:sldId id="10938" r:id="rId161"/>
    <p:sldId id="10939" r:id="rId162"/>
    <p:sldId id="10937" r:id="rId163"/>
    <p:sldId id="10987" r:id="rId164"/>
    <p:sldId id="10956" r:id="rId165"/>
    <p:sldId id="10946" r:id="rId166"/>
    <p:sldId id="10855" r:id="rId167"/>
    <p:sldId id="10854" r:id="rId168"/>
    <p:sldId id="10882" r:id="rId169"/>
    <p:sldId id="10918" r:id="rId170"/>
    <p:sldId id="10917" r:id="rId171"/>
    <p:sldId id="10967" r:id="rId172"/>
    <p:sldId id="10919" r:id="rId173"/>
    <p:sldId id="10920" r:id="rId174"/>
    <p:sldId id="10961" r:id="rId175"/>
    <p:sldId id="10838" r:id="rId176"/>
    <p:sldId id="10778" r:id="rId177"/>
    <p:sldId id="10757" r:id="rId178"/>
    <p:sldId id="10813" r:id="rId179"/>
    <p:sldId id="10758" r:id="rId180"/>
    <p:sldId id="10827" r:id="rId181"/>
    <p:sldId id="10780" r:id="rId182"/>
    <p:sldId id="10831" r:id="rId183"/>
    <p:sldId id="10704" r:id="rId184"/>
    <p:sldId id="10705" r:id="rId185"/>
    <p:sldId id="10706" r:id="rId186"/>
    <p:sldId id="10708" r:id="rId187"/>
    <p:sldId id="10790" r:id="rId188"/>
    <p:sldId id="10761" r:id="rId189"/>
    <p:sldId id="10768" r:id="rId190"/>
    <p:sldId id="10786" r:id="rId191"/>
    <p:sldId id="10791" r:id="rId192"/>
    <p:sldId id="10762" r:id="rId193"/>
    <p:sldId id="10815" r:id="rId194"/>
    <p:sldId id="10810" r:id="rId195"/>
    <p:sldId id="10764" r:id="rId196"/>
    <p:sldId id="10988" r:id="rId197"/>
    <p:sldId id="10989" r:id="rId198"/>
    <p:sldId id="10781" r:id="rId199"/>
    <p:sldId id="10833" r:id="rId200"/>
    <p:sldId id="10819" r:id="rId201"/>
    <p:sldId id="10820" r:id="rId202"/>
    <p:sldId id="10821" r:id="rId203"/>
    <p:sldId id="10676" r:id="rId204"/>
    <p:sldId id="10816" r:id="rId205"/>
    <p:sldId id="10834" r:id="rId206"/>
    <p:sldId id="10770" r:id="rId207"/>
    <p:sldId id="10812" r:id="rId208"/>
    <p:sldId id="10787" r:id="rId209"/>
    <p:sldId id="10788" r:id="rId210"/>
    <p:sldId id="10789" r:id="rId211"/>
    <p:sldId id="10765" r:id="rId212"/>
    <p:sldId id="10766" r:id="rId213"/>
    <p:sldId id="10985" r:id="rId214"/>
    <p:sldId id="10767" r:id="rId215"/>
    <p:sldId id="10818" r:id="rId216"/>
    <p:sldId id="10782" r:id="rId217"/>
    <p:sldId id="10835" r:id="rId218"/>
    <p:sldId id="10771" r:id="rId219"/>
    <p:sldId id="10793" r:id="rId220"/>
    <p:sldId id="10795" r:id="rId221"/>
    <p:sldId id="10796" r:id="rId222"/>
    <p:sldId id="10797" r:id="rId223"/>
    <p:sldId id="10798" r:id="rId224"/>
    <p:sldId id="10799" r:id="rId225"/>
    <p:sldId id="10800" r:id="rId226"/>
    <p:sldId id="10975" r:id="rId227"/>
    <p:sldId id="10976" r:id="rId228"/>
    <p:sldId id="10792" r:id="rId229"/>
    <p:sldId id="10814" r:id="rId230"/>
    <p:sldId id="10824" r:id="rId231"/>
    <p:sldId id="10823" r:id="rId232"/>
    <p:sldId id="10783" r:id="rId233"/>
    <p:sldId id="10836" r:id="rId234"/>
    <p:sldId id="10772" r:id="rId235"/>
    <p:sldId id="10828" r:id="rId236"/>
    <p:sldId id="10829" r:id="rId237"/>
    <p:sldId id="10707" r:id="rId238"/>
    <p:sldId id="10686" r:id="rId239"/>
    <p:sldId id="10801" r:id="rId240"/>
    <p:sldId id="10802" r:id="rId241"/>
    <p:sldId id="10803" r:id="rId242"/>
    <p:sldId id="10804" r:id="rId243"/>
    <p:sldId id="10970" r:id="rId244"/>
    <p:sldId id="10807" r:id="rId245"/>
    <p:sldId id="10805" r:id="rId246"/>
    <p:sldId id="10700" r:id="rId247"/>
    <p:sldId id="10784" r:id="rId248"/>
    <p:sldId id="10837" r:id="rId249"/>
    <p:sldId id="10808" r:id="rId250"/>
    <p:sldId id="10825" r:id="rId251"/>
    <p:sldId id="10652" r:id="rId252"/>
  </p:sldIdLst>
  <p:sldSz cx="9144000" cy="5143500" type="screen16x9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3361D07-F271-41B2-9ABF-E654935137AE}">
          <p14:sldIdLst>
            <p14:sldId id="10651"/>
            <p14:sldId id="10990"/>
            <p14:sldId id="10944"/>
          </p14:sldIdLst>
        </p14:section>
        <p14:section name="Untitled Section" id="{B0ECA0C8-26F6-4510-A1F0-E26A44861153}">
          <p14:sldIdLst>
            <p14:sldId id="10841"/>
            <p14:sldId id="10948"/>
            <p14:sldId id="4498"/>
            <p14:sldId id="10978"/>
            <p14:sldId id="10678"/>
            <p14:sldId id="10756"/>
            <p14:sldId id="10950"/>
            <p14:sldId id="10666"/>
            <p14:sldId id="10843"/>
            <p14:sldId id="10685"/>
            <p14:sldId id="10927"/>
            <p14:sldId id="10933"/>
            <p14:sldId id="10928"/>
            <p14:sldId id="10929"/>
            <p14:sldId id="10932"/>
            <p14:sldId id="10930"/>
            <p14:sldId id="10934"/>
            <p14:sldId id="10931"/>
            <p14:sldId id="10964"/>
            <p14:sldId id="10965"/>
            <p14:sldId id="10842"/>
            <p14:sldId id="10963"/>
            <p14:sldId id="10664"/>
            <p14:sldId id="10681"/>
            <p14:sldId id="10682"/>
            <p14:sldId id="10683"/>
            <p14:sldId id="10668"/>
            <p14:sldId id="10665"/>
            <p14:sldId id="10667"/>
            <p14:sldId id="10669"/>
            <p14:sldId id="10980"/>
            <p14:sldId id="10991"/>
            <p14:sldId id="10981"/>
            <p14:sldId id="10984"/>
            <p14:sldId id="10893"/>
            <p14:sldId id="10894"/>
            <p14:sldId id="10895"/>
            <p14:sldId id="10973"/>
            <p14:sldId id="10897"/>
            <p14:sldId id="10898"/>
            <p14:sldId id="10899"/>
            <p14:sldId id="10900"/>
            <p14:sldId id="10901"/>
            <p14:sldId id="459"/>
            <p14:sldId id="10902"/>
            <p14:sldId id="10903"/>
            <p14:sldId id="10904"/>
            <p14:sldId id="585"/>
            <p14:sldId id="586"/>
            <p14:sldId id="587"/>
            <p14:sldId id="10940"/>
            <p14:sldId id="10906"/>
            <p14:sldId id="10907"/>
            <p14:sldId id="10908"/>
            <p14:sldId id="10909"/>
            <p14:sldId id="10905"/>
            <p14:sldId id="10942"/>
            <p14:sldId id="10910"/>
            <p14:sldId id="10911"/>
            <p14:sldId id="10912"/>
            <p14:sldId id="10913"/>
            <p14:sldId id="10914"/>
            <p14:sldId id="10916"/>
            <p14:sldId id="10974"/>
            <p14:sldId id="10915"/>
            <p14:sldId id="10986"/>
            <p14:sldId id="10777"/>
            <p14:sldId id="10847"/>
            <p14:sldId id="10959"/>
            <p14:sldId id="10845"/>
            <p14:sldId id="10846"/>
            <p14:sldId id="10844"/>
            <p14:sldId id="10853"/>
            <p14:sldId id="10889"/>
            <p14:sldId id="10890"/>
            <p14:sldId id="10773"/>
            <p14:sldId id="10957"/>
            <p14:sldId id="10958"/>
            <p14:sldId id="10972"/>
            <p14:sldId id="10979"/>
            <p14:sldId id="10960"/>
            <p14:sldId id="10962"/>
            <p14:sldId id="10885"/>
            <p14:sldId id="10884"/>
            <p14:sldId id="10886"/>
            <p14:sldId id="10887"/>
            <p14:sldId id="10858"/>
            <p14:sldId id="10883"/>
            <p14:sldId id="10892"/>
            <p14:sldId id="10923"/>
            <p14:sldId id="10848"/>
            <p14:sldId id="10775"/>
            <p14:sldId id="10811"/>
            <p14:sldId id="10774"/>
            <p14:sldId id="10949"/>
            <p14:sldId id="10849"/>
            <p14:sldId id="10888"/>
            <p14:sldId id="10859"/>
            <p14:sldId id="10862"/>
            <p14:sldId id="10924"/>
            <p14:sldId id="10865"/>
            <p14:sldId id="10921"/>
            <p14:sldId id="10977"/>
            <p14:sldId id="10860"/>
            <p14:sldId id="10861"/>
            <p14:sldId id="10863"/>
            <p14:sldId id="10866"/>
            <p14:sldId id="10864"/>
            <p14:sldId id="10869"/>
            <p14:sldId id="10870"/>
            <p14:sldId id="10867"/>
            <p14:sldId id="10968"/>
            <p14:sldId id="10926"/>
            <p14:sldId id="10954"/>
            <p14:sldId id="10955"/>
            <p14:sldId id="10868"/>
            <p14:sldId id="10660"/>
            <p14:sldId id="10684"/>
            <p14:sldId id="10671"/>
            <p14:sldId id="10661"/>
            <p14:sldId id="10662"/>
            <p14:sldId id="10680"/>
            <p14:sldId id="10945"/>
            <p14:sldId id="10850"/>
            <p14:sldId id="10658"/>
            <p14:sldId id="10806"/>
            <p14:sldId id="10873"/>
            <p14:sldId id="10872"/>
            <p14:sldId id="10953"/>
            <p14:sldId id="10971"/>
            <p14:sldId id="10874"/>
            <p14:sldId id="10875"/>
            <p14:sldId id="10943"/>
            <p14:sldId id="10969"/>
            <p14:sldId id="10851"/>
            <p14:sldId id="10876"/>
            <p14:sldId id="10877"/>
            <p14:sldId id="10880"/>
            <p14:sldId id="10879"/>
            <p14:sldId id="10878"/>
            <p14:sldId id="10947"/>
            <p14:sldId id="10966"/>
            <p14:sldId id="10925"/>
            <p14:sldId id="10852"/>
            <p14:sldId id="10857"/>
            <p14:sldId id="10809"/>
            <p14:sldId id="10922"/>
            <p14:sldId id="10672"/>
            <p14:sldId id="10881"/>
            <p14:sldId id="10935"/>
            <p14:sldId id="10936"/>
            <p14:sldId id="10952"/>
            <p14:sldId id="10941"/>
            <p14:sldId id="10938"/>
            <p14:sldId id="10939"/>
            <p14:sldId id="10937"/>
            <p14:sldId id="10987"/>
            <p14:sldId id="10956"/>
            <p14:sldId id="10946"/>
            <p14:sldId id="10855"/>
            <p14:sldId id="10854"/>
            <p14:sldId id="10882"/>
            <p14:sldId id="10918"/>
            <p14:sldId id="10917"/>
            <p14:sldId id="10967"/>
            <p14:sldId id="10919"/>
            <p14:sldId id="10920"/>
            <p14:sldId id="10961"/>
            <p14:sldId id="10838"/>
            <p14:sldId id="10778"/>
            <p14:sldId id="10757"/>
            <p14:sldId id="10813"/>
            <p14:sldId id="10758"/>
            <p14:sldId id="10827"/>
            <p14:sldId id="10780"/>
            <p14:sldId id="10831"/>
            <p14:sldId id="10704"/>
            <p14:sldId id="10705"/>
            <p14:sldId id="10706"/>
            <p14:sldId id="10708"/>
            <p14:sldId id="10790"/>
            <p14:sldId id="10761"/>
            <p14:sldId id="10768"/>
            <p14:sldId id="10786"/>
            <p14:sldId id="10791"/>
            <p14:sldId id="10762"/>
            <p14:sldId id="10815"/>
            <p14:sldId id="10810"/>
            <p14:sldId id="10764"/>
            <p14:sldId id="10988"/>
            <p14:sldId id="10989"/>
            <p14:sldId id="10781"/>
            <p14:sldId id="10833"/>
            <p14:sldId id="10819"/>
            <p14:sldId id="10820"/>
            <p14:sldId id="10821"/>
            <p14:sldId id="10676"/>
            <p14:sldId id="10816"/>
            <p14:sldId id="10834"/>
            <p14:sldId id="10770"/>
            <p14:sldId id="10812"/>
            <p14:sldId id="10787"/>
            <p14:sldId id="10788"/>
            <p14:sldId id="10789"/>
            <p14:sldId id="10765"/>
            <p14:sldId id="10766"/>
            <p14:sldId id="10985"/>
            <p14:sldId id="10767"/>
            <p14:sldId id="10818"/>
            <p14:sldId id="10782"/>
            <p14:sldId id="10835"/>
            <p14:sldId id="10771"/>
            <p14:sldId id="10793"/>
            <p14:sldId id="10795"/>
            <p14:sldId id="10796"/>
            <p14:sldId id="10797"/>
            <p14:sldId id="10798"/>
            <p14:sldId id="10799"/>
            <p14:sldId id="10800"/>
            <p14:sldId id="10975"/>
            <p14:sldId id="10976"/>
            <p14:sldId id="10792"/>
            <p14:sldId id="10814"/>
            <p14:sldId id="10824"/>
            <p14:sldId id="10823"/>
            <p14:sldId id="10783"/>
            <p14:sldId id="10836"/>
            <p14:sldId id="10772"/>
            <p14:sldId id="10828"/>
            <p14:sldId id="10829"/>
            <p14:sldId id="10707"/>
            <p14:sldId id="10686"/>
            <p14:sldId id="10801"/>
            <p14:sldId id="10802"/>
            <p14:sldId id="10803"/>
            <p14:sldId id="10804"/>
            <p14:sldId id="10970"/>
            <p14:sldId id="10807"/>
            <p14:sldId id="10805"/>
            <p14:sldId id="10700"/>
            <p14:sldId id="10784"/>
            <p14:sldId id="10837"/>
            <p14:sldId id="10808"/>
            <p14:sldId id="10825"/>
            <p14:sldId id="10652"/>
          </p14:sldIdLst>
        </p14:section>
      </p14:sectionLst>
    </p:ex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ti Glenn" initials="PG" lastIdx="1" clrIdx="0">
    <p:extLst>
      <p:ext uri="{19B8F6BF-5375-455C-9EA6-DF929625EA0E}">
        <p15:presenceInfo xmlns:p15="http://schemas.microsoft.com/office/powerpoint/2012/main" userId="ced9816d4d79278d" providerId="Windows Live"/>
      </p:ext>
    </p:extLst>
  </p:cmAuthor>
  <p:cmAuthor id="2" name="Dave Gillespie" initials="DG" lastIdx="1" clrIdx="1">
    <p:extLst>
      <p:ext uri="{19B8F6BF-5375-455C-9EA6-DF929625EA0E}">
        <p15:presenceInfo xmlns:p15="http://schemas.microsoft.com/office/powerpoint/2012/main" userId="S::daveg@synaptics.com::3afa8214ae4d2fe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200"/>
    <a:srgbClr val="FFFFFF"/>
    <a:srgbClr val="01538A"/>
    <a:srgbClr val="CBD5ED"/>
    <a:srgbClr val="C54BD5"/>
    <a:srgbClr val="D643C6"/>
    <a:srgbClr val="FF0000"/>
    <a:srgbClr val="CCECFF"/>
    <a:srgbClr val="E1F7E3"/>
    <a:srgbClr val="D9F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5226" autoAdjust="0"/>
  </p:normalViewPr>
  <p:slideViewPr>
    <p:cSldViewPr snapToGrid="0">
      <p:cViewPr varScale="1">
        <p:scale>
          <a:sx n="110" d="100"/>
          <a:sy n="110" d="100"/>
        </p:scale>
        <p:origin x="264" y="67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-15907"/>
    </p:cViewPr>
  </p:sorter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59" Type="http://schemas.openxmlformats.org/officeDocument/2006/relationships/slide" Target="slides/slide155.xml"/><Relationship Id="rId170" Type="http://schemas.openxmlformats.org/officeDocument/2006/relationships/slide" Target="slides/slide166.xml"/><Relationship Id="rId191" Type="http://schemas.openxmlformats.org/officeDocument/2006/relationships/slide" Target="slides/slide187.xml"/><Relationship Id="rId205" Type="http://schemas.openxmlformats.org/officeDocument/2006/relationships/slide" Target="slides/slide201.xml"/><Relationship Id="rId226" Type="http://schemas.openxmlformats.org/officeDocument/2006/relationships/slide" Target="slides/slide222.xml"/><Relationship Id="rId247" Type="http://schemas.openxmlformats.org/officeDocument/2006/relationships/slide" Target="slides/slide243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149" Type="http://schemas.openxmlformats.org/officeDocument/2006/relationships/slide" Target="slides/slide145.xml"/><Relationship Id="rId5" Type="http://schemas.openxmlformats.org/officeDocument/2006/relationships/slide" Target="slides/slide1.xml"/><Relationship Id="rId95" Type="http://schemas.openxmlformats.org/officeDocument/2006/relationships/slide" Target="slides/slide91.xml"/><Relationship Id="rId160" Type="http://schemas.openxmlformats.org/officeDocument/2006/relationships/slide" Target="slides/slide156.xml"/><Relationship Id="rId181" Type="http://schemas.openxmlformats.org/officeDocument/2006/relationships/slide" Target="slides/slide177.xml"/><Relationship Id="rId216" Type="http://schemas.openxmlformats.org/officeDocument/2006/relationships/slide" Target="slides/slide212.xml"/><Relationship Id="rId237" Type="http://schemas.openxmlformats.org/officeDocument/2006/relationships/slide" Target="slides/slide233.xml"/><Relationship Id="rId258" Type="http://schemas.openxmlformats.org/officeDocument/2006/relationships/theme" Target="theme/theme1.xml"/><Relationship Id="rId22" Type="http://schemas.openxmlformats.org/officeDocument/2006/relationships/slide" Target="slides/slide18.xml"/><Relationship Id="rId43" Type="http://schemas.openxmlformats.org/officeDocument/2006/relationships/slide" Target="slides/slide39.xml"/><Relationship Id="rId64" Type="http://schemas.openxmlformats.org/officeDocument/2006/relationships/slide" Target="slides/slide60.xml"/><Relationship Id="rId118" Type="http://schemas.openxmlformats.org/officeDocument/2006/relationships/slide" Target="slides/slide114.xml"/><Relationship Id="rId139" Type="http://schemas.openxmlformats.org/officeDocument/2006/relationships/slide" Target="slides/slide135.xml"/><Relationship Id="rId85" Type="http://schemas.openxmlformats.org/officeDocument/2006/relationships/slide" Target="slides/slide81.xml"/><Relationship Id="rId150" Type="http://schemas.openxmlformats.org/officeDocument/2006/relationships/slide" Target="slides/slide146.xml"/><Relationship Id="rId171" Type="http://schemas.openxmlformats.org/officeDocument/2006/relationships/slide" Target="slides/slide167.xml"/><Relationship Id="rId192" Type="http://schemas.openxmlformats.org/officeDocument/2006/relationships/slide" Target="slides/slide188.xml"/><Relationship Id="rId206" Type="http://schemas.openxmlformats.org/officeDocument/2006/relationships/slide" Target="slides/slide202.xml"/><Relationship Id="rId227" Type="http://schemas.openxmlformats.org/officeDocument/2006/relationships/slide" Target="slides/slide223.xml"/><Relationship Id="rId248" Type="http://schemas.openxmlformats.org/officeDocument/2006/relationships/slide" Target="slides/slide244.xml"/><Relationship Id="rId12" Type="http://schemas.openxmlformats.org/officeDocument/2006/relationships/slide" Target="slides/slide8.xml"/><Relationship Id="rId33" Type="http://schemas.openxmlformats.org/officeDocument/2006/relationships/slide" Target="slides/slide29.xml"/><Relationship Id="rId108" Type="http://schemas.openxmlformats.org/officeDocument/2006/relationships/slide" Target="slides/slide104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5" Type="http://schemas.openxmlformats.org/officeDocument/2006/relationships/slide" Target="slides/slide71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61" Type="http://schemas.openxmlformats.org/officeDocument/2006/relationships/slide" Target="slides/slide157.xml"/><Relationship Id="rId182" Type="http://schemas.openxmlformats.org/officeDocument/2006/relationships/slide" Target="slides/slide178.xml"/><Relationship Id="rId217" Type="http://schemas.openxmlformats.org/officeDocument/2006/relationships/slide" Target="slides/slide213.xml"/><Relationship Id="rId6" Type="http://schemas.openxmlformats.org/officeDocument/2006/relationships/slide" Target="slides/slide2.xml"/><Relationship Id="rId238" Type="http://schemas.openxmlformats.org/officeDocument/2006/relationships/slide" Target="slides/slide234.xml"/><Relationship Id="rId259" Type="http://schemas.openxmlformats.org/officeDocument/2006/relationships/tableStyles" Target="tableStyles.xml"/><Relationship Id="rId23" Type="http://schemas.openxmlformats.org/officeDocument/2006/relationships/slide" Target="slides/slide19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5" Type="http://schemas.openxmlformats.org/officeDocument/2006/relationships/slide" Target="slides/slide61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51" Type="http://schemas.openxmlformats.org/officeDocument/2006/relationships/slide" Target="slides/slide147.xml"/><Relationship Id="rId172" Type="http://schemas.openxmlformats.org/officeDocument/2006/relationships/slide" Target="slides/slide168.xml"/><Relationship Id="rId193" Type="http://schemas.openxmlformats.org/officeDocument/2006/relationships/slide" Target="slides/slide189.xml"/><Relationship Id="rId207" Type="http://schemas.openxmlformats.org/officeDocument/2006/relationships/slide" Target="slides/slide203.xml"/><Relationship Id="rId228" Type="http://schemas.openxmlformats.org/officeDocument/2006/relationships/slide" Target="slides/slide224.xml"/><Relationship Id="rId249" Type="http://schemas.openxmlformats.org/officeDocument/2006/relationships/slide" Target="slides/slide245.xml"/><Relationship Id="rId13" Type="http://schemas.openxmlformats.org/officeDocument/2006/relationships/slide" Target="slides/slide9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20" Type="http://schemas.openxmlformats.org/officeDocument/2006/relationships/slide" Target="slides/slide116.xml"/><Relationship Id="rId141" Type="http://schemas.openxmlformats.org/officeDocument/2006/relationships/slide" Target="slides/slide137.xml"/><Relationship Id="rId7" Type="http://schemas.openxmlformats.org/officeDocument/2006/relationships/slide" Target="slides/slide3.xml"/><Relationship Id="rId162" Type="http://schemas.openxmlformats.org/officeDocument/2006/relationships/slide" Target="slides/slide158.xml"/><Relationship Id="rId183" Type="http://schemas.openxmlformats.org/officeDocument/2006/relationships/slide" Target="slides/slide179.xml"/><Relationship Id="rId218" Type="http://schemas.openxmlformats.org/officeDocument/2006/relationships/slide" Target="slides/slide214.xml"/><Relationship Id="rId239" Type="http://schemas.openxmlformats.org/officeDocument/2006/relationships/slide" Target="slides/slide235.xml"/><Relationship Id="rId250" Type="http://schemas.openxmlformats.org/officeDocument/2006/relationships/slide" Target="slides/slide246.xml"/><Relationship Id="rId24" Type="http://schemas.openxmlformats.org/officeDocument/2006/relationships/slide" Target="slides/slide20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31" Type="http://schemas.openxmlformats.org/officeDocument/2006/relationships/slide" Target="slides/slide127.xml"/><Relationship Id="rId152" Type="http://schemas.openxmlformats.org/officeDocument/2006/relationships/slide" Target="slides/slide148.xml"/><Relationship Id="rId173" Type="http://schemas.openxmlformats.org/officeDocument/2006/relationships/slide" Target="slides/slide169.xml"/><Relationship Id="rId194" Type="http://schemas.openxmlformats.org/officeDocument/2006/relationships/slide" Target="slides/slide190.xml"/><Relationship Id="rId208" Type="http://schemas.openxmlformats.org/officeDocument/2006/relationships/slide" Target="slides/slide204.xml"/><Relationship Id="rId229" Type="http://schemas.openxmlformats.org/officeDocument/2006/relationships/slide" Target="slides/slide225.xml"/><Relationship Id="rId240" Type="http://schemas.openxmlformats.org/officeDocument/2006/relationships/slide" Target="slides/slide236.xml"/><Relationship Id="rId14" Type="http://schemas.openxmlformats.org/officeDocument/2006/relationships/slide" Target="slides/slide10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8" Type="http://schemas.openxmlformats.org/officeDocument/2006/relationships/slide" Target="slides/slide4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163" Type="http://schemas.openxmlformats.org/officeDocument/2006/relationships/slide" Target="slides/slide159.xml"/><Relationship Id="rId184" Type="http://schemas.openxmlformats.org/officeDocument/2006/relationships/slide" Target="slides/slide180.xml"/><Relationship Id="rId219" Type="http://schemas.openxmlformats.org/officeDocument/2006/relationships/slide" Target="slides/slide215.xml"/><Relationship Id="rId230" Type="http://schemas.openxmlformats.org/officeDocument/2006/relationships/slide" Target="slides/slide226.xml"/><Relationship Id="rId251" Type="http://schemas.openxmlformats.org/officeDocument/2006/relationships/slide" Target="slides/slide247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3" Type="http://schemas.openxmlformats.org/officeDocument/2006/relationships/slide" Target="slides/slide149.xml"/><Relationship Id="rId174" Type="http://schemas.openxmlformats.org/officeDocument/2006/relationships/slide" Target="slides/slide170.xml"/><Relationship Id="rId195" Type="http://schemas.openxmlformats.org/officeDocument/2006/relationships/slide" Target="slides/slide191.xml"/><Relationship Id="rId209" Type="http://schemas.openxmlformats.org/officeDocument/2006/relationships/slide" Target="slides/slide205.xml"/><Relationship Id="rId220" Type="http://schemas.openxmlformats.org/officeDocument/2006/relationships/slide" Target="slides/slide216.xml"/><Relationship Id="rId241" Type="http://schemas.openxmlformats.org/officeDocument/2006/relationships/slide" Target="slides/slide23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78" Type="http://schemas.openxmlformats.org/officeDocument/2006/relationships/slide" Target="slides/slide74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slide" Target="slides/slide139.xml"/><Relationship Id="rId164" Type="http://schemas.openxmlformats.org/officeDocument/2006/relationships/slide" Target="slides/slide160.xml"/><Relationship Id="rId185" Type="http://schemas.openxmlformats.org/officeDocument/2006/relationships/slide" Target="slides/slide181.xml"/><Relationship Id="rId9" Type="http://schemas.openxmlformats.org/officeDocument/2006/relationships/slide" Target="slides/slide5.xml"/><Relationship Id="rId210" Type="http://schemas.openxmlformats.org/officeDocument/2006/relationships/slide" Target="slides/slide206.xml"/><Relationship Id="rId26" Type="http://schemas.openxmlformats.org/officeDocument/2006/relationships/slide" Target="slides/slide22.xml"/><Relationship Id="rId231" Type="http://schemas.openxmlformats.org/officeDocument/2006/relationships/slide" Target="slides/slide227.xml"/><Relationship Id="rId252" Type="http://schemas.openxmlformats.org/officeDocument/2006/relationships/slide" Target="slides/slide248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54" Type="http://schemas.openxmlformats.org/officeDocument/2006/relationships/slide" Target="slides/slide150.xml"/><Relationship Id="rId175" Type="http://schemas.openxmlformats.org/officeDocument/2006/relationships/slide" Target="slides/slide171.xml"/><Relationship Id="rId196" Type="http://schemas.openxmlformats.org/officeDocument/2006/relationships/slide" Target="slides/slide192.xml"/><Relationship Id="rId200" Type="http://schemas.openxmlformats.org/officeDocument/2006/relationships/slide" Target="slides/slide196.xml"/><Relationship Id="rId16" Type="http://schemas.openxmlformats.org/officeDocument/2006/relationships/slide" Target="slides/slide12.xml"/><Relationship Id="rId221" Type="http://schemas.openxmlformats.org/officeDocument/2006/relationships/slide" Target="slides/slide217.xml"/><Relationship Id="rId242" Type="http://schemas.openxmlformats.org/officeDocument/2006/relationships/slide" Target="slides/slide238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slide" Target="slides/slide140.xml"/><Relationship Id="rId90" Type="http://schemas.openxmlformats.org/officeDocument/2006/relationships/slide" Target="slides/slide86.xml"/><Relationship Id="rId165" Type="http://schemas.openxmlformats.org/officeDocument/2006/relationships/slide" Target="slides/slide161.xml"/><Relationship Id="rId186" Type="http://schemas.openxmlformats.org/officeDocument/2006/relationships/slide" Target="slides/slide182.xml"/><Relationship Id="rId211" Type="http://schemas.openxmlformats.org/officeDocument/2006/relationships/slide" Target="slides/slide207.xml"/><Relationship Id="rId232" Type="http://schemas.openxmlformats.org/officeDocument/2006/relationships/slide" Target="slides/slide228.xml"/><Relationship Id="rId253" Type="http://schemas.openxmlformats.org/officeDocument/2006/relationships/notesMaster" Target="notesMasters/notesMaster1.xml"/><Relationship Id="rId27" Type="http://schemas.openxmlformats.org/officeDocument/2006/relationships/slide" Target="slides/slide23.xml"/><Relationship Id="rId48" Type="http://schemas.openxmlformats.org/officeDocument/2006/relationships/slide" Target="slides/slide44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34" Type="http://schemas.openxmlformats.org/officeDocument/2006/relationships/slide" Target="slides/slide130.xml"/><Relationship Id="rId80" Type="http://schemas.openxmlformats.org/officeDocument/2006/relationships/slide" Target="slides/slide76.xml"/><Relationship Id="rId155" Type="http://schemas.openxmlformats.org/officeDocument/2006/relationships/slide" Target="slides/slide151.xml"/><Relationship Id="rId176" Type="http://schemas.openxmlformats.org/officeDocument/2006/relationships/slide" Target="slides/slide172.xml"/><Relationship Id="rId197" Type="http://schemas.openxmlformats.org/officeDocument/2006/relationships/slide" Target="slides/slide193.xml"/><Relationship Id="rId201" Type="http://schemas.openxmlformats.org/officeDocument/2006/relationships/slide" Target="slides/slide197.xml"/><Relationship Id="rId222" Type="http://schemas.openxmlformats.org/officeDocument/2006/relationships/slide" Target="slides/slide218.xml"/><Relationship Id="rId243" Type="http://schemas.openxmlformats.org/officeDocument/2006/relationships/slide" Target="slides/slide239.xml"/><Relationship Id="rId17" Type="http://schemas.openxmlformats.org/officeDocument/2006/relationships/slide" Target="slides/slide13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24" Type="http://schemas.openxmlformats.org/officeDocument/2006/relationships/slide" Target="slides/slide120.xml"/><Relationship Id="rId70" Type="http://schemas.openxmlformats.org/officeDocument/2006/relationships/slide" Target="slides/slide66.xml"/><Relationship Id="rId91" Type="http://schemas.openxmlformats.org/officeDocument/2006/relationships/slide" Target="slides/slide87.xml"/><Relationship Id="rId145" Type="http://schemas.openxmlformats.org/officeDocument/2006/relationships/slide" Target="slides/slide141.xml"/><Relationship Id="rId166" Type="http://schemas.openxmlformats.org/officeDocument/2006/relationships/slide" Target="slides/slide162.xml"/><Relationship Id="rId187" Type="http://schemas.openxmlformats.org/officeDocument/2006/relationships/slide" Target="slides/slide183.xml"/><Relationship Id="rId1" Type="http://schemas.openxmlformats.org/officeDocument/2006/relationships/customXml" Target="../customXml/item1.xml"/><Relationship Id="rId212" Type="http://schemas.openxmlformats.org/officeDocument/2006/relationships/slide" Target="slides/slide208.xml"/><Relationship Id="rId233" Type="http://schemas.openxmlformats.org/officeDocument/2006/relationships/slide" Target="slides/slide229.xml"/><Relationship Id="rId254" Type="http://schemas.openxmlformats.org/officeDocument/2006/relationships/handoutMaster" Target="handoutMasters/handoutMaster1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60" Type="http://schemas.openxmlformats.org/officeDocument/2006/relationships/slide" Target="slides/slide56.xml"/><Relationship Id="rId81" Type="http://schemas.openxmlformats.org/officeDocument/2006/relationships/slide" Target="slides/slide77.xml"/><Relationship Id="rId135" Type="http://schemas.openxmlformats.org/officeDocument/2006/relationships/slide" Target="slides/slide131.xml"/><Relationship Id="rId156" Type="http://schemas.openxmlformats.org/officeDocument/2006/relationships/slide" Target="slides/slide152.xml"/><Relationship Id="rId177" Type="http://schemas.openxmlformats.org/officeDocument/2006/relationships/slide" Target="slides/slide173.xml"/><Relationship Id="rId198" Type="http://schemas.openxmlformats.org/officeDocument/2006/relationships/slide" Target="slides/slide194.xml"/><Relationship Id="rId202" Type="http://schemas.openxmlformats.org/officeDocument/2006/relationships/slide" Target="slides/slide198.xml"/><Relationship Id="rId223" Type="http://schemas.openxmlformats.org/officeDocument/2006/relationships/slide" Target="slides/slide219.xml"/><Relationship Id="rId244" Type="http://schemas.openxmlformats.org/officeDocument/2006/relationships/slide" Target="slides/slide240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50" Type="http://schemas.openxmlformats.org/officeDocument/2006/relationships/slide" Target="slides/slide46.xml"/><Relationship Id="rId104" Type="http://schemas.openxmlformats.org/officeDocument/2006/relationships/slide" Target="slides/slide100.xml"/><Relationship Id="rId125" Type="http://schemas.openxmlformats.org/officeDocument/2006/relationships/slide" Target="slides/slide121.xml"/><Relationship Id="rId146" Type="http://schemas.openxmlformats.org/officeDocument/2006/relationships/slide" Target="slides/slide142.xml"/><Relationship Id="rId167" Type="http://schemas.openxmlformats.org/officeDocument/2006/relationships/slide" Target="slides/slide163.xml"/><Relationship Id="rId188" Type="http://schemas.openxmlformats.org/officeDocument/2006/relationships/slide" Target="slides/slide184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13" Type="http://schemas.openxmlformats.org/officeDocument/2006/relationships/slide" Target="slides/slide209.xml"/><Relationship Id="rId234" Type="http://schemas.openxmlformats.org/officeDocument/2006/relationships/slide" Target="slides/slide230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55" Type="http://schemas.openxmlformats.org/officeDocument/2006/relationships/commentAuthors" Target="commentAuthors.xml"/><Relationship Id="rId40" Type="http://schemas.openxmlformats.org/officeDocument/2006/relationships/slide" Target="slides/slide36.xml"/><Relationship Id="rId115" Type="http://schemas.openxmlformats.org/officeDocument/2006/relationships/slide" Target="slides/slide111.xml"/><Relationship Id="rId136" Type="http://schemas.openxmlformats.org/officeDocument/2006/relationships/slide" Target="slides/slide132.xml"/><Relationship Id="rId157" Type="http://schemas.openxmlformats.org/officeDocument/2006/relationships/slide" Target="slides/slide153.xml"/><Relationship Id="rId178" Type="http://schemas.openxmlformats.org/officeDocument/2006/relationships/slide" Target="slides/slide174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9" Type="http://schemas.openxmlformats.org/officeDocument/2006/relationships/slide" Target="slides/slide195.xml"/><Relationship Id="rId203" Type="http://schemas.openxmlformats.org/officeDocument/2006/relationships/slide" Target="slides/slide199.xml"/><Relationship Id="rId19" Type="http://schemas.openxmlformats.org/officeDocument/2006/relationships/slide" Target="slides/slide15.xml"/><Relationship Id="rId224" Type="http://schemas.openxmlformats.org/officeDocument/2006/relationships/slide" Target="slides/slide220.xml"/><Relationship Id="rId245" Type="http://schemas.openxmlformats.org/officeDocument/2006/relationships/slide" Target="slides/slide241.xml"/><Relationship Id="rId30" Type="http://schemas.openxmlformats.org/officeDocument/2006/relationships/slide" Target="slides/slide2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168" Type="http://schemas.openxmlformats.org/officeDocument/2006/relationships/slide" Target="slides/slide16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189" Type="http://schemas.openxmlformats.org/officeDocument/2006/relationships/slide" Target="slides/slide185.xml"/><Relationship Id="rId3" Type="http://schemas.openxmlformats.org/officeDocument/2006/relationships/customXml" Target="../customXml/item3.xml"/><Relationship Id="rId214" Type="http://schemas.openxmlformats.org/officeDocument/2006/relationships/slide" Target="slides/slide210.xml"/><Relationship Id="rId235" Type="http://schemas.openxmlformats.org/officeDocument/2006/relationships/slide" Target="slides/slide231.xml"/><Relationship Id="rId256" Type="http://schemas.openxmlformats.org/officeDocument/2006/relationships/presProps" Target="presProps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158" Type="http://schemas.openxmlformats.org/officeDocument/2006/relationships/slide" Target="slides/slide154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179" Type="http://schemas.openxmlformats.org/officeDocument/2006/relationships/slide" Target="slides/slide175.xml"/><Relationship Id="rId190" Type="http://schemas.openxmlformats.org/officeDocument/2006/relationships/slide" Target="slides/slide186.xml"/><Relationship Id="rId204" Type="http://schemas.openxmlformats.org/officeDocument/2006/relationships/slide" Target="slides/slide200.xml"/><Relationship Id="rId225" Type="http://schemas.openxmlformats.org/officeDocument/2006/relationships/slide" Target="slides/slide221.xml"/><Relationship Id="rId246" Type="http://schemas.openxmlformats.org/officeDocument/2006/relationships/slide" Target="slides/slide242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94" Type="http://schemas.openxmlformats.org/officeDocument/2006/relationships/slide" Target="slides/slide90.xml"/><Relationship Id="rId148" Type="http://schemas.openxmlformats.org/officeDocument/2006/relationships/slide" Target="slides/slide144.xml"/><Relationship Id="rId169" Type="http://schemas.openxmlformats.org/officeDocument/2006/relationships/slide" Target="slides/slide165.xml"/><Relationship Id="rId4" Type="http://schemas.openxmlformats.org/officeDocument/2006/relationships/slideMaster" Target="slideMasters/slideMaster1.xml"/><Relationship Id="rId180" Type="http://schemas.openxmlformats.org/officeDocument/2006/relationships/slide" Target="slides/slide176.xml"/><Relationship Id="rId215" Type="http://schemas.openxmlformats.org/officeDocument/2006/relationships/slide" Target="slides/slide211.xml"/><Relationship Id="rId236" Type="http://schemas.openxmlformats.org/officeDocument/2006/relationships/slide" Target="slides/slide232.xml"/><Relationship Id="rId25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7E1E5AFD-86B2-2842-9A41-5E2FD19C0005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8D2B277D-21B6-A347-8831-E42551DA1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14AC6344-8016-456A-8228-23859DDEF392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7" tIns="48324" rIns="96647" bIns="48324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C9F7D6DA-D587-42FF-94AA-1ED5D223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61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801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drawing of the Hydra came from ChatGPT 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24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34490-37A3-3575-5C3F-356D844F0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60AD0-4B4A-2BB7-A47D-0761E5C0CB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72569-2700-826A-9C34-C38632AF0B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B5698-2563-A6F3-D83A-AF04F316AE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11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95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a few billion by now…?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16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48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9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93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56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42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37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01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would be good to get analogous numbers for ARM’s Cortex-M52.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39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2DB92-64EC-D59F-6058-C5C6C5DC4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2B9E54-1CE4-A0F7-D7EA-5EC041650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BC551D-90CF-455C-B292-214A376F9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AE94D-50E4-87BB-9F7D-24C935B1CE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08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243D-0389-B11A-ED6A-1B6A61FE1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DF8869-37E2-21F5-D85D-074FAFEB5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3DA627-0674-F3C4-31E5-CAC8BE6BF4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346DF-96AD-7731-00F3-2AB6BD408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90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63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36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41DE8-5390-8490-30D7-9F2283B66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EBC354-F621-25B2-712A-136F103EF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0B60C-214C-9C27-605C-C16E1ED49B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i="1" dirty="0"/>
              <a:t>What Chimera Is All About </a:t>
            </a:r>
            <a:r>
              <a:rPr lang="en-US" i="0" dirty="0"/>
              <a:t>for various E76/Chimera size and performance comparisons.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712F0-53CD-47ED-13F1-0E9EE8014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80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41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884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164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6989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889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470">
              <a:defRPr/>
            </a:pPr>
            <a:r>
              <a:rPr lang="en-US" sz="1300" dirty="0"/>
              <a:t>Photo is “The Original Cray 1 Supercomputer, at AT&amp;T Bell Labs circa 1977”, not sure where I found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391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51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Chimera slide deck will be available soon on github.com/</a:t>
            </a:r>
            <a:r>
              <a:rPr lang="en-US" dirty="0" err="1"/>
              <a:t>synaptics</a:t>
            </a:r>
            <a:r>
              <a:rPr lang="en-US" dirty="0"/>
              <a:t>-chimera.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648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252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legendary “Janitor Memo”, and several other images here, came from www.computerhistory.org.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613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674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248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797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107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236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789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6089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Postcard image is from the Detroit Historical Society website (which grants free permission to reproduce)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316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810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229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915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789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8A217-8EAB-7A09-2A4E-D8B19891C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9A65B1-5E1B-7F32-B3E7-DC2227264A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32E9CF-BBB8-3EB3-4763-CB087B31A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4D94B-ABF8-6C95-0BA4-65AF1A17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459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539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5AEE3-979F-C56F-0B9A-3C790C2A6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01E8A4-7317-2014-CE52-E2E34EB8F3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5F513A-8466-9D0B-B1B9-F3715C7B0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(I took these photos myself during visits to these museums.)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78B93-28C3-4625-2FFE-DCE3BFA43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746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 code is not </a:t>
            </a:r>
            <a:r>
              <a:rPr lang="en-US" i="1" dirty="0"/>
              <a:t>quite</a:t>
            </a:r>
            <a:r>
              <a:rPr lang="en-US" i="0" dirty="0"/>
              <a:t> equivalent to this Hydra operation, because the Hydra operation will saturate the result in case of a 32-bit integer overflow, while typical C compilers discard the high bits upon an overflow. Hydra’s “truncating integer” types more precisely model how C integer arithmetic works: See later in this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268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comparison:  The </a:t>
            </a:r>
            <a:r>
              <a:rPr lang="en-US" dirty="0" err="1"/>
              <a:t>SiFive</a:t>
            </a:r>
            <a:r>
              <a:rPr lang="en-US" dirty="0"/>
              <a:t> E76 high-performance RISC-V CPU takes 33*</a:t>
            </a:r>
            <a:r>
              <a:rPr lang="en-US" i="1" dirty="0"/>
              <a:t>N</a:t>
            </a:r>
            <a:r>
              <a:rPr lang="en-US" dirty="0"/>
              <a:t> cycles for 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 err="1"/>
              <a:t>fsqrt.s</a:t>
            </a:r>
            <a:r>
              <a:rPr lang="en-US" dirty="0"/>
              <a:t> or </a:t>
            </a:r>
            <a:r>
              <a:rPr lang="en-US" dirty="0" err="1"/>
              <a:t>fdiv.s</a:t>
            </a:r>
            <a:r>
              <a:rPr lang="en-US" dirty="0"/>
              <a:t> instructions.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726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Note, that’s not </a:t>
            </a:r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 log2(</a:t>
            </a:r>
            <a:r>
              <a:rPr lang="en-US" i="1" dirty="0"/>
              <a:t>N</a:t>
            </a:r>
            <a:r>
              <a:rPr lang="en-US" dirty="0"/>
              <a:t>)), it’s actually 1 * </a:t>
            </a:r>
            <a:r>
              <a:rPr lang="en-US" i="1" dirty="0"/>
              <a:t>N</a:t>
            </a:r>
            <a:r>
              <a:rPr lang="en-US" dirty="0"/>
              <a:t> * log2(</a:t>
            </a:r>
            <a:r>
              <a:rPr lang="en-US" i="1" dirty="0"/>
              <a:t>N</a:t>
            </a:r>
            <a:r>
              <a:rPr lang="en-US" dirty="0"/>
              <a:t>) cycles!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048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59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022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3314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988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5027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16222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209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534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4037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0224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358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4556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120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856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7E20-0186-6539-BDD2-956B422CB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CCDAC6-0A90-B7D1-4F36-375FC5CE3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8AEACD-7E18-6DC2-F7B1-46497FB6A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373693-0C4D-89A4-CC01-3498C24CB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168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6096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08474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819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771A7-4BA2-A0A1-025F-F2466AA48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165A86-710F-2133-B67D-5365BFD98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8929F-B911-4534-0FFB-EAE08C6EBD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016A9-5F89-B593-EC8F-242629039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7029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6555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3319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2702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3308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37151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1483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0D491-9C88-1023-EFE9-10E34E38F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745F57-F033-9D15-151C-5384C1A82F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04D508-7B8D-E69A-9FAD-7D3B59E3C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B5630-F81E-EB4C-F76A-2A94DE9E35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8824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6724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image was found on Google Images; attribution is now lost.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6900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962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Hydra 4 on Byrd is as fast as </a:t>
            </a:r>
            <a:r>
              <a:rPr lang="en-US" i="1" dirty="0"/>
              <a:t>all four cores</a:t>
            </a:r>
            <a:r>
              <a:rPr lang="en-US" i="0" dirty="0"/>
              <a:t> of the quad-core Cray X-MP!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6077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does this diagram show 5 ALU stages when the previous slide showed 7? First, because this operation has a 32-bit result type so the “channel packer” stage can be bypassed. That leaves an ALU with 6 stages of processing sandwiched between 7 registers. The first and last of those registers correspond to the FIFO buffers shown in the diagram here, leaving 5 internal register stages in the ALU.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239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6293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246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27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6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lide">
    <p:bg>
      <p:bgPr>
        <a:gradFill>
          <a:gsLst>
            <a:gs pos="23000">
              <a:schemeClr val="accent1"/>
            </a:gs>
            <a:gs pos="96000">
              <a:schemeClr val="accent5">
                <a:lumMod val="50000"/>
              </a:schemeClr>
            </a:gs>
            <a:gs pos="78000">
              <a:schemeClr val="accent6">
                <a:lumMod val="50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003A1C21-70BF-40FD-BF44-C31B6C3F6DC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404" r="5993"/>
          <a:stretch/>
        </p:blipFill>
        <p:spPr>
          <a:xfrm rot="10800000">
            <a:off x="-4763" y="5993"/>
            <a:ext cx="9148763" cy="502157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1560" y="1718737"/>
            <a:ext cx="8219560" cy="77025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+mn-lt"/>
                <a:ea typeface="Arial Narrow" charset="0"/>
                <a:cs typeface="Arial Narrow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1560" y="2516782"/>
            <a:ext cx="6512393" cy="344472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200" b="0" cap="all" baseline="0">
                <a:solidFill>
                  <a:schemeClr val="bg1"/>
                </a:solidFill>
                <a:latin typeface="+mj-lt"/>
                <a:ea typeface="Arial Narrow" charset="0"/>
                <a:cs typeface="Arial Narrow" charset="0"/>
              </a:defRPr>
            </a:lvl1pPr>
          </a:lstStyle>
          <a:p>
            <a:pPr lvl="0"/>
            <a:r>
              <a:rPr lang="en-US" dirty="0"/>
              <a:t>www.synaptics.com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A8FF27-87A5-4EE5-9865-AC9CD51287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25669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71BCE28-29EE-426B-A905-BDB8DEDD0B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27193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CE6E3A5-1AF4-4D3F-B8A0-8FEC498A63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6185" y="4366368"/>
            <a:ext cx="1656855" cy="30124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92276A9-D5D0-4E8A-AB48-1CF5642AD5C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47986" b="73480"/>
          <a:stretch/>
        </p:blipFill>
        <p:spPr>
          <a:xfrm rot="5400000">
            <a:off x="-949387" y="2159650"/>
            <a:ext cx="3873957" cy="197518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D0B24A2-D678-4673-A7EA-6A1428040629}"/>
              </a:ext>
            </a:extLst>
          </p:cNvPr>
          <p:cNvSpPr/>
          <p:nvPr userDrawn="1"/>
        </p:nvSpPr>
        <p:spPr>
          <a:xfrm>
            <a:off x="-4762" y="5093744"/>
            <a:ext cx="9148762" cy="45719"/>
          </a:xfrm>
          <a:prstGeom prst="rect">
            <a:avLst/>
          </a:prstGeom>
          <a:gradFill flip="none" rotWithShape="1">
            <a:gsLst>
              <a:gs pos="89000">
                <a:schemeClr val="accent5"/>
              </a:gs>
              <a:gs pos="11000">
                <a:schemeClr val="accent1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14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lide-Confidential">
    <p:bg>
      <p:bgPr>
        <a:gradFill>
          <a:gsLst>
            <a:gs pos="23000">
              <a:schemeClr val="accent1"/>
            </a:gs>
            <a:gs pos="96000">
              <a:schemeClr val="accent5">
                <a:lumMod val="50000"/>
              </a:schemeClr>
            </a:gs>
            <a:gs pos="78000">
              <a:schemeClr val="accent6">
                <a:lumMod val="50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003A1C21-70BF-40FD-BF44-C31B6C3F6DC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404" r="5993"/>
          <a:stretch/>
        </p:blipFill>
        <p:spPr>
          <a:xfrm rot="10800000">
            <a:off x="-4763" y="5993"/>
            <a:ext cx="9148763" cy="502157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1560" y="1718737"/>
            <a:ext cx="8219560" cy="77025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+mn-lt"/>
                <a:ea typeface="Arial Narrow" charset="0"/>
                <a:cs typeface="Arial Narrow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1560" y="2516782"/>
            <a:ext cx="6512393" cy="344472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200" b="0" cap="all" baseline="0">
                <a:solidFill>
                  <a:schemeClr val="bg1"/>
                </a:solidFill>
                <a:latin typeface="+mj-lt"/>
                <a:ea typeface="Arial Narrow" charset="0"/>
                <a:cs typeface="Arial Narrow" charset="0"/>
              </a:defRPr>
            </a:lvl1pPr>
          </a:lstStyle>
          <a:p>
            <a:pPr lvl="0"/>
            <a:r>
              <a:rPr lang="en-US" dirty="0"/>
              <a:t>www.synaptics.com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A8FF27-87A5-4EE5-9865-AC9CD51287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25669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71BCE28-29EE-426B-A905-BDB8DEDD0B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27193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C72D1EE-C801-468F-B3C4-F7CABF11E39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9400" r="834" b="15173"/>
          <a:stretch/>
        </p:blipFill>
        <p:spPr>
          <a:xfrm rot="762800">
            <a:off x="-222157" y="3723059"/>
            <a:ext cx="2921220" cy="164772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CE6E3A5-1AF4-4D3F-B8A0-8FEC498A63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6185" y="4366368"/>
            <a:ext cx="1656855" cy="30124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92276A9-D5D0-4E8A-AB48-1CF5642AD5C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47986" b="73480"/>
          <a:stretch/>
        </p:blipFill>
        <p:spPr>
          <a:xfrm rot="5400000">
            <a:off x="-949387" y="2159650"/>
            <a:ext cx="3873957" cy="197518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D0B24A2-D678-4673-A7EA-6A1428040629}"/>
              </a:ext>
            </a:extLst>
          </p:cNvPr>
          <p:cNvSpPr/>
          <p:nvPr userDrawn="1"/>
        </p:nvSpPr>
        <p:spPr>
          <a:xfrm>
            <a:off x="-4762" y="5093744"/>
            <a:ext cx="9148762" cy="45719"/>
          </a:xfrm>
          <a:prstGeom prst="rect">
            <a:avLst/>
          </a:prstGeom>
          <a:gradFill flip="none" rotWithShape="1">
            <a:gsLst>
              <a:gs pos="89000">
                <a:schemeClr val="accent5"/>
              </a:gs>
              <a:gs pos="11000">
                <a:schemeClr val="accent1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2D0A50-DFD3-4773-9B8E-1226CA990C58}"/>
              </a:ext>
            </a:extLst>
          </p:cNvPr>
          <p:cNvSpPr/>
          <p:nvPr userDrawn="1"/>
        </p:nvSpPr>
        <p:spPr>
          <a:xfrm>
            <a:off x="461560" y="4783927"/>
            <a:ext cx="533400" cy="10772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92621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-Left-Text">
    <p:bg>
      <p:bgPr>
        <a:gradFill flip="none" rotWithShape="1">
          <a:gsLst>
            <a:gs pos="100000">
              <a:schemeClr val="accent6"/>
            </a:gs>
            <a:gs pos="92000">
              <a:schemeClr val="tx2">
                <a:lumMod val="75000"/>
              </a:schemeClr>
            </a:gs>
            <a:gs pos="11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FFBAFF9B-325D-4A09-96DB-F30676CA020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880" r="11518"/>
          <a:stretch/>
        </p:blipFill>
        <p:spPr>
          <a:xfrm>
            <a:off x="-4762" y="134318"/>
            <a:ext cx="9148762" cy="502157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1560" y="538225"/>
            <a:ext cx="3778970" cy="18702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+mn-lt"/>
                <a:ea typeface="Arial Narrow" charset="0"/>
                <a:cs typeface="Arial Narrow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71086" y="3785365"/>
            <a:ext cx="3864694" cy="756156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200" b="0" cap="all" baseline="0">
                <a:solidFill>
                  <a:schemeClr val="bg1"/>
                </a:solidFill>
                <a:latin typeface="+mj-lt"/>
                <a:ea typeface="Arial Narrow" charset="0"/>
                <a:cs typeface="Arial Narrow" charset="0"/>
              </a:defRPr>
            </a:lvl1pPr>
          </a:lstStyle>
          <a:p>
            <a:pPr lvl="0"/>
            <a:r>
              <a:rPr lang="en-US" dirty="0"/>
              <a:t>www.synaptics.com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A8FF27-87A5-4EE5-9865-AC9CD51287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25669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71BCE28-29EE-426B-A905-BDB8DEDD0B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27193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CE6E3A5-1AF4-4D3F-B8A0-8FEC498A63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37906" y="134318"/>
            <a:ext cx="1094674" cy="19903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D0417DC-161A-49CA-8EEF-39ABB0D49F46}"/>
              </a:ext>
            </a:extLst>
          </p:cNvPr>
          <p:cNvSpPr/>
          <p:nvPr userDrawn="1"/>
        </p:nvSpPr>
        <p:spPr>
          <a:xfrm>
            <a:off x="229665" y="4996221"/>
            <a:ext cx="1085233" cy="9233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© 2021 Synaptics Incorporated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4344F3-9132-46D4-A234-2475BF3C912A}"/>
              </a:ext>
            </a:extLst>
          </p:cNvPr>
          <p:cNvSpPr txBox="1"/>
          <p:nvPr userDrawn="1"/>
        </p:nvSpPr>
        <p:spPr>
          <a:xfrm>
            <a:off x="8599133" y="4996221"/>
            <a:ext cx="339381" cy="923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600" b="0" baseline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pPr algn="ctr"/>
              <a:t>‹#›</a:t>
            </a:fld>
            <a:endParaRPr lang="en-US" sz="600" b="0" baseline="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5EB72B8-8021-44B6-9CF1-B4F9F4178E01}"/>
              </a:ext>
            </a:extLst>
          </p:cNvPr>
          <p:cNvSpPr/>
          <p:nvPr userDrawn="1"/>
        </p:nvSpPr>
        <p:spPr>
          <a:xfrm>
            <a:off x="-4762" y="-2539"/>
            <a:ext cx="9148762" cy="45719"/>
          </a:xfrm>
          <a:prstGeom prst="rect">
            <a:avLst/>
          </a:prstGeom>
          <a:gradFill flip="none" rotWithShape="1">
            <a:gsLst>
              <a:gs pos="89000">
                <a:schemeClr val="accent5"/>
              </a:gs>
              <a:gs pos="11000">
                <a:schemeClr val="accent1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934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-Left-Text-Confidential">
    <p:bg>
      <p:bgPr>
        <a:gradFill flip="none" rotWithShape="1">
          <a:gsLst>
            <a:gs pos="100000">
              <a:schemeClr val="accent6"/>
            </a:gs>
            <a:gs pos="92000">
              <a:schemeClr val="tx2">
                <a:lumMod val="75000"/>
              </a:schemeClr>
            </a:gs>
            <a:gs pos="11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FFBAFF9B-325D-4A09-96DB-F30676CA020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880" r="11518"/>
          <a:stretch/>
        </p:blipFill>
        <p:spPr>
          <a:xfrm>
            <a:off x="-4762" y="134318"/>
            <a:ext cx="9148762" cy="502157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1560" y="538225"/>
            <a:ext cx="3778970" cy="18702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+mn-lt"/>
                <a:ea typeface="Arial Narrow" charset="0"/>
                <a:cs typeface="Arial Narrow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71086" y="3785365"/>
            <a:ext cx="3864694" cy="756156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200" b="0" cap="all" baseline="0">
                <a:solidFill>
                  <a:schemeClr val="bg1"/>
                </a:solidFill>
                <a:latin typeface="+mj-lt"/>
                <a:ea typeface="Arial Narrow" charset="0"/>
                <a:cs typeface="Arial Narrow" charset="0"/>
              </a:defRPr>
            </a:lvl1pPr>
          </a:lstStyle>
          <a:p>
            <a:pPr lvl="0"/>
            <a:r>
              <a:rPr lang="en-US" dirty="0"/>
              <a:t>www.synaptics.com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A8FF27-87A5-4EE5-9865-AC9CD51287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25669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71BCE28-29EE-426B-A905-BDB8DEDD0B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27193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CE6E3A5-1AF4-4D3F-B8A0-8FEC498A63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37906" y="134318"/>
            <a:ext cx="1094674" cy="19903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D0417DC-161A-49CA-8EEF-39ABB0D49F46}"/>
              </a:ext>
            </a:extLst>
          </p:cNvPr>
          <p:cNvSpPr/>
          <p:nvPr userDrawn="1"/>
        </p:nvSpPr>
        <p:spPr>
          <a:xfrm>
            <a:off x="229665" y="4996221"/>
            <a:ext cx="1085233" cy="9233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© 2021 Synaptics Incorporated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4344F3-9132-46D4-A234-2475BF3C912A}"/>
              </a:ext>
            </a:extLst>
          </p:cNvPr>
          <p:cNvSpPr txBox="1"/>
          <p:nvPr userDrawn="1"/>
        </p:nvSpPr>
        <p:spPr>
          <a:xfrm>
            <a:off x="8599133" y="4996221"/>
            <a:ext cx="339381" cy="923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600" b="0" baseline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pPr algn="ctr"/>
              <a:t>‹#›</a:t>
            </a:fld>
            <a:endParaRPr lang="en-US" sz="600" b="0" baseline="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5EB72B8-8021-44B6-9CF1-B4F9F4178E01}"/>
              </a:ext>
            </a:extLst>
          </p:cNvPr>
          <p:cNvSpPr/>
          <p:nvPr userDrawn="1"/>
        </p:nvSpPr>
        <p:spPr>
          <a:xfrm>
            <a:off x="-4762" y="-2539"/>
            <a:ext cx="9148762" cy="45719"/>
          </a:xfrm>
          <a:prstGeom prst="rect">
            <a:avLst/>
          </a:prstGeom>
          <a:gradFill flip="none" rotWithShape="1">
            <a:gsLst>
              <a:gs pos="89000">
                <a:schemeClr val="accent5"/>
              </a:gs>
              <a:gs pos="11000">
                <a:schemeClr val="accent1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10095D-DCE1-4CED-986D-B8AC9E9C85AC}"/>
              </a:ext>
            </a:extLst>
          </p:cNvPr>
          <p:cNvSpPr/>
          <p:nvPr userDrawn="1"/>
        </p:nvSpPr>
        <p:spPr>
          <a:xfrm>
            <a:off x="4356396" y="4996220"/>
            <a:ext cx="431208" cy="9233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81431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Side-Wav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18520" y="82414"/>
            <a:ext cx="6311348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D3A28DA-EF44-904E-BC40-21C6F11F49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18519" y="742950"/>
            <a:ext cx="6311347" cy="41222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EDEB9FA-2BD7-4F5F-AF2A-EC4E2325284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915" r="9622"/>
          <a:stretch/>
        </p:blipFill>
        <p:spPr>
          <a:xfrm rot="5400000">
            <a:off x="-872847" y="872847"/>
            <a:ext cx="5143500" cy="339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91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Side-Wave-Confidenti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18520" y="82414"/>
            <a:ext cx="6311348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D3A28DA-EF44-904E-BC40-21C6F11F49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18519" y="742950"/>
            <a:ext cx="6311347" cy="41222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EDEB9FA-2BD7-4F5F-AF2A-EC4E2325284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915" r="9622"/>
          <a:stretch/>
        </p:blipFill>
        <p:spPr>
          <a:xfrm rot="5400000">
            <a:off x="-872847" y="872847"/>
            <a:ext cx="5143500" cy="339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55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x-Column-Invisible-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FB416D-F190-174E-B7AD-CCE1C4F647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9361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x-Column-Invisible-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FB416D-F190-174E-B7AD-CCE1C4F647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0890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-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FB416D-F190-174E-B7AD-CCE1C4F647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5BBD1A-FDEE-4EA5-81EA-584E39BE80CD}"/>
              </a:ext>
            </a:extLst>
          </p:cNvPr>
          <p:cNvSpPr/>
          <p:nvPr userDrawn="1"/>
        </p:nvSpPr>
        <p:spPr>
          <a:xfrm>
            <a:off x="0" y="4922520"/>
            <a:ext cx="9144000" cy="220980"/>
          </a:xfrm>
          <a:prstGeom prst="rect">
            <a:avLst/>
          </a:prstGeom>
          <a:gradFill>
            <a:gsLst>
              <a:gs pos="23000">
                <a:schemeClr val="accent1"/>
              </a:gs>
              <a:gs pos="100000">
                <a:schemeClr val="accent2">
                  <a:lumMod val="50000"/>
                </a:schemeClr>
              </a:gs>
              <a:gs pos="100000">
                <a:schemeClr val="accent5">
                  <a:alpha val="65000"/>
                </a:schemeClr>
              </a:gs>
              <a:gs pos="100000">
                <a:schemeClr val="accent5">
                  <a:lumMod val="5000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167186-651D-4E39-9BBC-64CBCFA37042}"/>
              </a:ext>
            </a:extLst>
          </p:cNvPr>
          <p:cNvSpPr/>
          <p:nvPr userDrawn="1"/>
        </p:nvSpPr>
        <p:spPr>
          <a:xfrm>
            <a:off x="229665" y="4996221"/>
            <a:ext cx="1085233" cy="9233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© 2021 Synaptics Incorporated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FF6C5-EE3F-47DC-B1C3-766BE717ED90}"/>
              </a:ext>
            </a:extLst>
          </p:cNvPr>
          <p:cNvSpPr txBox="1"/>
          <p:nvPr userDrawn="1"/>
        </p:nvSpPr>
        <p:spPr>
          <a:xfrm>
            <a:off x="8599133" y="4996221"/>
            <a:ext cx="339381" cy="923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600" b="0" baseline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Arial" panose="020B0604020202020204" pitchFamily="34" charset="0"/>
              </a:rPr>
              <a:pPr algn="ctr"/>
              <a:t>‹#›</a:t>
            </a:fld>
            <a:endParaRPr lang="en-US" sz="600" b="0" baseline="0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636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-Footer-Confidenti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FB416D-F190-174E-B7AD-CCE1C4F647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5BBD1A-FDEE-4EA5-81EA-584E39BE80CD}"/>
              </a:ext>
            </a:extLst>
          </p:cNvPr>
          <p:cNvSpPr/>
          <p:nvPr userDrawn="1"/>
        </p:nvSpPr>
        <p:spPr>
          <a:xfrm>
            <a:off x="0" y="4922520"/>
            <a:ext cx="9144000" cy="220980"/>
          </a:xfrm>
          <a:prstGeom prst="rect">
            <a:avLst/>
          </a:prstGeom>
          <a:gradFill>
            <a:gsLst>
              <a:gs pos="23000">
                <a:schemeClr val="accent1"/>
              </a:gs>
              <a:gs pos="100000">
                <a:schemeClr val="accent2">
                  <a:lumMod val="50000"/>
                </a:schemeClr>
              </a:gs>
              <a:gs pos="100000">
                <a:schemeClr val="accent5">
                  <a:alpha val="65000"/>
                </a:schemeClr>
              </a:gs>
              <a:gs pos="100000">
                <a:schemeClr val="accent5">
                  <a:lumMod val="5000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167186-651D-4E39-9BBC-64CBCFA37042}"/>
              </a:ext>
            </a:extLst>
          </p:cNvPr>
          <p:cNvSpPr/>
          <p:nvPr userDrawn="1"/>
        </p:nvSpPr>
        <p:spPr>
          <a:xfrm>
            <a:off x="229665" y="4996221"/>
            <a:ext cx="1085233" cy="9233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© 2021 Synaptics Incorporated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FF6C5-EE3F-47DC-B1C3-766BE717ED90}"/>
              </a:ext>
            </a:extLst>
          </p:cNvPr>
          <p:cNvSpPr txBox="1"/>
          <p:nvPr userDrawn="1"/>
        </p:nvSpPr>
        <p:spPr>
          <a:xfrm>
            <a:off x="8599133" y="4996221"/>
            <a:ext cx="339381" cy="923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600" b="0" baseline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Arial" panose="020B0604020202020204" pitchFamily="34" charset="0"/>
              </a:rPr>
              <a:pPr algn="ctr"/>
              <a:t>‹#›</a:t>
            </a:fld>
            <a:endParaRPr lang="en-US" sz="600" b="0" baseline="0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EC1665-4E9A-42F2-86B2-A8F525CC6D30}"/>
              </a:ext>
            </a:extLst>
          </p:cNvPr>
          <p:cNvSpPr/>
          <p:nvPr userDrawn="1"/>
        </p:nvSpPr>
        <p:spPr>
          <a:xfrm>
            <a:off x="4356396" y="4996220"/>
            <a:ext cx="431208" cy="9233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10242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-Column-Invisible-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9290546-3622-A340-957B-098C0A6DDB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41148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9A39045-D454-3444-A643-B9F040CB70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0" y="742950"/>
            <a:ext cx="41148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7595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-Column-Invisible-Footer-Confidenti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9290546-3622-A340-957B-098C0A6DDB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41148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9A39045-D454-3444-A643-B9F040CB70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0" y="742950"/>
            <a:ext cx="41148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F1042B-8EAB-4889-B2D6-B927AE7385FD}"/>
              </a:ext>
            </a:extLst>
          </p:cNvPr>
          <p:cNvSpPr/>
          <p:nvPr userDrawn="1"/>
        </p:nvSpPr>
        <p:spPr>
          <a:xfrm>
            <a:off x="4356396" y="4996220"/>
            <a:ext cx="431208" cy="9233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662366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Invisible-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634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Invisible-Footer-Confidenti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>
            <a:lvl1pPr>
              <a:defRPr baseline="0"/>
            </a:lvl1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1F4E32-2DD7-4A1D-A19B-FEEB351A3CE8}"/>
              </a:ext>
            </a:extLst>
          </p:cNvPr>
          <p:cNvSpPr/>
          <p:nvPr userDrawn="1"/>
        </p:nvSpPr>
        <p:spPr>
          <a:xfrm>
            <a:off x="4356396" y="4996220"/>
            <a:ext cx="431208" cy="9233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760873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bg>
      <p:bgPr>
        <a:gradFill>
          <a:gsLst>
            <a:gs pos="23000">
              <a:schemeClr val="accent1"/>
            </a:gs>
            <a:gs pos="96000">
              <a:schemeClr val="accent5">
                <a:lumMod val="50000"/>
              </a:schemeClr>
            </a:gs>
            <a:gs pos="78000">
              <a:schemeClr val="accent6">
                <a:lumMod val="50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003A1C21-70BF-40FD-BF44-C31B6C3F6DC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404" r="5993"/>
          <a:stretch/>
        </p:blipFill>
        <p:spPr>
          <a:xfrm rot="10800000">
            <a:off x="-4764" y="5993"/>
            <a:ext cx="9148764" cy="5021578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1560" y="1718737"/>
            <a:ext cx="8219560" cy="77025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+mn-lt"/>
                <a:ea typeface="Arial Narrow" charset="0"/>
                <a:cs typeface="Arial Narrow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1560" y="2516782"/>
            <a:ext cx="6512393" cy="344472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200" b="0" cap="all" baseline="0">
                <a:solidFill>
                  <a:schemeClr val="bg1"/>
                </a:solidFill>
                <a:latin typeface="+mj-lt"/>
                <a:ea typeface="Arial Narrow" charset="0"/>
                <a:cs typeface="Arial Narrow" charset="0"/>
              </a:defRPr>
            </a:lvl1pPr>
          </a:lstStyle>
          <a:p>
            <a:pPr lvl="0"/>
            <a:r>
              <a:rPr lang="en-US" dirty="0"/>
              <a:t>www.synaptics.com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A8FF27-87A5-4EE5-9865-AC9CD51287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25669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71BCE28-29EE-426B-A905-BDB8DEDD0B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27193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C72D1EE-C801-468F-B3C4-F7CABF11E39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35756" b="4987"/>
          <a:stretch/>
        </p:blipFill>
        <p:spPr>
          <a:xfrm rot="5400000">
            <a:off x="-253587" y="3038325"/>
            <a:ext cx="2352768" cy="184559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CE6E3A5-1AF4-4D3F-B8A0-8FEC498A63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6185" y="4366368"/>
            <a:ext cx="1656855" cy="30124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92276A9-D5D0-4E8A-AB48-1CF5642AD5C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47859" b="73416"/>
          <a:stretch/>
        </p:blipFill>
        <p:spPr>
          <a:xfrm rot="5400000">
            <a:off x="-956530" y="2162031"/>
            <a:ext cx="3883481" cy="197994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D0B24A2-D678-4673-A7EA-6A1428040629}"/>
              </a:ext>
            </a:extLst>
          </p:cNvPr>
          <p:cNvSpPr/>
          <p:nvPr userDrawn="1"/>
        </p:nvSpPr>
        <p:spPr>
          <a:xfrm>
            <a:off x="-4762" y="5093744"/>
            <a:ext cx="9148762" cy="45719"/>
          </a:xfrm>
          <a:prstGeom prst="rect">
            <a:avLst/>
          </a:prstGeom>
          <a:gradFill flip="none" rotWithShape="1">
            <a:gsLst>
              <a:gs pos="89000">
                <a:schemeClr val="accent5"/>
              </a:gs>
              <a:gs pos="11000">
                <a:schemeClr val="accent1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10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842962"/>
            <a:ext cx="8686800" cy="4129088"/>
          </a:xfrm>
        </p:spPr>
        <p:txBody>
          <a:bodyPr/>
          <a:lstStyle>
            <a:lvl1pPr marL="171450" indent="-17145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Font typeface="Wingdings" pitchFamily="2" charset="2"/>
              <a:buChar char="§"/>
              <a:defRPr sz="1500" b="0"/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defRPr sz="1350"/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defRPr sz="1200"/>
            </a:lvl3pPr>
            <a:lvl4pPr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defRPr sz="1200"/>
            </a:lvl4pPr>
            <a:lvl5pPr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defRPr sz="9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16049" y="4824414"/>
            <a:ext cx="2057400" cy="273844"/>
          </a:xfrm>
        </p:spPr>
        <p:txBody>
          <a:bodyPr/>
          <a:lstStyle/>
          <a:p>
            <a:fld id="{2259199B-23A2-4188-95B2-222E425D99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302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9451"/>
            <a:ext cx="8229600" cy="6559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45435"/>
            <a:ext cx="8229600" cy="4178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229665" y="4996221"/>
            <a:ext cx="1295226" cy="9233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© 2022–2026 Synaptics Incorporated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99133" y="4996221"/>
            <a:ext cx="339381" cy="923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600" b="0" baseline="0" smtClean="0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pPr algn="ctr"/>
              <a:t>‹#›</a:t>
            </a:fld>
            <a:endParaRPr lang="en-US" sz="600" b="0" baseline="0" dirty="0">
              <a:solidFill>
                <a:schemeClr val="accent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291D7A-2671-4DF7-9AA2-3393AB5A68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43840" y="137316"/>
            <a:ext cx="1094674" cy="1990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C91B7B-7893-4F4E-B480-3BCEE940236D}"/>
              </a:ext>
            </a:extLst>
          </p:cNvPr>
          <p:cNvSpPr/>
          <p:nvPr userDrawn="1"/>
        </p:nvSpPr>
        <p:spPr>
          <a:xfrm>
            <a:off x="-4762" y="-2539"/>
            <a:ext cx="9148762" cy="45719"/>
          </a:xfrm>
          <a:prstGeom prst="rect">
            <a:avLst/>
          </a:prstGeom>
          <a:gradFill flip="none" rotWithShape="1">
            <a:gsLst>
              <a:gs pos="89000">
                <a:schemeClr val="accent5"/>
              </a:gs>
              <a:gs pos="11000">
                <a:schemeClr val="accent1"/>
              </a:gs>
              <a:gs pos="100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40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89" r:id="rId2"/>
    <p:sldLayoutId id="2147483786" r:id="rId3"/>
    <p:sldLayoutId id="2147483790" r:id="rId4"/>
    <p:sldLayoutId id="2147483758" r:id="rId5"/>
    <p:sldLayoutId id="2147483791" r:id="rId6"/>
    <p:sldLayoutId id="2147483788" r:id="rId7"/>
    <p:sldLayoutId id="2147483801" r:id="rId8"/>
    <p:sldLayoutId id="2147483759" r:id="rId9"/>
    <p:sldLayoutId id="2147483792" r:id="rId10"/>
    <p:sldLayoutId id="2147483760" r:id="rId11"/>
    <p:sldLayoutId id="2147483793" r:id="rId12"/>
    <p:sldLayoutId id="2147483764" r:id="rId13"/>
    <p:sldLayoutId id="2147483797" r:id="rId14"/>
    <p:sldLayoutId id="2147483783" r:id="rId15"/>
    <p:sldLayoutId id="2147483802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600" b="0" i="0" kern="1200">
          <a:solidFill>
            <a:schemeClr val="accent1"/>
          </a:solidFill>
          <a:latin typeface="+mj-lt"/>
          <a:ea typeface="+mj-ea"/>
          <a:cs typeface="Arial Narrow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 panose="020B0604020202020204" pitchFamily="34" charset="0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1714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indent="-169863" algn="l" defTabSz="457200" rtl="0" eaLnBrk="1" latinLnBrk="0" hangingPunct="1">
        <a:spcBef>
          <a:spcPct val="20000"/>
        </a:spcBef>
        <a:buFont typeface="System Font Regular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47713" indent="-169863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3138" indent="-169863" algn="l" defTabSz="457200" rtl="0" eaLnBrk="1" latinLnBrk="0" hangingPunct="1">
        <a:spcBef>
          <a:spcPct val="20000"/>
        </a:spcBef>
        <a:buFont typeface="System Font Regular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">
          <p15:clr>
            <a:srgbClr val="F26B43"/>
          </p15:clr>
        </p15:guide>
        <p15:guide id="4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ynaptics-chimera" TargetMode="External"/><Relationship Id="rId2" Type="http://schemas.openxmlformats.org/officeDocument/2006/relationships/hyperlink" Target="https://github.com/synaptics-hydra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ector_processor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iscv/riscv-v-spec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pple_M1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e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emf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hyperlink" Target="https://posithub.org/docs/posit_standard-2.pdf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hyperlink" Target="https://posithub.org/docs/Posits4.pdf" TargetMode="Externa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emf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emf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emf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ray-1" TargetMode="Externa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emf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67812E-BBCD-44E7-B6B3-1FC0D50DA1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Hydra 4 architecture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3E903-30B8-42C2-8D6A-73DFBBE424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560" y="2580087"/>
            <a:ext cx="6512393" cy="77025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cap="none" dirty="0"/>
              <a:t>Dave Gillespie, daveg@synaptics.com</a:t>
            </a:r>
          </a:p>
          <a:p>
            <a:pPr>
              <a:spcBef>
                <a:spcPts val="600"/>
              </a:spcBef>
            </a:pPr>
            <a:r>
              <a:rPr lang="en-US" cap="none" dirty="0"/>
              <a:t>Last updated:  October 29, 2026</a:t>
            </a:r>
            <a:br>
              <a:rPr lang="en-US" cap="none" dirty="0"/>
            </a:br>
            <a:r>
              <a:rPr lang="en-US" cap="none" dirty="0"/>
              <a:t>(Originally written in January 2022)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91582E-652D-6DDA-B950-AD59760BD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420" y="3652790"/>
            <a:ext cx="1862723" cy="149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88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C6616-C947-0120-FDAA-4489CCA4D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96F8D-1F1E-2250-01EB-4DF7080E1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WORK IN PROGRESS!</a:t>
            </a:r>
          </a:p>
        </p:txBody>
      </p:sp>
      <p:sp>
        <p:nvSpPr>
          <p:cNvPr id="90" name="Content Placeholder 4">
            <a:extLst>
              <a:ext uri="{FF2B5EF4-FFF2-40B4-BE49-F238E27FC236}">
                <a16:creationId xmlns:a16="http://schemas.microsoft.com/office/drawing/2014/main" id="{1017FE83-B65E-479F-D07D-D23B3B93A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This is a preview of an </a:t>
            </a:r>
            <a:r>
              <a:rPr lang="en-US" i="1" dirty="0"/>
              <a:t>internal document </a:t>
            </a:r>
            <a:r>
              <a:rPr lang="en-US" dirty="0"/>
              <a:t>that we use </a:t>
            </a:r>
            <a:r>
              <a:rPr lang="en-US" i="1" dirty="0"/>
              <a:t>within Synaptics </a:t>
            </a:r>
            <a:r>
              <a:rPr lang="en-US" dirty="0"/>
              <a:t>to describe our Hydra vector arithmetic processor</a:t>
            </a:r>
          </a:p>
          <a:p>
            <a:pPr>
              <a:spcBef>
                <a:spcPts val="1600"/>
              </a:spcBef>
            </a:pPr>
            <a:r>
              <a:rPr lang="en-US" dirty="0"/>
              <a:t>We are preparing a more public-friendly version, without the references to past versions, specific chip projects, and other stuff that is only of interest within Synaptics</a:t>
            </a:r>
          </a:p>
          <a:p>
            <a:pPr>
              <a:spcBef>
                <a:spcPts val="1600"/>
              </a:spcBef>
            </a:pPr>
            <a:r>
              <a:rPr lang="en-US" dirty="0"/>
              <a:t>The cleaned-up document, and the </a:t>
            </a:r>
            <a:r>
              <a:rPr lang="en-US" i="1" dirty="0"/>
              <a:t>Hydra User’s Guide</a:t>
            </a:r>
            <a:r>
              <a:rPr lang="en-US" dirty="0"/>
              <a:t> itself, as well as the analogous materials for our Chimera processor, will shortly be available here: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hlinkClick r:id="rId2"/>
              </a:rPr>
              <a:t>github.com/</a:t>
            </a:r>
            <a:r>
              <a:rPr lang="en-US" dirty="0" err="1">
                <a:hlinkClick r:id="rId2"/>
              </a:rPr>
              <a:t>synaptics</a:t>
            </a:r>
            <a:r>
              <a:rPr lang="en-US" dirty="0">
                <a:hlinkClick r:id="rId2"/>
              </a:rPr>
              <a:t>-hydra</a:t>
            </a:r>
            <a:endParaRPr lang="en-US" dirty="0"/>
          </a:p>
          <a:p>
            <a:pPr lvl="1">
              <a:spcBef>
                <a:spcPts val="400"/>
              </a:spcBef>
            </a:pPr>
            <a:r>
              <a:rPr lang="en-US" dirty="0">
                <a:hlinkClick r:id="rId3"/>
              </a:rPr>
              <a:t>github.com/</a:t>
            </a:r>
            <a:r>
              <a:rPr lang="en-US" dirty="0" err="1">
                <a:hlinkClick r:id="rId3"/>
              </a:rPr>
              <a:t>synaptics</a:t>
            </a:r>
            <a:r>
              <a:rPr lang="en-US" dirty="0">
                <a:hlinkClick r:id="rId3"/>
              </a:rPr>
              <a:t>-chimera</a:t>
            </a:r>
            <a:endParaRPr lang="en-US" dirty="0"/>
          </a:p>
          <a:p>
            <a:pPr>
              <a:spcBef>
                <a:spcPts val="2000"/>
              </a:spcBef>
            </a:pPr>
            <a:r>
              <a:rPr lang="en-US" dirty="0"/>
              <a:t>Until then, you are welcome to preview here the “raw” version …</a:t>
            </a:r>
          </a:p>
          <a:p>
            <a:pPr>
              <a:spcBef>
                <a:spcPts val="1600"/>
              </a:spcBef>
            </a:pPr>
            <a:r>
              <a:rPr lang="en-US" dirty="0"/>
              <a:t>Thank you!</a:t>
            </a:r>
          </a:p>
          <a:p>
            <a:pPr>
              <a:spcBef>
                <a:spcPts val="800"/>
              </a:spcBef>
            </a:pPr>
            <a:r>
              <a:rPr lang="en-US" dirty="0"/>
              <a:t>	— Dave Gillespie, daveg@synaptics.com</a:t>
            </a:r>
          </a:p>
        </p:txBody>
      </p:sp>
    </p:spTree>
    <p:extLst>
      <p:ext uri="{BB962C8B-B14F-4D97-AF65-F5344CB8AC3E}">
        <p14:creationId xmlns:p14="http://schemas.microsoft.com/office/powerpoint/2010/main" val="1142720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Introduction</a:t>
            </a:r>
          </a:p>
          <a:p>
            <a:pPr lvl="2">
              <a:spcBef>
                <a:spcPts val="600"/>
              </a:spcBef>
            </a:pPr>
            <a:r>
              <a:rPr lang="en-US" i="1" dirty="0"/>
              <a:t>What, why, where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i="1" dirty="0"/>
              <a:t>Examples, registers, instructions, types, modes, …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Hardware and implementation</a:t>
            </a:r>
          </a:p>
          <a:p>
            <a:pPr lvl="2">
              <a:spcBef>
                <a:spcPts val="600"/>
              </a:spcBef>
            </a:pPr>
            <a:r>
              <a:rPr lang="en-US" i="1" dirty="0"/>
              <a:t>Block diagrams, theory of operation, interesting details</a:t>
            </a:r>
          </a:p>
        </p:txBody>
      </p:sp>
    </p:spTree>
    <p:extLst>
      <p:ext uri="{BB962C8B-B14F-4D97-AF65-F5344CB8AC3E}">
        <p14:creationId xmlns:p14="http://schemas.microsoft.com/office/powerpoint/2010/main" val="124470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b="1" dirty="0"/>
              <a:t>Introduction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What is it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Why we need it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Where it came from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812366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Hydra 4 at a glance</a:t>
            </a:r>
          </a:p>
        </p:txBody>
      </p:sp>
      <p:sp>
        <p:nvSpPr>
          <p:cNvPr id="90" name="Content Placeholder 4">
            <a:extLst>
              <a:ext uri="{FF2B5EF4-FFF2-40B4-BE49-F238E27FC236}">
                <a16:creationId xmlns:a16="http://schemas.microsoft.com/office/drawing/2014/main" id="{7450864A-1CEC-48C7-83B0-F744317D84D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411442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 Hydra arithmetic coprocessor adds powerful vector arithmetic capability to a small embedded MCU  (such as </a:t>
            </a:r>
            <a:r>
              <a:rPr lang="en-US" dirty="0" err="1"/>
              <a:t>SiFive</a:t>
            </a:r>
            <a:r>
              <a:rPr lang="en-US" dirty="0"/>
              <a:t> RISC-V E, ARM Cortex-M, or Synaptics Chimera)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adapts “big CPU” vector capabilities to the scale, power, cost, and size of embedded systems</a:t>
            </a:r>
          </a:p>
          <a:p>
            <a:pPr>
              <a:spcBef>
                <a:spcPts val="1400"/>
              </a:spcBef>
            </a:pPr>
            <a:r>
              <a:rPr lang="en-US" dirty="0"/>
              <a:t>Synaptics products use Hydra for many things, such as: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Accelerating touch algorithms   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sz="900" dirty="0">
                <a:sym typeface="Symbol" panose="05050102010706020507" pitchFamily="18" charset="2"/>
              </a:rPr>
              <a:t> </a:t>
            </a:r>
            <a:r>
              <a:rPr lang="en-US" dirty="0"/>
              <a:t>  Signal processing   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sz="900" dirty="0">
                <a:sym typeface="Symbol" panose="05050102010706020507" pitchFamily="18" charset="2"/>
              </a:rPr>
              <a:t> </a:t>
            </a:r>
            <a:r>
              <a:rPr lang="en-US" dirty="0"/>
              <a:t>  Fingerprint image processing + matching</a:t>
            </a:r>
          </a:p>
          <a:p>
            <a:pPr>
              <a:spcBef>
                <a:spcPts val="1400"/>
              </a:spcBef>
            </a:pPr>
            <a:r>
              <a:rPr lang="en-US" dirty="0"/>
              <a:t>Hydra 4 significantly accelerates many</a:t>
            </a:r>
            <a:br>
              <a:rPr lang="en-US" dirty="0"/>
            </a:br>
            <a:r>
              <a:rPr lang="en-US" dirty="0"/>
              <a:t>operations including: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Arithmetic on vectors, matrices, and images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Matrix multiply   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/>
              <a:t>  </a:t>
            </a:r>
            <a:r>
              <a:rPr lang="en-US" spc="-150" dirty="0"/>
              <a:t> </a:t>
            </a:r>
            <a:r>
              <a:rPr lang="en-US" dirty="0"/>
              <a:t>Linear algebra   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</a:t>
            </a:r>
            <a:r>
              <a:rPr lang="en-US" spc="-150" dirty="0"/>
              <a:t> </a:t>
            </a:r>
            <a:r>
              <a:rPr lang="en-US" dirty="0"/>
              <a:t>FFTs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1D and 2D convolutions and median filters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Neural networks   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</a:t>
            </a:r>
            <a:r>
              <a:rPr lang="en-US" spc="-150" dirty="0">
                <a:sym typeface="Symbol" panose="05050102010706020507" pitchFamily="18" charset="2"/>
              </a:rPr>
              <a:t> </a:t>
            </a:r>
            <a:r>
              <a:rPr lang="en-US" dirty="0">
                <a:sym typeface="Symbol" panose="05050102010706020507" pitchFamily="18" charset="2"/>
              </a:rPr>
              <a:t>Encryption and hashing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Pseudo-random numbers   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/>
              <a:t>  </a:t>
            </a:r>
            <a:r>
              <a:rPr lang="en-US" spc="-150" dirty="0"/>
              <a:t> </a:t>
            </a:r>
            <a:r>
              <a:rPr lang="en-US" dirty="0"/>
              <a:t>Trig functions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Bit operations   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</a:t>
            </a:r>
            <a:r>
              <a:rPr lang="en-US" spc="-150" dirty="0">
                <a:sym typeface="Symbol" panose="05050102010706020507" pitchFamily="18" charset="2"/>
              </a:rPr>
              <a:t> </a:t>
            </a:r>
            <a:r>
              <a:rPr lang="en-US" dirty="0"/>
              <a:t>Packing data into few bits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And much more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86B7F57-2019-4B80-8AC0-E63057D04C17}"/>
              </a:ext>
            </a:extLst>
          </p:cNvPr>
          <p:cNvGrpSpPr/>
          <p:nvPr/>
        </p:nvGrpSpPr>
        <p:grpSpPr>
          <a:xfrm>
            <a:off x="4686537" y="2571750"/>
            <a:ext cx="4253479" cy="2156426"/>
            <a:chOff x="4642293" y="2586371"/>
            <a:chExt cx="4253479" cy="21564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0C4EFD6-E770-4958-BDB1-C02754EBE5C5}"/>
                </a:ext>
              </a:extLst>
            </p:cNvPr>
            <p:cNvSpPr/>
            <p:nvPr/>
          </p:nvSpPr>
          <p:spPr>
            <a:xfrm>
              <a:off x="6211653" y="2632323"/>
              <a:ext cx="2684119" cy="2110474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0C242B-BA0F-41CA-8946-81BC3248848E}"/>
                </a:ext>
              </a:extLst>
            </p:cNvPr>
            <p:cNvSpPr/>
            <p:nvPr/>
          </p:nvSpPr>
          <p:spPr>
            <a:xfrm>
              <a:off x="4642293" y="3699164"/>
              <a:ext cx="952685" cy="868188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Data RAM</a:t>
              </a:r>
            </a:p>
            <a:p>
              <a:pPr algn="ctr">
                <a:spcBef>
                  <a:spcPts val="300"/>
                </a:spcBef>
              </a:pPr>
              <a:r>
                <a:rPr lang="en-US" sz="800" dirty="0">
                  <a:solidFill>
                    <a:schemeClr val="tx1"/>
                  </a:solidFill>
                </a:rPr>
                <a:t>(Interleaved</a:t>
              </a:r>
              <a:br>
                <a:rPr lang="en-US" sz="800" dirty="0">
                  <a:solidFill>
                    <a:schemeClr val="tx1"/>
                  </a:solidFill>
                </a:rPr>
              </a:br>
              <a:r>
                <a:rPr lang="en-US" sz="800" dirty="0">
                  <a:solidFill>
                    <a:schemeClr val="tx1"/>
                  </a:solidFill>
                </a:rPr>
                <a:t>banks)</a:t>
              </a:r>
            </a:p>
          </p:txBody>
        </p:sp>
        <p:sp>
          <p:nvSpPr>
            <p:cNvPr id="9" name="Arrow: Up-Down 8">
              <a:extLst>
                <a:ext uri="{FF2B5EF4-FFF2-40B4-BE49-F238E27FC236}">
                  <a16:creationId xmlns:a16="http://schemas.microsoft.com/office/drawing/2014/main" id="{4E2843BF-25A9-4C45-A015-C69F2E5CE489}"/>
                </a:ext>
              </a:extLst>
            </p:cNvPr>
            <p:cNvSpPr/>
            <p:nvPr/>
          </p:nvSpPr>
          <p:spPr>
            <a:xfrm>
              <a:off x="5753100" y="2586371"/>
              <a:ext cx="276712" cy="1060404"/>
            </a:xfrm>
            <a:prstGeom prst="upDownArrow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AB5B9CE-F2B5-472D-B34A-4516260056D3}"/>
                </a:ext>
              </a:extLst>
            </p:cNvPr>
            <p:cNvSpPr txBox="1"/>
            <p:nvPr/>
          </p:nvSpPr>
          <p:spPr>
            <a:xfrm rot="16200000">
              <a:off x="5561932" y="3002477"/>
              <a:ext cx="65114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dirty="0"/>
                <a:t>System bus</a:t>
              </a:r>
            </a:p>
          </p:txBody>
        </p:sp>
        <p:sp>
          <p:nvSpPr>
            <p:cNvPr id="11" name="Arrow: Left-Right 10">
              <a:extLst>
                <a:ext uri="{FF2B5EF4-FFF2-40B4-BE49-F238E27FC236}">
                  <a16:creationId xmlns:a16="http://schemas.microsoft.com/office/drawing/2014/main" id="{BACD9FED-E004-445C-ACF6-1814DE5A84E8}"/>
                </a:ext>
              </a:extLst>
            </p:cNvPr>
            <p:cNvSpPr/>
            <p:nvPr/>
          </p:nvSpPr>
          <p:spPr>
            <a:xfrm>
              <a:off x="5594978" y="3035535"/>
              <a:ext cx="219012" cy="126498"/>
            </a:xfrm>
            <a:prstGeom prst="leftRight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sp>
          <p:nvSpPr>
            <p:cNvPr id="12" name="Arrow: Left-Right 11">
              <a:extLst>
                <a:ext uri="{FF2B5EF4-FFF2-40B4-BE49-F238E27FC236}">
                  <a16:creationId xmlns:a16="http://schemas.microsoft.com/office/drawing/2014/main" id="{19292B43-F65B-43E3-BE59-7F2B47DABE04}"/>
                </a:ext>
              </a:extLst>
            </p:cNvPr>
            <p:cNvSpPr/>
            <p:nvPr/>
          </p:nvSpPr>
          <p:spPr>
            <a:xfrm>
              <a:off x="5964969" y="2881365"/>
              <a:ext cx="242731" cy="126498"/>
            </a:xfrm>
            <a:prstGeom prst="leftRight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sp>
          <p:nvSpPr>
            <p:cNvPr id="14" name="Arrow: Left-Right 13">
              <a:extLst>
                <a:ext uri="{FF2B5EF4-FFF2-40B4-BE49-F238E27FC236}">
                  <a16:creationId xmlns:a16="http://schemas.microsoft.com/office/drawing/2014/main" id="{C571D963-7092-4F5F-8F21-1A75BB3F70F4}"/>
                </a:ext>
              </a:extLst>
            </p:cNvPr>
            <p:cNvSpPr/>
            <p:nvPr/>
          </p:nvSpPr>
          <p:spPr>
            <a:xfrm>
              <a:off x="5964969" y="3273719"/>
              <a:ext cx="242731" cy="126498"/>
            </a:xfrm>
            <a:prstGeom prst="leftRight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6D43787-027B-4B78-A956-2AE8E1BEEF62}"/>
                </a:ext>
              </a:extLst>
            </p:cNvPr>
            <p:cNvCxnSpPr>
              <a:cxnSpLocks/>
            </p:cNvCxnSpPr>
            <p:nvPr/>
          </p:nvCxnSpPr>
          <p:spPr>
            <a:xfrm>
              <a:off x="5489027" y="4133258"/>
              <a:ext cx="10277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7578B61-9DBF-4786-844D-398FC9527506}"/>
                </a:ext>
              </a:extLst>
            </p:cNvPr>
            <p:cNvCxnSpPr>
              <a:cxnSpLocks/>
            </p:cNvCxnSpPr>
            <p:nvPr/>
          </p:nvCxnSpPr>
          <p:spPr>
            <a:xfrm>
              <a:off x="5489027" y="4350305"/>
              <a:ext cx="10277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CA0AC6A-24DD-48BF-BDA5-58F40BFAE81C}"/>
                </a:ext>
              </a:extLst>
            </p:cNvPr>
            <p:cNvCxnSpPr>
              <a:cxnSpLocks/>
            </p:cNvCxnSpPr>
            <p:nvPr/>
          </p:nvCxnSpPr>
          <p:spPr>
            <a:xfrm>
              <a:off x="5489027" y="3916211"/>
              <a:ext cx="10277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2B4050C-E503-4374-8C9D-BBC600E870F8}"/>
                </a:ext>
              </a:extLst>
            </p:cNvPr>
            <p:cNvSpPr/>
            <p:nvPr/>
          </p:nvSpPr>
          <p:spPr>
            <a:xfrm>
              <a:off x="6336795" y="3711303"/>
              <a:ext cx="542549" cy="192217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Bank </a:t>
              </a:r>
              <a:r>
                <a:rPr lang="en-US" sz="800" dirty="0" err="1">
                  <a:solidFill>
                    <a:schemeClr val="tx2"/>
                  </a:solidFill>
                </a:rPr>
                <a:t>intf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7F19693-59DB-4057-827B-37A1AC1F76D8}"/>
                </a:ext>
              </a:extLst>
            </p:cNvPr>
            <p:cNvSpPr/>
            <p:nvPr/>
          </p:nvSpPr>
          <p:spPr>
            <a:xfrm>
              <a:off x="6458121" y="2754558"/>
              <a:ext cx="415725" cy="380110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Host</a:t>
              </a:r>
              <a:br>
                <a:rPr lang="en-US" sz="800" dirty="0">
                  <a:solidFill>
                    <a:schemeClr val="tx2"/>
                  </a:solidFill>
                </a:rPr>
              </a:br>
              <a:r>
                <a:rPr lang="en-US" sz="800" dirty="0" err="1">
                  <a:solidFill>
                    <a:schemeClr val="tx2"/>
                  </a:solidFill>
                </a:rPr>
                <a:t>intf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00683E1-DFC0-4E29-BEB2-E09C4939329A}"/>
                </a:ext>
              </a:extLst>
            </p:cNvPr>
            <p:cNvSpPr/>
            <p:nvPr/>
          </p:nvSpPr>
          <p:spPr>
            <a:xfrm>
              <a:off x="7134994" y="2749805"/>
              <a:ext cx="658781" cy="380110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Registers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0387414-62FC-4DA6-8A84-2BECBBC7F6C4}"/>
                </a:ext>
              </a:extLst>
            </p:cNvPr>
            <p:cNvSpPr/>
            <p:nvPr/>
          </p:nvSpPr>
          <p:spPr>
            <a:xfrm>
              <a:off x="8049113" y="2749805"/>
              <a:ext cx="658781" cy="258058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Decode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D671CFE-E3CD-4CF8-8519-C4CDE7639804}"/>
                </a:ext>
              </a:extLst>
            </p:cNvPr>
            <p:cNvSpPr/>
            <p:nvPr/>
          </p:nvSpPr>
          <p:spPr>
            <a:xfrm>
              <a:off x="8049113" y="3140292"/>
              <a:ext cx="658781" cy="258058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Control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B6088FC-2AE1-4B0B-AC00-FEF716936A55}"/>
                </a:ext>
              </a:extLst>
            </p:cNvPr>
            <p:cNvSpPr/>
            <p:nvPr/>
          </p:nvSpPr>
          <p:spPr>
            <a:xfrm>
              <a:off x="6336795" y="3927576"/>
              <a:ext cx="542549" cy="192217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Bank </a:t>
              </a:r>
              <a:r>
                <a:rPr lang="en-US" sz="800" dirty="0" err="1">
                  <a:solidFill>
                    <a:schemeClr val="tx2"/>
                  </a:solidFill>
                </a:rPr>
                <a:t>intf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26187F6-9147-4C56-A947-4B2D1E4EED69}"/>
                </a:ext>
              </a:extLst>
            </p:cNvPr>
            <p:cNvSpPr/>
            <p:nvPr/>
          </p:nvSpPr>
          <p:spPr>
            <a:xfrm>
              <a:off x="6336795" y="4143850"/>
              <a:ext cx="542549" cy="192217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Bank </a:t>
              </a:r>
              <a:r>
                <a:rPr lang="en-US" sz="800" dirty="0" err="1">
                  <a:solidFill>
                    <a:schemeClr val="tx2"/>
                  </a:solidFill>
                </a:rPr>
                <a:t>intf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5477B6F-7F2C-409B-BBB6-32332E5EAD2B}"/>
                </a:ext>
              </a:extLst>
            </p:cNvPr>
            <p:cNvSpPr/>
            <p:nvPr/>
          </p:nvSpPr>
          <p:spPr>
            <a:xfrm>
              <a:off x="6336795" y="4360122"/>
              <a:ext cx="542549" cy="192217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Bank </a:t>
              </a:r>
              <a:r>
                <a:rPr lang="en-US" sz="800" dirty="0" err="1">
                  <a:solidFill>
                    <a:schemeClr val="tx2"/>
                  </a:solidFill>
                </a:rPr>
                <a:t>intf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sp>
          <p:nvSpPr>
            <p:cNvPr id="35" name="Arrow: Left-Right 34">
              <a:extLst>
                <a:ext uri="{FF2B5EF4-FFF2-40B4-BE49-F238E27FC236}">
                  <a16:creationId xmlns:a16="http://schemas.microsoft.com/office/drawing/2014/main" id="{AFD5C465-A71D-4AC1-AAD0-56B9BDA2AFF1}"/>
                </a:ext>
              </a:extLst>
            </p:cNvPr>
            <p:cNvSpPr/>
            <p:nvPr/>
          </p:nvSpPr>
          <p:spPr>
            <a:xfrm rot="5400000">
              <a:off x="4974744" y="3488024"/>
              <a:ext cx="287782" cy="126497"/>
            </a:xfrm>
            <a:prstGeom prst="leftRight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sp>
          <p:nvSpPr>
            <p:cNvPr id="36" name="Arrow: Left-Right 35">
              <a:extLst>
                <a:ext uri="{FF2B5EF4-FFF2-40B4-BE49-F238E27FC236}">
                  <a16:creationId xmlns:a16="http://schemas.microsoft.com/office/drawing/2014/main" id="{89AD431E-15A8-4E1D-9C48-53E6FA642EA0}"/>
                </a:ext>
              </a:extLst>
            </p:cNvPr>
            <p:cNvSpPr/>
            <p:nvPr/>
          </p:nvSpPr>
          <p:spPr>
            <a:xfrm>
              <a:off x="5600102" y="3758608"/>
              <a:ext cx="606398" cy="100729"/>
            </a:xfrm>
            <a:prstGeom prst="leftRight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sp>
          <p:nvSpPr>
            <p:cNvPr id="37" name="Arrow: Left-Right 36">
              <a:extLst>
                <a:ext uri="{FF2B5EF4-FFF2-40B4-BE49-F238E27FC236}">
                  <a16:creationId xmlns:a16="http://schemas.microsoft.com/office/drawing/2014/main" id="{FDC4BCAA-63C9-4D7F-B330-705AE6DFA87F}"/>
                </a:ext>
              </a:extLst>
            </p:cNvPr>
            <p:cNvSpPr/>
            <p:nvPr/>
          </p:nvSpPr>
          <p:spPr>
            <a:xfrm>
              <a:off x="5600102" y="3975569"/>
              <a:ext cx="606398" cy="100729"/>
            </a:xfrm>
            <a:prstGeom prst="leftRight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sp>
          <p:nvSpPr>
            <p:cNvPr id="38" name="Arrow: Left-Right 37">
              <a:extLst>
                <a:ext uri="{FF2B5EF4-FFF2-40B4-BE49-F238E27FC236}">
                  <a16:creationId xmlns:a16="http://schemas.microsoft.com/office/drawing/2014/main" id="{C9F4C436-67CD-4247-9CE1-6E747D3FC0D4}"/>
                </a:ext>
              </a:extLst>
            </p:cNvPr>
            <p:cNvSpPr/>
            <p:nvPr/>
          </p:nvSpPr>
          <p:spPr>
            <a:xfrm>
              <a:off x="5600102" y="4185856"/>
              <a:ext cx="606398" cy="100729"/>
            </a:xfrm>
            <a:prstGeom prst="leftRight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sp>
          <p:nvSpPr>
            <p:cNvPr id="39" name="Arrow: Left-Right 38">
              <a:extLst>
                <a:ext uri="{FF2B5EF4-FFF2-40B4-BE49-F238E27FC236}">
                  <a16:creationId xmlns:a16="http://schemas.microsoft.com/office/drawing/2014/main" id="{AC30C105-145A-4607-BED3-113C446F514A}"/>
                </a:ext>
              </a:extLst>
            </p:cNvPr>
            <p:cNvSpPr/>
            <p:nvPr/>
          </p:nvSpPr>
          <p:spPr>
            <a:xfrm>
              <a:off x="5600102" y="4405866"/>
              <a:ext cx="606398" cy="100729"/>
            </a:xfrm>
            <a:prstGeom prst="leftRight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83CD3B9-427C-4F6D-886A-732C12939BE2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flipH="1">
              <a:off x="6217002" y="2944613"/>
              <a:ext cx="241119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3D2A54B-2A0B-476F-A007-5735012C51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1567" y="2944613"/>
              <a:ext cx="262087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D50A97A-AFDB-4CB2-8F55-B16DBDE26E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92579" y="2877411"/>
              <a:ext cx="256948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C0F5557-7496-48A0-B0DB-894E036881A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8307840" y="3077239"/>
              <a:ext cx="138752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5DABEF1-D85E-4092-B271-71CBFCEB0A7B}"/>
                </a:ext>
              </a:extLst>
            </p:cNvPr>
            <p:cNvSpPr/>
            <p:nvPr/>
          </p:nvSpPr>
          <p:spPr>
            <a:xfrm>
              <a:off x="7142882" y="3546848"/>
              <a:ext cx="724390" cy="148516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mask channel</a:t>
              </a:r>
              <a:endParaRPr lang="en-US" sz="600" i="1" dirty="0">
                <a:solidFill>
                  <a:schemeClr val="tx2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6728F9A-31B8-4841-950A-647691A2138E}"/>
                </a:ext>
              </a:extLst>
            </p:cNvPr>
            <p:cNvSpPr/>
            <p:nvPr/>
          </p:nvSpPr>
          <p:spPr>
            <a:xfrm>
              <a:off x="7142882" y="3732571"/>
              <a:ext cx="724390" cy="148516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SPU channel</a:t>
              </a:r>
              <a:endParaRPr lang="en-US" sz="600" i="1" dirty="0">
                <a:solidFill>
                  <a:schemeClr val="tx2"/>
                </a:solidFill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B4915DA-FFB5-4C6B-9BE8-09D65837D806}"/>
                </a:ext>
              </a:extLst>
            </p:cNvPr>
            <p:cNvSpPr/>
            <p:nvPr/>
          </p:nvSpPr>
          <p:spPr>
            <a:xfrm>
              <a:off x="7142882" y="3918294"/>
              <a:ext cx="724390" cy="148516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i="1" dirty="0">
                  <a:solidFill>
                    <a:schemeClr val="tx2"/>
                  </a:solidFill>
                </a:rPr>
                <a:t>src1</a:t>
              </a:r>
              <a:r>
                <a:rPr lang="en-US" sz="800" dirty="0">
                  <a:solidFill>
                    <a:schemeClr val="tx2"/>
                  </a:solidFill>
                </a:rPr>
                <a:t> channel</a:t>
              </a:r>
              <a:endParaRPr lang="en-US" sz="600" i="1" dirty="0">
                <a:solidFill>
                  <a:schemeClr val="tx2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A4CF187-6019-4E46-BF7A-9E97257C6FB4}"/>
                </a:ext>
              </a:extLst>
            </p:cNvPr>
            <p:cNvSpPr/>
            <p:nvPr/>
          </p:nvSpPr>
          <p:spPr>
            <a:xfrm>
              <a:off x="7142882" y="4104016"/>
              <a:ext cx="724390" cy="148516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i="1" dirty="0">
                  <a:solidFill>
                    <a:schemeClr val="tx2"/>
                  </a:solidFill>
                </a:rPr>
                <a:t>src2</a:t>
              </a:r>
              <a:r>
                <a:rPr lang="en-US" sz="800" dirty="0">
                  <a:solidFill>
                    <a:schemeClr val="tx2"/>
                  </a:solidFill>
                </a:rPr>
                <a:t> channel</a:t>
              </a:r>
              <a:endParaRPr lang="en-US" sz="600" i="1" dirty="0">
                <a:solidFill>
                  <a:schemeClr val="tx2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5B6F1F6-7A83-41A1-B033-38971EA28DBD}"/>
                </a:ext>
              </a:extLst>
            </p:cNvPr>
            <p:cNvSpPr/>
            <p:nvPr/>
          </p:nvSpPr>
          <p:spPr>
            <a:xfrm>
              <a:off x="7142882" y="4289739"/>
              <a:ext cx="724390" cy="148516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i="1" dirty="0" err="1">
                  <a:solidFill>
                    <a:schemeClr val="tx2"/>
                  </a:solidFill>
                </a:rPr>
                <a:t>misc</a:t>
              </a:r>
              <a:r>
                <a:rPr lang="en-US" sz="800" dirty="0">
                  <a:solidFill>
                    <a:schemeClr val="tx2"/>
                  </a:solidFill>
                </a:rPr>
                <a:t> channel</a:t>
              </a:r>
              <a:endParaRPr lang="en-US" sz="600" i="1" dirty="0">
                <a:solidFill>
                  <a:schemeClr val="tx2"/>
                </a:solidFill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92AAE3D-49A5-4B8C-8427-B3436B26D526}"/>
                </a:ext>
              </a:extLst>
            </p:cNvPr>
            <p:cNvSpPr/>
            <p:nvPr/>
          </p:nvSpPr>
          <p:spPr>
            <a:xfrm>
              <a:off x="7142882" y="4475463"/>
              <a:ext cx="724390" cy="148516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i="1" dirty="0" err="1">
                  <a:solidFill>
                    <a:schemeClr val="tx2"/>
                  </a:solidFill>
                </a:rPr>
                <a:t>dest</a:t>
              </a:r>
              <a:r>
                <a:rPr lang="en-US" sz="800" dirty="0">
                  <a:solidFill>
                    <a:schemeClr val="tx2"/>
                  </a:solidFill>
                </a:rPr>
                <a:t> channel</a:t>
              </a:r>
              <a:endParaRPr lang="en-US" sz="600" i="1" dirty="0">
                <a:solidFill>
                  <a:schemeClr val="tx2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3374BAF-73A4-43BE-9615-ECB5531CB0AD}"/>
                </a:ext>
              </a:extLst>
            </p:cNvPr>
            <p:cNvSpPr/>
            <p:nvPr/>
          </p:nvSpPr>
          <p:spPr>
            <a:xfrm>
              <a:off x="8049113" y="3933797"/>
              <a:ext cx="715503" cy="675127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ALU</a:t>
              </a:r>
            </a:p>
            <a:p>
              <a:pPr algn="ctr"/>
              <a:r>
                <a:rPr lang="en-US" sz="700" dirty="0">
                  <a:solidFill>
                    <a:schemeClr val="tx2"/>
                  </a:solidFill>
                </a:rPr>
                <a:t>(fixed-point and floating-point </a:t>
              </a:r>
              <a:r>
                <a:rPr lang="en-US" sz="700" dirty="0" err="1">
                  <a:solidFill>
                    <a:schemeClr val="tx2"/>
                  </a:solidFill>
                </a:rPr>
                <a:t>datapath</a:t>
              </a:r>
              <a:r>
                <a:rPr lang="en-US" sz="700" dirty="0">
                  <a:solidFill>
                    <a:schemeClr val="tx2"/>
                  </a:solidFill>
                </a:rPr>
                <a:t>)</a:t>
              </a:r>
              <a:endParaRPr lang="en-US" sz="500" dirty="0">
                <a:solidFill>
                  <a:schemeClr val="tx2"/>
                </a:solidFill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212FC3E-5264-40D1-B8B9-BEF3D4DE0D88}"/>
                </a:ext>
              </a:extLst>
            </p:cNvPr>
            <p:cNvSpPr/>
            <p:nvPr/>
          </p:nvSpPr>
          <p:spPr>
            <a:xfrm>
              <a:off x="8049113" y="3478792"/>
              <a:ext cx="712257" cy="375440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Stored program unit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sp>
          <p:nvSpPr>
            <p:cNvPr id="56" name="Arrow: Up-Down 55">
              <a:extLst>
                <a:ext uri="{FF2B5EF4-FFF2-40B4-BE49-F238E27FC236}">
                  <a16:creationId xmlns:a16="http://schemas.microsoft.com/office/drawing/2014/main" id="{51E90450-220F-4B6D-90D2-76FA70EE193F}"/>
                </a:ext>
              </a:extLst>
            </p:cNvPr>
            <p:cNvSpPr/>
            <p:nvPr/>
          </p:nvSpPr>
          <p:spPr>
            <a:xfrm>
              <a:off x="6970264" y="3423742"/>
              <a:ext cx="102545" cy="1249263"/>
            </a:xfrm>
            <a:prstGeom prst="upDownArrow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3F3A70D-0E4E-45CA-9116-55558C0625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4614" y="3806829"/>
              <a:ext cx="123335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A06DA67-AE15-46EC-9FA9-AEB2E8746A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4614" y="4022881"/>
              <a:ext cx="123335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748A339-08C0-4EC4-A899-7565EB6CE0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4614" y="4238933"/>
              <a:ext cx="123335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C8A856C-DE98-47F9-8365-CAD951EE2F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4614" y="4454985"/>
              <a:ext cx="123335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8BBB88A-EF9E-4E17-9B53-6F55E43965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1653" y="3806829"/>
              <a:ext cx="123335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092468D-4EFF-4C92-9C84-918DCE430F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1653" y="4022881"/>
              <a:ext cx="123335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7777FA5-B5DC-4E8D-8975-C530BE8E1E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1653" y="4238933"/>
              <a:ext cx="123335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246D930-D8B7-4558-8117-9FFC55BDC6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1653" y="4454985"/>
              <a:ext cx="123335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1B9E48F-DFC1-44B3-A790-995EC01F53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42865" y="4547910"/>
              <a:ext cx="102779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none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3A481B5-6B80-4637-B482-353C0D8751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42865" y="4362579"/>
              <a:ext cx="102779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D30A7B7-2721-4AEB-88F0-4D9E2F2D57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42865" y="4177248"/>
              <a:ext cx="102779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944DA62-1313-493D-8C1C-C590923AC5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42865" y="3991917"/>
              <a:ext cx="102779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BF7395B-696C-468E-B0E7-71E0F98AD7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42865" y="3806586"/>
              <a:ext cx="102779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507B54C-E0A2-4070-BFD2-736C88FFC1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42865" y="3621255"/>
              <a:ext cx="102779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B3B4EC1-111E-4B63-B1A0-7513955E891F}"/>
                </a:ext>
              </a:extLst>
            </p:cNvPr>
            <p:cNvCxnSpPr>
              <a:cxnSpLocks/>
            </p:cNvCxnSpPr>
            <p:nvPr/>
          </p:nvCxnSpPr>
          <p:spPr>
            <a:xfrm>
              <a:off x="7871225" y="4178648"/>
              <a:ext cx="179864" cy="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  <a:headEnd type="none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2245EFD-39F3-4190-8A46-CEF8F7408798}"/>
                </a:ext>
              </a:extLst>
            </p:cNvPr>
            <p:cNvCxnSpPr>
              <a:cxnSpLocks/>
            </p:cNvCxnSpPr>
            <p:nvPr/>
          </p:nvCxnSpPr>
          <p:spPr>
            <a:xfrm>
              <a:off x="7871225" y="4324778"/>
              <a:ext cx="179864" cy="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  <a:headEnd type="none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41EB101-FC0A-49FB-AA87-B06BEAB70A9F}"/>
                </a:ext>
              </a:extLst>
            </p:cNvPr>
            <p:cNvCxnSpPr>
              <a:cxnSpLocks/>
            </p:cNvCxnSpPr>
            <p:nvPr/>
          </p:nvCxnSpPr>
          <p:spPr>
            <a:xfrm>
              <a:off x="7871225" y="4549146"/>
              <a:ext cx="179864" cy="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839A949-8FB6-445A-A856-E1A5AA6CB278}"/>
                </a:ext>
              </a:extLst>
            </p:cNvPr>
            <p:cNvCxnSpPr>
              <a:cxnSpLocks/>
            </p:cNvCxnSpPr>
            <p:nvPr/>
          </p:nvCxnSpPr>
          <p:spPr>
            <a:xfrm>
              <a:off x="7871225" y="4398250"/>
              <a:ext cx="179864" cy="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EE87E70-28FA-4D6E-A958-D510DAE52E00}"/>
                </a:ext>
              </a:extLst>
            </p:cNvPr>
            <p:cNvSpPr/>
            <p:nvPr/>
          </p:nvSpPr>
          <p:spPr>
            <a:xfrm>
              <a:off x="6207700" y="3339920"/>
              <a:ext cx="408482" cy="143543"/>
            </a:xfrm>
            <a:custGeom>
              <a:avLst/>
              <a:gdLst>
                <a:gd name="connsiteX0" fmla="*/ 0 w 1413803"/>
                <a:gd name="connsiteY0" fmla="*/ 0 h 534572"/>
                <a:gd name="connsiteX1" fmla="*/ 696351 w 1413803"/>
                <a:gd name="connsiteY1" fmla="*/ 0 h 534572"/>
                <a:gd name="connsiteX2" fmla="*/ 696351 w 1413803"/>
                <a:gd name="connsiteY2" fmla="*/ 534572 h 534572"/>
                <a:gd name="connsiteX3" fmla="*/ 1413803 w 1413803"/>
                <a:gd name="connsiteY3" fmla="*/ 534572 h 534572"/>
                <a:gd name="connsiteX0" fmla="*/ 0 w 696351"/>
                <a:gd name="connsiteY0" fmla="*/ 0 h 534572"/>
                <a:gd name="connsiteX1" fmla="*/ 696351 w 696351"/>
                <a:gd name="connsiteY1" fmla="*/ 0 h 534572"/>
                <a:gd name="connsiteX2" fmla="*/ 696351 w 696351"/>
                <a:gd name="connsiteY2" fmla="*/ 534572 h 53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6351" h="534572">
                  <a:moveTo>
                    <a:pt x="0" y="0"/>
                  </a:moveTo>
                  <a:lnTo>
                    <a:pt x="696351" y="0"/>
                  </a:lnTo>
                  <a:lnTo>
                    <a:pt x="696351" y="534572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arrow" w="sm" len="sm"/>
              <a:tailEnd type="arrow" w="sm" len="sm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068BA1E-4256-4292-8D45-460A323D794A}"/>
                </a:ext>
              </a:extLst>
            </p:cNvPr>
            <p:cNvCxnSpPr>
              <a:cxnSpLocks/>
            </p:cNvCxnSpPr>
            <p:nvPr/>
          </p:nvCxnSpPr>
          <p:spPr>
            <a:xfrm>
              <a:off x="7871225" y="3992600"/>
              <a:ext cx="179864" cy="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  <a:headEnd type="none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84D2B3-4742-4458-89EE-B926B02AD20F}"/>
                </a:ext>
              </a:extLst>
            </p:cNvPr>
            <p:cNvSpPr/>
            <p:nvPr/>
          </p:nvSpPr>
          <p:spPr>
            <a:xfrm flipV="1">
              <a:off x="7867272" y="3730106"/>
              <a:ext cx="183817" cy="79513"/>
            </a:xfrm>
            <a:custGeom>
              <a:avLst/>
              <a:gdLst>
                <a:gd name="connsiteX0" fmla="*/ 0 w 1413803"/>
                <a:gd name="connsiteY0" fmla="*/ 0 h 534572"/>
                <a:gd name="connsiteX1" fmla="*/ 696351 w 1413803"/>
                <a:gd name="connsiteY1" fmla="*/ 0 h 534572"/>
                <a:gd name="connsiteX2" fmla="*/ 696351 w 1413803"/>
                <a:gd name="connsiteY2" fmla="*/ 534572 h 534572"/>
                <a:gd name="connsiteX3" fmla="*/ 1413803 w 1413803"/>
                <a:gd name="connsiteY3" fmla="*/ 534572 h 53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3803" h="534572">
                  <a:moveTo>
                    <a:pt x="0" y="0"/>
                  </a:moveTo>
                  <a:lnTo>
                    <a:pt x="696351" y="0"/>
                  </a:lnTo>
                  <a:lnTo>
                    <a:pt x="696351" y="534572"/>
                  </a:lnTo>
                  <a:lnTo>
                    <a:pt x="1413803" y="534572"/>
                  </a:lnTo>
                </a:path>
              </a:pathLst>
            </a:custGeom>
            <a:noFill/>
            <a:ln w="6350">
              <a:solidFill>
                <a:schemeClr val="tx1"/>
              </a:solidFill>
              <a:headEnd type="arrow" w="sm" len="sm"/>
              <a:tailEnd type="arrow" w="sm" len="sm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58004CD-4179-45A9-931B-15A34683B39C}"/>
                </a:ext>
              </a:extLst>
            </p:cNvPr>
            <p:cNvSpPr/>
            <p:nvPr/>
          </p:nvSpPr>
          <p:spPr>
            <a:xfrm flipV="1">
              <a:off x="7867272" y="3273719"/>
              <a:ext cx="177887" cy="350221"/>
            </a:xfrm>
            <a:custGeom>
              <a:avLst/>
              <a:gdLst>
                <a:gd name="connsiteX0" fmla="*/ 0 w 1413803"/>
                <a:gd name="connsiteY0" fmla="*/ 0 h 534572"/>
                <a:gd name="connsiteX1" fmla="*/ 696351 w 1413803"/>
                <a:gd name="connsiteY1" fmla="*/ 0 h 534572"/>
                <a:gd name="connsiteX2" fmla="*/ 696351 w 1413803"/>
                <a:gd name="connsiteY2" fmla="*/ 534572 h 534572"/>
                <a:gd name="connsiteX3" fmla="*/ 1413803 w 1413803"/>
                <a:gd name="connsiteY3" fmla="*/ 534572 h 53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3803" h="534572">
                  <a:moveTo>
                    <a:pt x="0" y="0"/>
                  </a:moveTo>
                  <a:lnTo>
                    <a:pt x="696351" y="0"/>
                  </a:lnTo>
                  <a:lnTo>
                    <a:pt x="696351" y="534572"/>
                  </a:lnTo>
                  <a:lnTo>
                    <a:pt x="1413803" y="534572"/>
                  </a:lnTo>
                </a:path>
              </a:pathLst>
            </a:custGeom>
            <a:noFill/>
            <a:ln w="6350">
              <a:solidFill>
                <a:schemeClr val="tx1"/>
              </a:solidFill>
              <a:headEnd type="none" w="sm" len="sm"/>
              <a:tailEnd type="arrow" w="sm" len="sm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1BEAAB9-CF95-49C5-B2C0-09270FC624D9}"/>
                </a:ext>
              </a:extLst>
            </p:cNvPr>
            <p:cNvSpPr/>
            <p:nvPr/>
          </p:nvSpPr>
          <p:spPr>
            <a:xfrm>
              <a:off x="6336795" y="3483465"/>
              <a:ext cx="542549" cy="192217"/>
            </a:xfrm>
            <a:prstGeom prst="rect">
              <a:avLst/>
            </a:prstGeom>
            <a:solidFill>
              <a:srgbClr val="DDF0FF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Mem </a:t>
              </a:r>
              <a:r>
                <a:rPr lang="en-US" sz="800" dirty="0" err="1">
                  <a:solidFill>
                    <a:schemeClr val="tx2"/>
                  </a:solidFill>
                </a:rPr>
                <a:t>intf</a:t>
              </a:r>
              <a:endParaRPr lang="en-US" sz="600" dirty="0">
                <a:solidFill>
                  <a:schemeClr val="tx2"/>
                </a:solidFill>
              </a:endParaRP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5495AA3-45FC-4D06-97A2-2C866B3DD5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4614" y="3578828"/>
              <a:ext cx="123335" cy="0"/>
            </a:xfrm>
            <a:prstGeom prst="line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E0912D67-82A7-48EF-B7DD-089311616EB5}"/>
                </a:ext>
              </a:extLst>
            </p:cNvPr>
            <p:cNvCxnSpPr>
              <a:cxnSpLocks/>
            </p:cNvCxnSpPr>
            <p:nvPr/>
          </p:nvCxnSpPr>
          <p:spPr>
            <a:xfrm>
              <a:off x="4642293" y="4133258"/>
              <a:ext cx="10277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88D5593-1BD3-4D55-AEBF-671E538193AB}"/>
                </a:ext>
              </a:extLst>
            </p:cNvPr>
            <p:cNvCxnSpPr>
              <a:cxnSpLocks/>
            </p:cNvCxnSpPr>
            <p:nvPr/>
          </p:nvCxnSpPr>
          <p:spPr>
            <a:xfrm>
              <a:off x="4642293" y="4350305"/>
              <a:ext cx="10277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3BBA571-6B35-46FD-839E-B5397E003251}"/>
                </a:ext>
              </a:extLst>
            </p:cNvPr>
            <p:cNvCxnSpPr>
              <a:cxnSpLocks/>
            </p:cNvCxnSpPr>
            <p:nvPr/>
          </p:nvCxnSpPr>
          <p:spPr>
            <a:xfrm>
              <a:off x="4642293" y="3916211"/>
              <a:ext cx="10277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4B1858-66D5-4935-846D-869CDAEDE283}"/>
                </a:ext>
              </a:extLst>
            </p:cNvPr>
            <p:cNvSpPr/>
            <p:nvPr/>
          </p:nvSpPr>
          <p:spPr>
            <a:xfrm>
              <a:off x="4655686" y="2782540"/>
              <a:ext cx="939292" cy="62062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</a:rPr>
                <a:t>Embedded</a:t>
              </a:r>
              <a:br>
                <a:rPr lang="en-US" sz="1000" dirty="0">
                  <a:solidFill>
                    <a:schemeClr val="tx1"/>
                  </a:solidFill>
                </a:rPr>
              </a:br>
              <a:r>
                <a:rPr lang="en-US" sz="1000" dirty="0">
                  <a:solidFill>
                    <a:schemeClr val="tx1"/>
                  </a:solidFill>
                </a:rPr>
                <a:t>CPU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D654625-3568-460A-B5A4-EBBD1E1B8FE5}"/>
                </a:ext>
              </a:extLst>
            </p:cNvPr>
            <p:cNvSpPr txBox="1"/>
            <p:nvPr/>
          </p:nvSpPr>
          <p:spPr>
            <a:xfrm>
              <a:off x="7107220" y="3176745"/>
              <a:ext cx="7326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Hydra 4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01893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Hydra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is an arithmetic accelerator for small Synaptics chips</a:t>
            </a:r>
          </a:p>
          <a:p>
            <a:pPr>
              <a:spcBef>
                <a:spcPts val="1000"/>
              </a:spcBef>
            </a:pPr>
            <a:r>
              <a:rPr lang="en-US" dirty="0"/>
              <a:t>It works alongside a chip’s CPU such as Chimera, RISC-V, ARM, or Xtensa</a:t>
            </a:r>
          </a:p>
          <a:p>
            <a:pPr>
              <a:spcBef>
                <a:spcPts val="1000"/>
              </a:spcBef>
            </a:pPr>
            <a:r>
              <a:rPr lang="en-US" dirty="0"/>
              <a:t>Hydra does bulk calculations on vector</a:t>
            </a:r>
            <a:r>
              <a:rPr lang="en-US" spc="200" dirty="0"/>
              <a:t>s</a:t>
            </a:r>
            <a:r>
              <a:rPr lang="en-US" spc="150" dirty="0"/>
              <a:t>/</a:t>
            </a:r>
            <a:r>
              <a:rPr lang="en-US" dirty="0"/>
              <a:t>array</a:t>
            </a:r>
            <a:r>
              <a:rPr lang="en-US" spc="200" dirty="0"/>
              <a:t>s</a:t>
            </a:r>
            <a:r>
              <a:rPr lang="en-US" spc="150" dirty="0"/>
              <a:t>/</a:t>
            </a:r>
            <a:r>
              <a:rPr lang="en-US" dirty="0"/>
              <a:t>matrice</a:t>
            </a:r>
            <a:r>
              <a:rPr lang="en-US" spc="200" dirty="0"/>
              <a:t>s</a:t>
            </a:r>
            <a:r>
              <a:rPr lang="en-US" spc="150" dirty="0"/>
              <a:t>/</a:t>
            </a:r>
            <a:r>
              <a:rPr lang="en-US" dirty="0"/>
              <a:t>images of data</a:t>
            </a:r>
          </a:p>
          <a:p>
            <a:pPr>
              <a:spcBef>
                <a:spcPts val="1400"/>
              </a:spcBef>
            </a:pPr>
            <a:r>
              <a:rPr lang="en-US" dirty="0"/>
              <a:t>Hydra version 1, 2, or 3 is found in many “high-performance” Synaptics touch chips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DIG2401 and DIG240</a:t>
            </a:r>
            <a:r>
              <a:rPr lang="en-US" spc="100" dirty="0"/>
              <a:t>3–</a:t>
            </a:r>
            <a:r>
              <a:rPr lang="en-US" dirty="0"/>
              <a:t>DIG2408  (touch controllers)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TD7800, TD7850, TD7875  (automotive TDDI)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B1422 “Prometheus” and B1442 “Triton”</a:t>
            </a:r>
            <a:br>
              <a:rPr lang="en-US" dirty="0"/>
            </a:br>
            <a:r>
              <a:rPr lang="en-US" dirty="0"/>
              <a:t>(fingerprint with match-in-sensor)</a:t>
            </a:r>
          </a:p>
          <a:p>
            <a:pPr>
              <a:spcBef>
                <a:spcPts val="1400"/>
              </a:spcBef>
            </a:pPr>
            <a:r>
              <a:rPr lang="en-US" dirty="0"/>
              <a:t>Hydra 4, the latest version, appears in our</a:t>
            </a:r>
            <a:br>
              <a:rPr lang="en-US" dirty="0"/>
            </a:br>
            <a:r>
              <a:rPr lang="en-US" dirty="0"/>
              <a:t>newest chips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First up:  The SB7900 “</a:t>
            </a:r>
            <a:r>
              <a:rPr lang="en-US" dirty="0" err="1"/>
              <a:t>SmartBridge</a:t>
            </a:r>
            <a:r>
              <a:rPr lang="en-US" dirty="0"/>
              <a:t>” automotive chip</a:t>
            </a:r>
            <a:br>
              <a:rPr lang="en-US" dirty="0"/>
            </a:br>
            <a:r>
              <a:rPr lang="en-US" dirty="0"/>
              <a:t>and the DIG2409 “Byrd” and DIG2411 “</a:t>
            </a:r>
            <a:r>
              <a:rPr lang="en-US" dirty="0" err="1"/>
              <a:t>Denmarke</a:t>
            </a:r>
            <a:r>
              <a:rPr lang="en-US" dirty="0"/>
              <a:t>”</a:t>
            </a:r>
            <a:br>
              <a:rPr lang="en-US" dirty="0"/>
            </a:br>
            <a:r>
              <a:rPr lang="en-US" dirty="0"/>
              <a:t>touch controllers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A7A7E4-D9BF-495B-9307-A06CBF392C94}"/>
              </a:ext>
            </a:extLst>
          </p:cNvPr>
          <p:cNvSpPr txBox="1"/>
          <p:nvPr/>
        </p:nvSpPr>
        <p:spPr>
          <a:xfrm>
            <a:off x="6486847" y="4634101"/>
            <a:ext cx="2118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“Hydra” of Greek mythology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B49A32-3DB6-47EB-34DC-122201D2E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534" y="2327871"/>
            <a:ext cx="2916382" cy="23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2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CCBBC-92E7-0FB0-02EB-79CBAEF16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FF150-9DF4-6FCB-748A-3B44348E5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Hydra in context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16D0EE-84CF-C061-0C95-48453DFFF9F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Example:  Hydra 4.0,</a:t>
            </a:r>
            <a:br>
              <a:rPr lang="en-US" dirty="0"/>
            </a:br>
            <a:r>
              <a:rPr lang="en-US" dirty="0"/>
              <a:t>as integrated into the</a:t>
            </a:r>
            <a:br>
              <a:rPr lang="en-US" dirty="0"/>
            </a:br>
            <a:r>
              <a:rPr lang="en-US" dirty="0"/>
              <a:t>DIG2409A “Byrd” chip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host CPU is an “E76”</a:t>
            </a:r>
            <a:br>
              <a:rPr lang="en-US" dirty="0"/>
            </a:br>
            <a:r>
              <a:rPr lang="en-US" dirty="0"/>
              <a:t>RISC-V core from </a:t>
            </a:r>
            <a:r>
              <a:rPr lang="en-US" dirty="0" err="1"/>
              <a:t>SiFive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The E76 connects to the chip’s</a:t>
            </a:r>
            <a:br>
              <a:rPr lang="en-US" dirty="0"/>
            </a:br>
            <a:r>
              <a:rPr lang="en-US" dirty="0"/>
              <a:t>data RAM as tightly-coupled</a:t>
            </a:r>
            <a:br>
              <a:rPr lang="en-US" dirty="0"/>
            </a:br>
            <a:r>
              <a:rPr lang="en-US" dirty="0"/>
              <a:t>(“DTIM”) memory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connects to the CPU</a:t>
            </a:r>
            <a:br>
              <a:rPr lang="en-US" dirty="0"/>
            </a:br>
            <a:r>
              <a:rPr lang="en-US" dirty="0"/>
              <a:t>as a register-mapped</a:t>
            </a:r>
            <a:br>
              <a:rPr lang="en-US" dirty="0"/>
            </a:br>
            <a:r>
              <a:rPr lang="en-US" dirty="0"/>
              <a:t>peripheral via the AHB bus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also connects directly</a:t>
            </a:r>
            <a:br>
              <a:rPr lang="en-US" dirty="0"/>
            </a:br>
            <a:r>
              <a:rPr lang="en-US" dirty="0"/>
              <a:t>to the same data RAM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Optionally, Hydra can drive the</a:t>
            </a:r>
            <a:br>
              <a:rPr lang="en-US" dirty="0"/>
            </a:br>
            <a:r>
              <a:rPr lang="en-US" dirty="0"/>
              <a:t>data bus to access other parts</a:t>
            </a:r>
            <a:br>
              <a:rPr lang="en-US" dirty="0"/>
            </a:br>
            <a:r>
              <a:rPr lang="en-US" dirty="0"/>
              <a:t>of the chip  (omitted on Byrd A0)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193945-89B0-134E-7D24-5307CBECC170}"/>
              </a:ext>
            </a:extLst>
          </p:cNvPr>
          <p:cNvSpPr/>
          <p:nvPr/>
        </p:nvSpPr>
        <p:spPr>
          <a:xfrm>
            <a:off x="3634353" y="624083"/>
            <a:ext cx="5081084" cy="391631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DDE270-34DF-A91F-BECA-ED827945E1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15" t="14613" r="11656" b="7247"/>
          <a:stretch/>
        </p:blipFill>
        <p:spPr>
          <a:xfrm>
            <a:off x="3541363" y="543933"/>
            <a:ext cx="5501896" cy="4055633"/>
          </a:xfrm>
          <a:prstGeom prst="rect">
            <a:avLst/>
          </a:prstGeom>
          <a:effectLst/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B9A8D5D-AAA6-7801-16C3-429F97CF447C}"/>
              </a:ext>
            </a:extLst>
          </p:cNvPr>
          <p:cNvSpPr/>
          <p:nvPr/>
        </p:nvSpPr>
        <p:spPr>
          <a:xfrm>
            <a:off x="5331415" y="1921790"/>
            <a:ext cx="108488" cy="395206"/>
          </a:xfrm>
          <a:custGeom>
            <a:avLst/>
            <a:gdLst>
              <a:gd name="connsiteX0" fmla="*/ 0 w 108488"/>
              <a:gd name="connsiteY0" fmla="*/ 0 h 395206"/>
              <a:gd name="connsiteX1" fmla="*/ 0 w 108488"/>
              <a:gd name="connsiteY1" fmla="*/ 0 h 395206"/>
              <a:gd name="connsiteX2" fmla="*/ 108488 w 108488"/>
              <a:gd name="connsiteY2" fmla="*/ 7749 h 395206"/>
              <a:gd name="connsiteX3" fmla="*/ 108488 w 108488"/>
              <a:gd name="connsiteY3" fmla="*/ 7749 h 395206"/>
              <a:gd name="connsiteX4" fmla="*/ 108488 w 108488"/>
              <a:gd name="connsiteY4" fmla="*/ 395206 h 39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488" h="395206">
                <a:moveTo>
                  <a:pt x="0" y="0"/>
                </a:moveTo>
                <a:lnTo>
                  <a:pt x="0" y="0"/>
                </a:lnTo>
                <a:lnTo>
                  <a:pt x="108488" y="7749"/>
                </a:lnTo>
                <a:lnTo>
                  <a:pt x="108488" y="7749"/>
                </a:lnTo>
                <a:lnTo>
                  <a:pt x="108488" y="395206"/>
                </a:lnTo>
              </a:path>
            </a:pathLst>
          </a:custGeom>
          <a:noFill/>
          <a:ln w="19050">
            <a:solidFill>
              <a:schemeClr val="accent1">
                <a:lumMod val="40000"/>
                <a:lumOff val="60000"/>
              </a:schemeClr>
            </a:solidFill>
            <a:prstDash val="sysDot"/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69FEB5-176E-129F-9191-356B48CAC5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252" t="38445" r="51483" b="53527"/>
          <a:stretch/>
        </p:blipFill>
        <p:spPr>
          <a:xfrm>
            <a:off x="4976702" y="1780893"/>
            <a:ext cx="393545" cy="416583"/>
          </a:xfrm>
          <a:prstGeom prst="rect">
            <a:avLst/>
          </a:prstGeom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10327A-CEA3-A661-DA3A-88E0D6177044}"/>
              </a:ext>
            </a:extLst>
          </p:cNvPr>
          <p:cNvSpPr txBox="1"/>
          <p:nvPr/>
        </p:nvSpPr>
        <p:spPr>
          <a:xfrm>
            <a:off x="4036180" y="4388815"/>
            <a:ext cx="82747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To touch analog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E88DC6-521A-3DDC-7ECF-2EEF958CC4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63" t="17296" r="60469" b="72661"/>
          <a:stretch/>
        </p:blipFill>
        <p:spPr>
          <a:xfrm>
            <a:off x="3711845" y="683248"/>
            <a:ext cx="827472" cy="52122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1171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8DAF2-F937-4961-874A-903A9560A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processing on a small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981C2-14CE-4B65-927E-61448A553DC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is a </a:t>
            </a:r>
            <a:r>
              <a:rPr lang="en-US" b="1" i="1" dirty="0"/>
              <a:t>vector processor</a:t>
            </a:r>
            <a:r>
              <a:rPr lang="en-US" i="1" dirty="0"/>
              <a:t>:  </a:t>
            </a:r>
            <a:r>
              <a:rPr lang="en-US" dirty="0"/>
              <a:t>It operates on whole arrays (“vectors”) of data at a time</a:t>
            </a:r>
          </a:p>
          <a:p>
            <a:pPr>
              <a:spcBef>
                <a:spcPts val="800"/>
              </a:spcBef>
            </a:pPr>
            <a:r>
              <a:rPr lang="en-US" dirty="0"/>
              <a:t>One instruction for a vector processor is like a complete loop in a program</a:t>
            </a:r>
          </a:p>
          <a:p>
            <a:pPr>
              <a:spcBef>
                <a:spcPts val="800"/>
              </a:spcBef>
            </a:pPr>
            <a:r>
              <a:rPr lang="en-US" dirty="0"/>
              <a:t>The single instruction “</a:t>
            </a:r>
            <a:r>
              <a:rPr lang="en-US" dirty="0">
                <a:solidFill>
                  <a:schemeClr val="tx2"/>
                </a:solidFill>
                <a:latin typeface="Avenir Next LT Pro Light" panose="020B0304020202020204" pitchFamily="34" charset="0"/>
                <a:cs typeface="Courier New" panose="02070309020205020404" pitchFamily="49" charset="0"/>
              </a:rPr>
              <a:t>VADD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i="1" dirty="0">
                <a:solidFill>
                  <a:schemeClr val="tx2"/>
                </a:solidFill>
              </a:rPr>
              <a:t>A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1400" i="1" dirty="0">
                <a:solidFill>
                  <a:schemeClr val="tx2"/>
                </a:solidFill>
              </a:rPr>
              <a:t>B</a:t>
            </a:r>
            <a:r>
              <a:rPr lang="en-US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1400" i="1" dirty="0">
                <a:solidFill>
                  <a:schemeClr val="tx2"/>
                </a:solidFill>
              </a:rPr>
              <a:t>C</a:t>
            </a:r>
            <a:r>
              <a:rPr lang="en-US" dirty="0"/>
              <a:t>” might do all this:</a:t>
            </a:r>
          </a:p>
          <a:p>
            <a:pPr>
              <a:spcBef>
                <a:spcPts val="800"/>
              </a:spcBef>
              <a:tabLst>
                <a:tab pos="457200" algn="l"/>
              </a:tabLst>
            </a:pPr>
            <a:r>
              <a:rPr lang="en-US" sz="14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 (</a:t>
            </a:r>
            <a:r>
              <a:rPr lang="en-US" sz="14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4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N; </a:t>
            </a:r>
            <a:r>
              <a:rPr lang="en-US" sz="14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{ A[</a:t>
            </a:r>
            <a:r>
              <a:rPr lang="en-US" sz="14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B[</a:t>
            </a:r>
            <a:r>
              <a:rPr lang="en-US" sz="14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C[</a:t>
            </a:r>
            <a:r>
              <a:rPr lang="en-US" sz="1400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 }</a:t>
            </a:r>
            <a:endParaRPr lang="en-US" dirty="0">
              <a:solidFill>
                <a:schemeClr val="tx2"/>
              </a:solidFill>
            </a:endParaRPr>
          </a:p>
          <a:p>
            <a:pPr>
              <a:spcBef>
                <a:spcPts val="1200"/>
              </a:spcBef>
              <a:tabLst>
                <a:tab pos="5029200" algn="l"/>
              </a:tabLst>
            </a:pPr>
            <a:endParaRPr lang="en-US" dirty="0"/>
          </a:p>
          <a:p>
            <a:pPr>
              <a:spcBef>
                <a:spcPts val="1200"/>
              </a:spcBef>
              <a:tabLst>
                <a:tab pos="5029200" algn="l"/>
              </a:tabLst>
            </a:pPr>
            <a:endParaRPr lang="en-US" dirty="0"/>
          </a:p>
          <a:p>
            <a:pPr>
              <a:spcBef>
                <a:spcPts val="800"/>
              </a:spcBef>
              <a:tabLst>
                <a:tab pos="5029200" algn="l"/>
              </a:tabLst>
            </a:pPr>
            <a:endParaRPr lang="en-US" dirty="0"/>
          </a:p>
          <a:p>
            <a:pPr>
              <a:spcBef>
                <a:spcPts val="800"/>
              </a:spcBef>
              <a:tabLst>
                <a:tab pos="5029200" algn="l"/>
              </a:tabLst>
            </a:pPr>
            <a:endParaRPr lang="en-US" dirty="0"/>
          </a:p>
          <a:p>
            <a:pPr>
              <a:spcBef>
                <a:spcPts val="800"/>
              </a:spcBef>
              <a:tabLst>
                <a:tab pos="5029200" algn="l"/>
              </a:tabLst>
            </a:pPr>
            <a:r>
              <a:rPr lang="en-US" dirty="0"/>
              <a:t>A big vector processor (e.g., </a:t>
            </a:r>
            <a:r>
              <a:rPr lang="en-US" i="1" dirty="0"/>
              <a:t>x</a:t>
            </a:r>
            <a:r>
              <a:rPr lang="en-US" dirty="0"/>
              <a:t>86 SSE / AVX, ARM Neon, or RISC-V “V”) will have wide registers and multiple arithmetic units to do all these additions at once, in parallel</a:t>
            </a:r>
          </a:p>
          <a:p>
            <a:pPr>
              <a:spcBef>
                <a:spcPts val="600"/>
              </a:spcBef>
              <a:tabLst>
                <a:tab pos="5029200" algn="l"/>
              </a:tabLst>
            </a:pPr>
            <a:r>
              <a:rPr lang="en-US" dirty="0"/>
              <a:t>Down in our price range, a vector processor must work through the vector iteratively</a:t>
            </a:r>
          </a:p>
          <a:p>
            <a:pPr>
              <a:spcBef>
                <a:spcPts val="600"/>
              </a:spcBef>
              <a:tabLst>
                <a:tab pos="5029200" algn="l"/>
              </a:tabLst>
            </a:pPr>
            <a:r>
              <a:rPr lang="en-US" dirty="0"/>
              <a:t>But it can work much more efficiently than ordinary CPU firmware can do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A2F09EF-5393-47C2-A254-E2DBEF8784D4}"/>
              </a:ext>
            </a:extLst>
          </p:cNvPr>
          <p:cNvGraphicFramePr>
            <a:graphicFrameLocks noGrp="1"/>
          </p:cNvGraphicFramePr>
          <p:nvPr/>
        </p:nvGraphicFramePr>
        <p:xfrm>
          <a:off x="866817" y="2385978"/>
          <a:ext cx="6485970" cy="914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48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5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5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5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5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5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85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22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449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1096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∙∙∙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B[N-1]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096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096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∙∙∙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C[N-1]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096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096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∙∙∙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A[N-1]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4F3C36E-1A9B-4198-93EA-AAA608C296BA}"/>
              </a:ext>
            </a:extLst>
          </p:cNvPr>
          <p:cNvSpPr/>
          <p:nvPr/>
        </p:nvSpPr>
        <p:spPr>
          <a:xfrm>
            <a:off x="866817" y="2302493"/>
            <a:ext cx="6371012" cy="1079292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79B424-2EAE-0626-CB7B-742D58DF7F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9911"/>
          <a:stretch>
            <a:fillRect/>
          </a:stretch>
        </p:blipFill>
        <p:spPr>
          <a:xfrm>
            <a:off x="7869766" y="2215663"/>
            <a:ext cx="1071546" cy="12235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36492A-381E-4274-A165-850107186C1F}"/>
              </a:ext>
            </a:extLst>
          </p:cNvPr>
          <p:cNvSpPr txBox="1"/>
          <p:nvPr/>
        </p:nvSpPr>
        <p:spPr>
          <a:xfrm>
            <a:off x="7747704" y="2974971"/>
            <a:ext cx="22371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rgbClr val="01538A"/>
                </a:solidFill>
              </a:rPr>
              <a:t>A[0]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EC503-94FD-420C-8A7F-C81560340C89}"/>
              </a:ext>
            </a:extLst>
          </p:cNvPr>
          <p:cNvSpPr txBox="1"/>
          <p:nvPr/>
        </p:nvSpPr>
        <p:spPr>
          <a:xfrm>
            <a:off x="7665727" y="2815350"/>
            <a:ext cx="22371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rgbClr val="01538A"/>
                </a:solidFill>
              </a:rPr>
              <a:t>A[1]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F418B9-8F04-4E6C-9D5B-706F1B125677}"/>
              </a:ext>
            </a:extLst>
          </p:cNvPr>
          <p:cNvSpPr txBox="1"/>
          <p:nvPr/>
        </p:nvSpPr>
        <p:spPr>
          <a:xfrm>
            <a:off x="7635499" y="2637805"/>
            <a:ext cx="22371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rgbClr val="01538A"/>
                </a:solidFill>
              </a:rPr>
              <a:t>A[2]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865D4E-A1C0-4D7E-9EED-C59D5EDD4F36}"/>
              </a:ext>
            </a:extLst>
          </p:cNvPr>
          <p:cNvSpPr txBox="1"/>
          <p:nvPr/>
        </p:nvSpPr>
        <p:spPr>
          <a:xfrm>
            <a:off x="7691268" y="2424323"/>
            <a:ext cx="22371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rgbClr val="01538A"/>
                </a:solidFill>
              </a:rPr>
              <a:t>A[3]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33392-3360-43B8-B74B-E6B93F115574}"/>
              </a:ext>
            </a:extLst>
          </p:cNvPr>
          <p:cNvSpPr txBox="1"/>
          <p:nvPr/>
        </p:nvSpPr>
        <p:spPr>
          <a:xfrm>
            <a:off x="7971420" y="2236229"/>
            <a:ext cx="22371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dirty="0">
                <a:solidFill>
                  <a:srgbClr val="01538A"/>
                </a:solidFill>
              </a:rPr>
              <a:t>A[4]</a:t>
            </a:r>
          </a:p>
        </p:txBody>
      </p:sp>
    </p:spTree>
    <p:extLst>
      <p:ext uri="{BB962C8B-B14F-4D97-AF65-F5344CB8AC3E}">
        <p14:creationId xmlns:p14="http://schemas.microsoft.com/office/powerpoint/2010/main" val="353090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DIG2409 “Byrd”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Byrd has dramatically higher computation needs (“MIPS”) than previous touch chips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Foldable phones  </a:t>
            </a:r>
            <a:r>
              <a:rPr lang="en-US" dirty="0">
                <a:sym typeface="Symbol" panose="05050102010706020507" pitchFamily="18" charset="2"/>
              </a:rPr>
              <a:t>  </a:t>
            </a:r>
            <a:r>
              <a:rPr lang="en-US" dirty="0"/>
              <a:t>Touch images twice as large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Gaming phones  </a:t>
            </a:r>
            <a:r>
              <a:rPr lang="en-US" dirty="0">
                <a:sym typeface="Symbol" panose="05050102010706020507" pitchFamily="18" charset="2"/>
              </a:rPr>
              <a:t>  Crazy high frame rates!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ym typeface="Symbol" panose="05050102010706020507" pitchFamily="18" charset="2"/>
              </a:rPr>
              <a:t>AFE improvements    FFTs per-frame or per-burst</a:t>
            </a:r>
            <a:endParaRPr lang="en-US" dirty="0"/>
          </a:p>
          <a:p>
            <a:pPr>
              <a:spcBef>
                <a:spcPts val="1600"/>
              </a:spcBef>
            </a:pPr>
            <a:r>
              <a:rPr lang="en-US" dirty="0"/>
              <a:t>Byrd replaces our Chimera CPU with a powerful RISC-V CPU:  </a:t>
            </a:r>
            <a:r>
              <a:rPr lang="en-US" dirty="0" err="1"/>
              <a:t>SiFive’s</a:t>
            </a:r>
            <a:r>
              <a:rPr lang="en-US" dirty="0"/>
              <a:t> E76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 8-stage pipeline that can clock at 400 MHz  (in TSMC’s 40nm Embedded Flash process)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Full dual-issue superscalar operation, optimized for computational performance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It’s a beast — at least 3x bigger than either Chimera or Hydra, but we needed the MIPS!</a:t>
            </a:r>
          </a:p>
          <a:p>
            <a:pPr>
              <a:spcBef>
                <a:spcPts val="1600"/>
              </a:spcBef>
            </a:pPr>
            <a:r>
              <a:rPr lang="en-US" dirty="0"/>
              <a:t>Even the E76 was barely enough to meet Byrd’s anticipated MIPS needs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So, once again, we augment the main CPU with Hydra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perfect time to refresh and modernize Hydra  </a:t>
            </a:r>
            <a:r>
              <a:rPr lang="en-US" dirty="0">
                <a:sym typeface="Symbol" panose="05050102010706020507" pitchFamily="18" charset="2"/>
              </a:rPr>
              <a:t>  “Hydra 4.0”</a:t>
            </a:r>
          </a:p>
        </p:txBody>
      </p:sp>
    </p:spTree>
    <p:extLst>
      <p:ext uri="{BB962C8B-B14F-4D97-AF65-F5344CB8AC3E}">
        <p14:creationId xmlns:p14="http://schemas.microsoft.com/office/powerpoint/2010/main" val="393065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SB7900 “</a:t>
            </a:r>
            <a:r>
              <a:rPr lang="en-US" dirty="0" err="1"/>
              <a:t>SmartBridge</a:t>
            </a:r>
            <a:r>
              <a:rPr lang="en-US" dirty="0"/>
              <a:t>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 SB7900 chip, for large automotive touchscreens, also has Hydra 4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SB7900 shares a lot of Byrd’s architecture, again using E76 as its main CPU</a:t>
            </a:r>
          </a:p>
          <a:p>
            <a:pPr>
              <a:spcBef>
                <a:spcPts val="1600"/>
              </a:spcBef>
            </a:pPr>
            <a:r>
              <a:rPr lang="en-US" dirty="0"/>
              <a:t>Hydra 4 was included in SB7900 for more speculative reasons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auto industry cares much more about safety and robustness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is beginning to get very serious about cybersecurity, too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4’s AES, public-key, and SHA2 cryptographic functions should prove invaluable for these</a:t>
            </a:r>
            <a:endParaRPr lang="en-US" dirty="0">
              <a:sym typeface="Symbol" panose="05050102010706020507" pitchFamily="18" charset="2"/>
            </a:endParaRPr>
          </a:p>
          <a:p>
            <a:pPr>
              <a:spcBef>
                <a:spcPts val="1600"/>
              </a:spcBef>
            </a:pPr>
            <a:r>
              <a:rPr lang="en-US" dirty="0"/>
              <a:t>In fact, the SB7900 chip taped out before Byrd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Byrd is too expensive for any but the most demanding applications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Byrd was shelved for a period, but it eventually taped out in 2024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 any event, most modern Synaptics touch chips have shipped with Hydra, and our future ones will ship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dirty="0"/>
              <a:t>with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dirty="0"/>
              <a:t>Hydra 4</a:t>
            </a:r>
          </a:p>
        </p:txBody>
      </p:sp>
    </p:spTree>
    <p:extLst>
      <p:ext uri="{BB962C8B-B14F-4D97-AF65-F5344CB8AC3E}">
        <p14:creationId xmlns:p14="http://schemas.microsoft.com/office/powerpoint/2010/main" val="1402381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 modern vector coprocessor that is </a:t>
            </a:r>
            <a:r>
              <a:rPr lang="en-US" b="1" i="1" dirty="0"/>
              <a:t>built for small chips like ours</a:t>
            </a:r>
            <a:endParaRPr lang="en-US" b="1" dirty="0"/>
          </a:p>
          <a:p>
            <a:pPr>
              <a:spcBef>
                <a:spcPts val="1200"/>
              </a:spcBef>
            </a:pPr>
            <a:r>
              <a:rPr lang="en-US" dirty="0"/>
              <a:t>A </a:t>
            </a:r>
            <a:r>
              <a:rPr lang="en-US" b="1" i="1" dirty="0"/>
              <a:t>32-bit-oriented</a:t>
            </a:r>
            <a:r>
              <a:rPr lang="en-US" dirty="0"/>
              <a:t> architecture that fits well with ARM, RISC-V, and modern Chimera</a:t>
            </a:r>
          </a:p>
          <a:p>
            <a:pPr>
              <a:spcBef>
                <a:spcPts val="1200"/>
              </a:spcBef>
            </a:pPr>
            <a:r>
              <a:rPr lang="en-US" dirty="0"/>
              <a:t>A </a:t>
            </a:r>
            <a:r>
              <a:rPr lang="en-US" b="1" i="1" dirty="0"/>
              <a:t>clean</a:t>
            </a:r>
            <a:r>
              <a:rPr lang="en-US" dirty="0"/>
              <a:t> design that is easy to use</a:t>
            </a:r>
          </a:p>
          <a:p>
            <a:pPr>
              <a:spcBef>
                <a:spcPts val="1200"/>
              </a:spcBef>
            </a:pPr>
            <a:r>
              <a:rPr lang="en-US" dirty="0"/>
              <a:t>A </a:t>
            </a:r>
            <a:r>
              <a:rPr lang="en-US" b="1" i="1" dirty="0"/>
              <a:t>fresh</a:t>
            </a:r>
            <a:r>
              <a:rPr lang="en-US" dirty="0"/>
              <a:t> implementation that is easy to maintain</a:t>
            </a:r>
          </a:p>
          <a:p>
            <a:pPr>
              <a:spcBef>
                <a:spcPts val="1600"/>
              </a:spcBef>
            </a:pPr>
            <a:r>
              <a:rPr lang="en-US" dirty="0"/>
              <a:t>Ground rules: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Stay true to Hydra’s and Chimera’s “nimble” roots:  Small, austere, efficient, flexible, agile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Hydra is not trying to be as fast as RISC-V’s big “V” extension or ARM’s Neon</a:t>
            </a:r>
          </a:p>
          <a:p>
            <a:pPr lvl="2">
              <a:spcBef>
                <a:spcPts val="300"/>
              </a:spcBef>
            </a:pPr>
            <a:r>
              <a:rPr lang="en-US" dirty="0"/>
              <a:t>But it is significantly faster than doing the same operations in microcontroller firmware</a:t>
            </a:r>
          </a:p>
          <a:p>
            <a:pPr lvl="2">
              <a:spcBef>
                <a:spcPts val="300"/>
              </a:spcBef>
            </a:pPr>
            <a:r>
              <a:rPr lang="en-US" dirty="0"/>
              <a:t>And Hydra 4 is a lot faster than Hydra 3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Keep it small and cheap:  Roughly comparable in size to Hydra 3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It is okay to break compatibility with Hydra </a:t>
            </a:r>
            <a:r>
              <a:rPr lang="en-US" spc="50" dirty="0"/>
              <a:t>1/2/</a:t>
            </a:r>
            <a:r>
              <a:rPr lang="en-US" dirty="0"/>
              <a:t>3, but make it easy to port existing firmware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Fulfill longstanding feature requests from Hydra’s past users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Look toward new application areas such as ultra-low-power small neural networks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030676"/>
      </p:ext>
    </p:extLst>
  </p:cSld>
  <p:clrMapOvr>
    <a:masterClrMapping/>
  </p:clrMapOvr>
  <p:transition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implementation:  Hydra 4.0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583561" cy="4114800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4.0 is a ground-up rewrite of Hydra’s Verilog RTL and test suite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latest version is now Hydra 4.2.1</a:t>
            </a:r>
          </a:p>
          <a:p>
            <a:pPr>
              <a:spcBef>
                <a:spcPts val="1600"/>
              </a:spcBef>
            </a:pPr>
            <a:r>
              <a:rPr lang="en-US" dirty="0"/>
              <a:t>The </a:t>
            </a:r>
            <a:r>
              <a:rPr lang="en-US" i="1" dirty="0"/>
              <a:t>Hydra 4 User’s Guide </a:t>
            </a:r>
            <a:r>
              <a:rPr lang="en-US" dirty="0"/>
              <a:t>defines quite a lot of functionality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(Available soon on github.com/</a:t>
            </a:r>
            <a:r>
              <a:rPr lang="en-US" dirty="0" err="1"/>
              <a:t>synaptics</a:t>
            </a:r>
            <a:r>
              <a:rPr lang="en-US" dirty="0"/>
              <a:t>-hydra)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We implemented most of this spec — as much as was possible — in time for </a:t>
            </a:r>
            <a:r>
              <a:rPr lang="en-US" dirty="0" err="1"/>
              <a:t>SmartBridge</a:t>
            </a:r>
            <a:r>
              <a:rPr lang="en-US" dirty="0"/>
              <a:t> </a:t>
            </a:r>
            <a:r>
              <a:rPr lang="en-US" dirty="0" err="1"/>
              <a:t>tapeout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Starting with the things needed for today’s algorithms and directly anticipated needs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Beyond that, we will continue adding features and improvements as Hydra 4</a:t>
            </a:r>
            <a:r>
              <a:rPr lang="en-US" spc="100" dirty="0"/>
              <a:t>.</a:t>
            </a:r>
            <a:r>
              <a:rPr lang="en-US" i="1" dirty="0"/>
              <a:t>x</a:t>
            </a:r>
            <a:r>
              <a:rPr lang="en-US" dirty="0"/>
              <a:t> evolves</a:t>
            </a:r>
          </a:p>
          <a:p>
            <a:pPr>
              <a:spcBef>
                <a:spcPts val="1600"/>
              </a:spcBef>
            </a:pPr>
            <a:r>
              <a:rPr lang="en-US" dirty="0"/>
              <a:t>Hydra 4 aims to be “only fractionally larger” than Hydra 3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Byrd and Keys synthesis results show Hydra 4.0 is 10–15% larger than fully configured Hydra 3.3</a:t>
            </a:r>
          </a:p>
          <a:p>
            <a:pPr>
              <a:spcBef>
                <a:spcPts val="1600"/>
              </a:spcBef>
            </a:pPr>
            <a:r>
              <a:rPr lang="en-US" dirty="0"/>
              <a:t>Hydra 4 is able to clock as fast as Byrd’s </a:t>
            </a:r>
            <a:r>
              <a:rPr lang="en-US" dirty="0" err="1"/>
              <a:t>SiFive</a:t>
            </a:r>
            <a:r>
              <a:rPr lang="en-US" dirty="0"/>
              <a:t> E76 host CPU  (~400 MHz in 40nm EF)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shouldn’t be what limits our clock speed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Hence, Hydra 4 is much more extensively pipelined than Hydra 3</a:t>
            </a:r>
          </a:p>
        </p:txBody>
      </p:sp>
    </p:spTree>
    <p:extLst>
      <p:ext uri="{BB962C8B-B14F-4D97-AF65-F5344CB8AC3E}">
        <p14:creationId xmlns:p14="http://schemas.microsoft.com/office/powerpoint/2010/main" val="250053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improvements vs. Hydra 3.3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C3FB8-768F-4D99-B675-C810B5D181A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Much faster  (higher max MHz, and also does much more </a:t>
            </a:r>
            <a:r>
              <a:rPr lang="en-US" i="1" dirty="0"/>
              <a:t>per</a:t>
            </a:r>
            <a:r>
              <a:rPr lang="en-US" dirty="0"/>
              <a:t> MHz)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Hydra 4 is twice as fast (per MHz) for floating-point and 32-bit integer computations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Multiple 32-bit-wide channels to RAM           </a:t>
            </a:r>
            <a:r>
              <a:rPr lang="en-US" sz="9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 (Potentially) less instruction star</a:t>
            </a:r>
            <a:r>
              <a:rPr lang="en-US" spc="100" dirty="0">
                <a:sym typeface="Symbol" panose="05050102010706020507" pitchFamily="18" charset="2"/>
              </a:rPr>
              <a:t>t</a:t>
            </a:r>
            <a:r>
              <a:rPr lang="en-US" dirty="0">
                <a:sym typeface="Symbol" panose="05050102010706020507" pitchFamily="18" charset="2"/>
              </a:rPr>
              <a:t>/stop overhead</a:t>
            </a:r>
            <a:endParaRPr lang="en-US" dirty="0"/>
          </a:p>
          <a:p>
            <a:pPr>
              <a:spcBef>
                <a:spcPts val="1000"/>
              </a:spcBef>
            </a:pPr>
            <a:r>
              <a:rPr lang="en-US" dirty="0"/>
              <a:t>Much easier to use:  No hairy macros or “Hydra assembler” required</a:t>
            </a:r>
          </a:p>
          <a:p>
            <a:pPr>
              <a:spcBef>
                <a:spcPts val="800"/>
              </a:spcBef>
            </a:pPr>
            <a:r>
              <a:rPr lang="en-US" dirty="0"/>
              <a:t>Easy to integrate in hardware, with a clean, maintainable, 32-bit implementation</a:t>
            </a:r>
          </a:p>
          <a:p>
            <a:pPr>
              <a:spcBef>
                <a:spcPts val="800"/>
              </a:spcBef>
            </a:pPr>
            <a:r>
              <a:rPr lang="en-US" dirty="0"/>
              <a:t>Much more flexible programming model: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Instructions can mix any combination of integer, fixed, float, and packed data types</a:t>
            </a:r>
            <a:br>
              <a:rPr lang="en-US" dirty="0"/>
            </a:br>
            <a:r>
              <a:rPr lang="en-US" dirty="0"/>
              <a:t>and any combination of addressing modes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FFTs, median filters, and sorting are now affordable standard features</a:t>
            </a:r>
          </a:p>
          <a:p>
            <a:pPr>
              <a:spcBef>
                <a:spcPts val="1000"/>
              </a:spcBef>
            </a:pPr>
            <a:r>
              <a:rPr lang="en-US" dirty="0"/>
              <a:t>Many new capabilities:</a:t>
            </a:r>
          </a:p>
          <a:p>
            <a:pPr lvl="1">
              <a:spcBef>
                <a:spcPts val="300"/>
              </a:spcBef>
              <a:tabLst>
                <a:tab pos="2743200" algn="l"/>
                <a:tab pos="5029200" algn="l"/>
              </a:tabLst>
            </a:pPr>
            <a:r>
              <a:rPr lang="en-US" dirty="0"/>
              <a:t>Complex numbers	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 Half-precision floats	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 Sparse vector masks</a:t>
            </a:r>
            <a:endParaRPr lang="en-US" dirty="0"/>
          </a:p>
          <a:p>
            <a:pPr lvl="1">
              <a:spcBef>
                <a:spcPts val="300"/>
              </a:spcBef>
              <a:tabLst>
                <a:tab pos="2743200" algn="l"/>
                <a:tab pos="5029200" algn="l"/>
              </a:tabLst>
            </a:pPr>
            <a:r>
              <a:rPr lang="en-US" dirty="0"/>
              <a:t>Pseudorandom numbers	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 Packed </a:t>
            </a:r>
            <a:r>
              <a:rPr lang="en-US" dirty="0" err="1">
                <a:sym typeface="Symbol" panose="05050102010706020507" pitchFamily="18" charset="2"/>
              </a:rPr>
              <a:t>ints</a:t>
            </a:r>
            <a:r>
              <a:rPr lang="en-US" dirty="0">
                <a:sym typeface="Symbol" panose="05050102010706020507" pitchFamily="18" charset="2"/>
              </a:rPr>
              <a:t> &amp; floats	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 Generalized convolutions</a:t>
            </a:r>
            <a:endParaRPr lang="en-US" dirty="0"/>
          </a:p>
          <a:p>
            <a:pPr lvl="1">
              <a:spcBef>
                <a:spcPts val="300"/>
              </a:spcBef>
              <a:tabLst>
                <a:tab pos="2743200" algn="l"/>
                <a:tab pos="5029200" algn="l"/>
              </a:tabLst>
            </a:pPr>
            <a:r>
              <a:rPr lang="en-US" dirty="0"/>
              <a:t>Neural networks	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 Pattern generation 	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 Generalized matrices</a:t>
            </a:r>
          </a:p>
          <a:p>
            <a:pPr lvl="1">
              <a:spcBef>
                <a:spcPts val="300"/>
              </a:spcBef>
              <a:tabLst>
                <a:tab pos="2743200" algn="l"/>
                <a:tab pos="5029200" algn="l"/>
              </a:tabLst>
            </a:pPr>
            <a:r>
              <a:rPr lang="en-US" dirty="0">
                <a:sym typeface="Symbol" panose="05050102010706020507" pitchFamily="18" charset="2"/>
              </a:rPr>
              <a:t>Cryptographic algorithms	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 Simplified SPU	</a:t>
            </a:r>
            <a:r>
              <a:rPr lang="en-US" baseline="12000" dirty="0">
                <a:sym typeface="Symbol" panose="05050102010706020507" pitchFamily="18" charset="2"/>
              </a:rPr>
              <a:t>•</a:t>
            </a:r>
            <a:r>
              <a:rPr lang="en-US" dirty="0">
                <a:sym typeface="Symbol" panose="05050102010706020507" pitchFamily="18" charset="2"/>
              </a:rPr>
              <a:t>   Multi-threaded usage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9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improvements:  General architecture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A53E6A-23D5-4401-BC88-B2DF95722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946345"/>
              </p:ext>
            </p:extLst>
          </p:nvPr>
        </p:nvGraphicFramePr>
        <p:xfrm>
          <a:off x="518160" y="821103"/>
          <a:ext cx="8063133" cy="350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711">
                  <a:extLst>
                    <a:ext uri="{9D8B030D-6E8A-4147-A177-3AD203B41FA5}">
                      <a16:colId xmlns:a16="http://schemas.microsoft.com/office/drawing/2014/main" val="3994793835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89784453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3470802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138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Memory interface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Direct-style only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Choice of direct, AHB, or mix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21943981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Width of memory interfaces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 bits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 bits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83796583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Max memory data bandwidth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64 bits/cycle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128 bits/cycle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70789807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Memory address range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Up to 2</a:t>
                      </a:r>
                      <a:r>
                        <a:rPr lang="en-US" sz="1400" baseline="30000" dirty="0"/>
                        <a:t>19</a:t>
                      </a:r>
                      <a:r>
                        <a:rPr lang="en-US" sz="1400" dirty="0"/>
                        <a:t> (512K) bytes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Up to 2</a:t>
                      </a:r>
                      <a:r>
                        <a:rPr lang="en-US" sz="1400" baseline="30000" dirty="0"/>
                        <a:t>32</a:t>
                      </a:r>
                      <a:r>
                        <a:rPr lang="en-US" sz="1400" dirty="0"/>
                        <a:t> (4G) bytes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5889303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Host CPU interface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Chimera-style only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Chimera, AHB, APB, or direct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7315228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Width of host CPU interface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 bits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 bits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0024646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Width of arithmetic </a:t>
                      </a:r>
                      <a:r>
                        <a:rPr lang="en-US" sz="1400" dirty="0" err="1"/>
                        <a:t>datapath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 bits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 bits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10888519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Hardware integration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Tricky timing and interfacing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Much easier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31771562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Compatibility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/>
                        <a:t>Mostly backward compatible through 10 years to Hydra 1.0</a:t>
                      </a: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/>
                        <a:t>(in both the RTL and the user-visible architecture)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/>
                        <a:t>A fresh, clean new design inside and out</a:t>
                      </a: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/>
                        <a:t>(A “Hydra 3 compatibility” mode assists firmware porting)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9175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2610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improvements:  Cost and performance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A53E6A-23D5-4401-BC88-B2DF95722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131671"/>
              </p:ext>
            </p:extLst>
          </p:nvPr>
        </p:nvGraphicFramePr>
        <p:xfrm>
          <a:off x="518160" y="821103"/>
          <a:ext cx="8063133" cy="3675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711">
                  <a:extLst>
                    <a:ext uri="{9D8B030D-6E8A-4147-A177-3AD203B41FA5}">
                      <a16:colId xmlns:a16="http://schemas.microsoft.com/office/drawing/2014/main" val="3994793835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89784453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3470802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13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Size of Hydra core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Approx. same as Chimera 4;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Approx. 1/2 of ARM Cortex-M4;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Approx. 1/3 of </a:t>
                      </a:r>
                      <a:r>
                        <a:rPr lang="en-US" sz="1400" dirty="0" err="1"/>
                        <a:t>SiFive</a:t>
                      </a:r>
                      <a:r>
                        <a:rPr lang="en-US" sz="1400" dirty="0"/>
                        <a:t> E76</a:t>
                      </a:r>
                    </a:p>
                  </a:txBody>
                  <a:tcPr marR="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Similar; fractionally larger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372776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Maximum clock rate (40nm EF)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&lt; 300 MHz?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At least 400 MHz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363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Speed of 16-bit integer math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result per cycle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At least 1 result per cycle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7524226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Speed of 32-bit integer math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result per 2 cycles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 result per cycle  (2x faster)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07362277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Speed of floating-point math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result per 2 cycles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 result per cycle  (2x faster)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1891701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Time for a typical float vector operation of size </a:t>
                      </a:r>
                      <a:r>
                        <a:rPr lang="en-US" sz="1400" i="1" dirty="0"/>
                        <a:t>N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 </a:t>
                      </a:r>
                      <a:r>
                        <a:rPr lang="en-US" sz="1400" i="1" dirty="0"/>
                        <a:t>N</a:t>
                      </a:r>
                      <a:r>
                        <a:rPr lang="en-US" sz="1400" i="0" dirty="0"/>
                        <a:t> cycles + small overhead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/>
                        <a:t>N</a:t>
                      </a:r>
                      <a:r>
                        <a:rPr lang="en-US" sz="1400" i="0" dirty="0"/>
                        <a:t> cycles + small overhead</a:t>
                      </a:r>
                      <a:endParaRPr lang="en-US" sz="1400" i="1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49362909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Float multiply-add pipeline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 stages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 stages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76908254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Idle power  (when not in use or between vector operations)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Nearly zero  (leakage only)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Same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9961290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Power while operating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(Small; we never measured it)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Probably similar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993967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802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improvements:  Programming model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A53E6A-23D5-4401-BC88-B2DF95722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763312"/>
              </p:ext>
            </p:extLst>
          </p:nvPr>
        </p:nvGraphicFramePr>
        <p:xfrm>
          <a:off x="518160" y="821103"/>
          <a:ext cx="8063133" cy="4035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711">
                  <a:extLst>
                    <a:ext uri="{9D8B030D-6E8A-4147-A177-3AD203B41FA5}">
                      <a16:colId xmlns:a16="http://schemas.microsoft.com/office/drawing/2014/main" val="3994793835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89784453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3470802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13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Overall usability for firmware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Hard to use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Much easier to use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529927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    “</a:t>
                      </a:r>
                      <a:r>
                        <a:rPr lang="en-US" sz="1400" dirty="0" err="1"/>
                        <a:t>HOCA_</a:t>
                      </a:r>
                      <a:r>
                        <a:rPr lang="en-US" sz="1400" i="1" dirty="0" err="1"/>
                        <a:t>xxx</a:t>
                      </a:r>
                      <a:r>
                        <a:rPr lang="en-US" sz="1400" i="0" dirty="0"/>
                        <a:t>”</a:t>
                      </a:r>
                      <a:r>
                        <a:rPr lang="en-US" sz="1400" dirty="0"/>
                        <a:t> macro method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Ugly; used in most firmware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Only in compatibility mode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837965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    “Hydra assembler” method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Less ugly; in newer firmware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Only in compatibility mode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002464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    Easy function-style notation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36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Instruction opcodes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 bits wide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 bits wide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558233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Instruction operands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Ad-hoc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Flexible vector-register model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932664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Instruction buffering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level + 1 partial level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 levels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911435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CPU interrupts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 interrupt flags </a:t>
                      </a:r>
                      <a:r>
                        <a:rPr lang="en-US" sz="1400" dirty="0">
                          <a:sym typeface="Symbol" panose="05050102010706020507" pitchFamily="18" charset="2"/>
                        </a:rPr>
                        <a:t> 1 CPU </a:t>
                      </a:r>
                      <a:r>
                        <a:rPr lang="en-US" sz="1400" dirty="0" err="1">
                          <a:sym typeface="Symbol" panose="05050102010706020507" pitchFamily="18" charset="2"/>
                        </a:rPr>
                        <a:t>intr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 interrupt flags </a:t>
                      </a:r>
                      <a:r>
                        <a:rPr lang="en-US" sz="1400" dirty="0">
                          <a:sym typeface="Symbol" panose="05050102010706020507" pitchFamily="18" charset="2"/>
                        </a:rPr>
                        <a:t> 1 CPU </a:t>
                      </a:r>
                      <a:r>
                        <a:rPr lang="en-US" sz="1400" dirty="0" err="1">
                          <a:sym typeface="Symbol" panose="05050102010706020507" pitchFamily="18" charset="2"/>
                        </a:rPr>
                        <a:t>intr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189170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Automatic handshaking to simplify register access by FW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51036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spc="-30" dirty="0"/>
                        <a:t>Use by multi </a:t>
                      </a:r>
                      <a:r>
                        <a:rPr lang="en-US" sz="1400" spc="-30" baseline="0" dirty="0"/>
                        <a:t>threads/tasks/cores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662886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Error reporting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Basic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Detailed diagnostic info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940751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Performance counter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626207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Stored program unit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Hard to use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Flexible and easy to use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68706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15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improvements:  Arithmetic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A53E6A-23D5-4401-BC88-B2DF95722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564044"/>
              </p:ext>
            </p:extLst>
          </p:nvPr>
        </p:nvGraphicFramePr>
        <p:xfrm>
          <a:off x="518160" y="821103"/>
          <a:ext cx="8063133" cy="3834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711">
                  <a:extLst>
                    <a:ext uri="{9D8B030D-6E8A-4147-A177-3AD203B41FA5}">
                      <a16:colId xmlns:a16="http://schemas.microsoft.com/office/drawing/2014/main" val="3994793835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89784453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3470802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13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Fully IEEE 754-compliant floating-point arithmetic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Not quite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363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    Support for </a:t>
                      </a:r>
                      <a:r>
                        <a:rPr lang="en-US" sz="1400" dirty="0" err="1"/>
                        <a:t>NaN</a:t>
                      </a:r>
                      <a:r>
                        <a:rPr lang="en-US" sz="1400" dirty="0"/>
                        <a:t> values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1891701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    Support for </a:t>
                      </a:r>
                      <a:r>
                        <a:rPr lang="en-US" sz="1400" dirty="0" err="1"/>
                        <a:t>denorm</a:t>
                      </a:r>
                      <a:r>
                        <a:rPr lang="en-US" sz="1400" dirty="0"/>
                        <a:t> values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166395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    Fused multiply-adds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5103688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    Correctly rounded division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9407517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    Support for half-precision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4054174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Fixed-point arithmetic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16-bit only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8-, 16-, and 32-bit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17888317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Mixed-format arithmetic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14695119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Packed </a:t>
                      </a:r>
                      <a:r>
                        <a:rPr lang="en-US" sz="1400" i="1" dirty="0"/>
                        <a:t>K</a:t>
                      </a:r>
                      <a:r>
                        <a:rPr lang="en-US" sz="1400" dirty="0"/>
                        <a:t>-bit floats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 (using Posits)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6815219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Square roots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 (not IEEE-rounded)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Same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7188225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Support for sin/cos/log/exp/…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88004968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Support for </a:t>
                      </a:r>
                      <a:r>
                        <a:rPr lang="en-US" sz="1400" dirty="0" err="1"/>
                        <a:t>frexp</a:t>
                      </a:r>
                      <a:r>
                        <a:rPr lang="en-US" sz="1400" dirty="0"/>
                        <a:t>/</a:t>
                      </a:r>
                      <a:r>
                        <a:rPr lang="en-US" sz="1400" dirty="0" err="1"/>
                        <a:t>ldexp</a:t>
                      </a:r>
                      <a:r>
                        <a:rPr lang="en-US" sz="1400" dirty="0"/>
                        <a:t>/…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235173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941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improvements:  Memory addressing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A53E6A-23D5-4401-BC88-B2DF95722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260702"/>
              </p:ext>
            </p:extLst>
          </p:nvPr>
        </p:nvGraphicFramePr>
        <p:xfrm>
          <a:off x="518160" y="821103"/>
          <a:ext cx="8063133" cy="3834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711">
                  <a:extLst>
                    <a:ext uri="{9D8B030D-6E8A-4147-A177-3AD203B41FA5}">
                      <a16:colId xmlns:a16="http://schemas.microsoft.com/office/drawing/2014/main" val="3994793835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89784453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3470802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138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Linear/stride addressing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363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Scatter/gather indexing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4156183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Simple matrix addressing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Limited to 256 columns;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tricky and confusing to use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Unlimited and easy to use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1891701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Transposed matrices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Limited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Flexible and general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166395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General matrix row/col strides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5103688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Repeated-row/col matrices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9407517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Nested repeating patterns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4054174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Circular addressing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Very limited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Flexible and general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49730433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Bit-level data packing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Limited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Flexible and general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88004968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Pattern-mode source data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9571595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Memory scalar operands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83773015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Vector mask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More flexible, easier to use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23591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778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improvements:  Special operations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A53E6A-23D5-4401-BC88-B2DF95722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343297"/>
              </p:ext>
            </p:extLst>
          </p:nvPr>
        </p:nvGraphicFramePr>
        <p:xfrm>
          <a:off x="518160" y="821103"/>
          <a:ext cx="8063133" cy="4035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711">
                  <a:extLst>
                    <a:ext uri="{9D8B030D-6E8A-4147-A177-3AD203B41FA5}">
                      <a16:colId xmlns:a16="http://schemas.microsoft.com/office/drawing/2014/main" val="3994793835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89784453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3470802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13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Fast Fourier Transforms  (FFT)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Simple/basic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Faster and more flexible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36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Convolutions  (1D and 2D)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Confusing and hard to use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Easier and more flexible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189170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Matrix multiply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Easier and more flexible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1663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Median filters  (1D and 2D)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Optional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206709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Basic min/max operations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816814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Find local minima/maxima (accelerates IFP segmentation)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51036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Row/column-wise min/max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426482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Complex number arithmetic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46372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Classify special float values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940751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Integer log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 and variable shifts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405417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Byte swap and bit reverse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178883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Sorting/selection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Limited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Faster and more flexible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386837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Block move or fill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Copy 32 bits per cycle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Copy 64 bits per cycle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196229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907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improvements:  Neural networks/ML/AI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A53E6A-23D5-4401-BC88-B2DF95722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144022"/>
              </p:ext>
            </p:extLst>
          </p:nvPr>
        </p:nvGraphicFramePr>
        <p:xfrm>
          <a:off x="518160" y="821103"/>
          <a:ext cx="8063133" cy="3822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711">
                  <a:extLst>
                    <a:ext uri="{9D8B030D-6E8A-4147-A177-3AD203B41FA5}">
                      <a16:colId xmlns:a16="http://schemas.microsoft.com/office/drawing/2014/main" val="3994793835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89784453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3470802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13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Byte data types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36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BFLOAT16 data type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189170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Posit data type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85861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Byte-granular convolutions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31663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SIMD operations on byte data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 (Hydra 4.2+)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206709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Packed convolution weights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816814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Packed sparse weights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 (limited)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51036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Min/max convolutions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741979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Simple </a:t>
                      </a:r>
                      <a:r>
                        <a:rPr lang="en-US" sz="1400" dirty="0" err="1"/>
                        <a:t>minpool</a:t>
                      </a:r>
                      <a:r>
                        <a:rPr lang="en-US" sz="1400" dirty="0"/>
                        <a:t>/</a:t>
                      </a:r>
                      <a:r>
                        <a:rPr lang="en-US" sz="1400" dirty="0" err="1"/>
                        <a:t>maxpool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6143665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General pooling convolutions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(Planned; Hydra 4.2 omits it)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020158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err="1"/>
                        <a:t>ReLU</a:t>
                      </a:r>
                      <a:r>
                        <a:rPr lang="en-US" sz="1400" dirty="0"/>
                        <a:t> or ReLU6 in 1 instruction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057713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Reasonably fast exp(</a:t>
                      </a:r>
                      <a:r>
                        <a:rPr lang="en-US" sz="1400" i="1" dirty="0"/>
                        <a:t>x</a:t>
                      </a:r>
                      <a:r>
                        <a:rPr lang="en-US" sz="1400" dirty="0"/>
                        <a:t>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655742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Other ML-inspired features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Ongoing development…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439020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766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improvements:  Cryptographic features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A53E6A-23D5-4401-BC88-B2DF95722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067819"/>
              </p:ext>
            </p:extLst>
          </p:nvPr>
        </p:nvGraphicFramePr>
        <p:xfrm>
          <a:off x="518875" y="821103"/>
          <a:ext cx="8063133" cy="2426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7711">
                  <a:extLst>
                    <a:ext uri="{9D8B030D-6E8A-4147-A177-3AD203B41FA5}">
                      <a16:colId xmlns:a16="http://schemas.microsoft.com/office/drawing/2014/main" val="3994793835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89784453"/>
                    </a:ext>
                  </a:extLst>
                </a:gridCol>
                <a:gridCol w="2687711">
                  <a:extLst>
                    <a:ext uri="{9D8B030D-6E8A-4147-A177-3AD203B41FA5}">
                      <a16:colId xmlns:a16="http://schemas.microsoft.com/office/drawing/2014/main" val="13470802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Hydra 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13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AES standard encryp</a:t>
                      </a:r>
                      <a:r>
                        <a:rPr lang="en-US" sz="1400" spc="200" baseline="0" dirty="0"/>
                        <a:t>t</a:t>
                      </a:r>
                      <a:r>
                        <a:rPr lang="en-US" sz="1400" spc="100" baseline="0" dirty="0"/>
                        <a:t>/</a:t>
                      </a:r>
                      <a:r>
                        <a:rPr lang="en-US" sz="1400" dirty="0"/>
                        <a:t>decrypt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 (~10 cycles per byte)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189170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AES/GCM carry-less multiply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 (</a:t>
                      </a:r>
                      <a:r>
                        <a:rPr lang="en-US" sz="1400" spc="50" baseline="0" dirty="0"/>
                        <a:t>~</a:t>
                      </a:r>
                      <a:r>
                        <a:rPr lang="en-US" sz="1400" dirty="0"/>
                        <a:t>8 </a:t>
                      </a:r>
                      <a:r>
                        <a:rPr lang="en-US" sz="1400" i="1" u="none" dirty="0"/>
                        <a:t>N</a:t>
                      </a:r>
                      <a:r>
                        <a:rPr lang="en-US" sz="1400" baseline="30000" dirty="0"/>
                        <a:t>2</a:t>
                      </a:r>
                      <a:r>
                        <a:rPr lang="en-US" sz="1400" dirty="0"/>
                        <a:t> cycles for CLMUL)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639981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XXTEA encryp</a:t>
                      </a:r>
                      <a:r>
                        <a:rPr lang="en-US" sz="1400" spc="200" baseline="0" dirty="0"/>
                        <a:t>t</a:t>
                      </a:r>
                      <a:r>
                        <a:rPr lang="en-US" sz="1400" spc="100" baseline="0" dirty="0"/>
                        <a:t>/</a:t>
                      </a:r>
                      <a:r>
                        <a:rPr lang="en-US" sz="1400" dirty="0"/>
                        <a:t>decrypt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Yes  (~10 cycles per byte)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493458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SHA-256/-224 standard hash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Yes  (~5 cycles per byte)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51036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CRC32/CRC16 hash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Yes  (2 cycles per byte)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940751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Pseudorandom numbers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 (½ cycle per byte)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405417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RSA/DSA public-key arithmetic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Limited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 (</a:t>
                      </a:r>
                      <a:r>
                        <a:rPr lang="en-US" sz="1400" i="1" dirty="0"/>
                        <a:t>N</a:t>
                      </a:r>
                      <a:r>
                        <a:rPr lang="en-US" sz="1400" baseline="30000" dirty="0"/>
                        <a:t>2</a:t>
                      </a:r>
                      <a:r>
                        <a:rPr lang="en-US" sz="1400" dirty="0"/>
                        <a:t> cycles to multiply two 32</a:t>
                      </a:r>
                      <a:r>
                        <a:rPr lang="en-US" sz="1400" i="1" dirty="0"/>
                        <a:t>N</a:t>
                      </a:r>
                      <a:r>
                        <a:rPr lang="en-US" sz="1400" i="0" dirty="0"/>
                        <a:t>-bit-wide integers</a:t>
                      </a:r>
                      <a:r>
                        <a:rPr lang="en-US" sz="1400" dirty="0"/>
                        <a:t>)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178883177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B6DB2F-C0D8-486A-8ABE-8BC588F3F5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3325464"/>
            <a:ext cx="8229600" cy="159119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1400" dirty="0"/>
              <a:t>Note:  In areas such as Neural Networks and Cryptography, remember that Hydra is not trying to be as powerful as a big, expensive, dedicated NPU, GPU, or Crypto IP core</a:t>
            </a:r>
          </a:p>
          <a:p>
            <a:pPr lvl="1">
              <a:spcBef>
                <a:spcPts val="300"/>
              </a:spcBef>
            </a:pPr>
            <a:r>
              <a:rPr lang="en-US" sz="1200" dirty="0"/>
              <a:t>It aims to deliver significantly better performance than pure firmware can do …</a:t>
            </a:r>
          </a:p>
          <a:p>
            <a:pPr lvl="1">
              <a:spcBef>
                <a:spcPts val="200"/>
              </a:spcBef>
            </a:pPr>
            <a:r>
              <a:rPr lang="en-US" sz="1200" dirty="0"/>
              <a:t>… at modest, incremental hardware cost:  Cheap enough to include it always “just in case”</a:t>
            </a:r>
          </a:p>
          <a:p>
            <a:pPr lvl="1">
              <a:spcBef>
                <a:spcPts val="200"/>
              </a:spcBef>
            </a:pPr>
            <a:r>
              <a:rPr lang="en-US" sz="1200" dirty="0"/>
              <a:t>If we </a:t>
            </a:r>
            <a:r>
              <a:rPr lang="en-US" sz="1200" i="1" dirty="0"/>
              <a:t>know</a:t>
            </a:r>
            <a:r>
              <a:rPr lang="en-US" sz="1200" dirty="0"/>
              <a:t> we need (say) a big NPU, and our market justifies its cost, fine:  We can get one that meets the need</a:t>
            </a:r>
          </a:p>
          <a:p>
            <a:pPr lvl="1">
              <a:spcBef>
                <a:spcPts val="200"/>
              </a:spcBef>
            </a:pPr>
            <a:r>
              <a:rPr lang="en-US" sz="1200" dirty="0"/>
              <a:t>Hydra includes these features for a different reason:  </a:t>
            </a:r>
            <a:r>
              <a:rPr lang="en-US" sz="1200" i="1" dirty="0"/>
              <a:t>Cheaply</a:t>
            </a:r>
            <a:r>
              <a:rPr lang="en-US" sz="1200" dirty="0"/>
              <a:t> looking ahead to meet </a:t>
            </a:r>
            <a:r>
              <a:rPr lang="en-US" sz="1200" i="1" dirty="0"/>
              <a:t>speculative</a:t>
            </a:r>
            <a:r>
              <a:rPr lang="en-US" sz="1200" dirty="0"/>
              <a:t> future needs</a:t>
            </a:r>
          </a:p>
          <a:p>
            <a:pPr lvl="1">
              <a:spcBef>
                <a:spcPts val="200"/>
              </a:spcBef>
            </a:pPr>
            <a:r>
              <a:rPr lang="en-US" sz="1200" dirty="0"/>
              <a:t>This is important since our chips often live on for many years, eventually to be used in many products</a:t>
            </a:r>
          </a:p>
        </p:txBody>
      </p:sp>
    </p:spTree>
    <p:extLst>
      <p:ext uri="{BB962C8B-B14F-4D97-AF65-F5344CB8AC3E}">
        <p14:creationId xmlns:p14="http://schemas.microsoft.com/office/powerpoint/2010/main" val="599179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D4EF-C79C-47D1-9D19-554E0AA6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“Hydra Junior”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C3FB8-768F-4D99-B675-C810B5D181A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4 can be built in a way that significantly reduces its area and cost, in return for a decrease in functionality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`define HYDRA_JUNIOR</a:t>
            </a:r>
          </a:p>
          <a:p>
            <a:pPr>
              <a:spcBef>
                <a:spcPts val="1200"/>
              </a:spcBef>
            </a:pPr>
            <a:r>
              <a:rPr lang="en-US" dirty="0"/>
              <a:t>The Hydra Junior configuration removes features that are rarely used or not required for our basic touch firmware functionality: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Slower FFTs, median filters, sorting, neural networks, and special math functions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No cryptographic encryption or hashing; no random number generation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No packed data, half-precision floats, or Posit data types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No Stored Program Unit, multi-threaded operation, or Hydra 3 Compatibility Mode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… and various other cost savings</a:t>
            </a:r>
          </a:p>
          <a:p>
            <a:pPr>
              <a:spcBef>
                <a:spcPts val="1200"/>
              </a:spcBef>
            </a:pPr>
            <a:r>
              <a:rPr lang="en-US" dirty="0"/>
              <a:t>Hydra 4 Junior is over 40% smaller than the full configuration of Hydra 4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Full Hydra 4.2 is ~108K gates, and Hydra 4.2 Junior is ~61K gates, in TSMC 40nm EF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(These are base synthesis numbers when </a:t>
            </a:r>
            <a:r>
              <a:rPr lang="en-US" i="1" dirty="0"/>
              <a:t>not</a:t>
            </a:r>
            <a:r>
              <a:rPr lang="en-US" dirty="0"/>
              <a:t> pushed for the fastest clock rate)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We first used Hydra 4.1 Junior in the cost-reduced DIG2411 “</a:t>
            </a:r>
            <a:r>
              <a:rPr lang="en-US" dirty="0" err="1"/>
              <a:t>Denmarke</a:t>
            </a:r>
            <a:r>
              <a:rPr lang="en-US" dirty="0"/>
              <a:t>” chip</a:t>
            </a:r>
          </a:p>
        </p:txBody>
      </p:sp>
    </p:spTree>
    <p:extLst>
      <p:ext uri="{BB962C8B-B14F-4D97-AF65-F5344CB8AC3E}">
        <p14:creationId xmlns:p14="http://schemas.microsoft.com/office/powerpoint/2010/main" val="4171068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06764-6434-9035-3BCA-E9F28DD9E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CA9CE-CD55-1E73-B8D5-5BE85C819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“Hydra Junior”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BC414-8A9D-CE65-3315-497A23519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14" y="796787"/>
            <a:ext cx="3839487" cy="38673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09E88E-C505-24DF-4645-D783042B9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601" y="442744"/>
            <a:ext cx="3500185" cy="457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930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b="1" dirty="0"/>
              <a:t>Introduction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it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Why we need 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Where it came from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610865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666"/>
            <a:ext cx="8229600" cy="660536"/>
          </a:xfrm>
        </p:spPr>
        <p:txBody>
          <a:bodyPr/>
          <a:lstStyle/>
          <a:p>
            <a:r>
              <a:rPr lang="en-US" dirty="0"/>
              <a:t>Refreshing Hydra 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544394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versions 1.</a:t>
            </a:r>
            <a:r>
              <a:rPr lang="en-US" spc="100" dirty="0"/>
              <a:t>0–</a:t>
            </a:r>
            <a:r>
              <a:rPr lang="en-US" dirty="0"/>
              <a:t>3.3 have served us well in a variety of touch, display, and fingerprint chips at Synaptics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is present in many of our most successful chips, but not in some of the highest-volume, lowest-cost chips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makes it hard to work out the total number of Hydras produced so far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But most likely, well over </a:t>
            </a:r>
            <a:r>
              <a:rPr lang="en-US" b="1" i="1" dirty="0"/>
              <a:t>a billion chips </a:t>
            </a:r>
            <a:r>
              <a:rPr lang="en-US" dirty="0"/>
              <a:t>have shipped to date with some version of Hydra</a:t>
            </a:r>
          </a:p>
          <a:p>
            <a:pPr>
              <a:spcBef>
                <a:spcPts val="2000"/>
              </a:spcBef>
            </a:pPr>
            <a:r>
              <a:rPr lang="en-US" dirty="0"/>
              <a:t>Still, Hydra 3 was showing its age</a:t>
            </a:r>
          </a:p>
          <a:p>
            <a:pPr>
              <a:spcBef>
                <a:spcPts val="1400"/>
              </a:spcBef>
            </a:pPr>
            <a:r>
              <a:rPr lang="en-US" dirty="0"/>
              <a:t>Hydra 3.3 is still largely backward compatible to the original ten-year-old Hydra 1.0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 architecture based on guesswork from days when our firmware was much less mature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was built around the 16-bit-centric architecture of older Chimera CPUs, which puts it</a:t>
            </a:r>
            <a:br>
              <a:rPr lang="en-US" dirty="0"/>
            </a:br>
            <a:r>
              <a:rPr lang="en-US" dirty="0"/>
              <a:t>out of step with modern CPUs including our own Chimera 4.2</a:t>
            </a:r>
          </a:p>
          <a:p>
            <a:pPr>
              <a:spcBef>
                <a:spcPts val="1600"/>
              </a:spcBef>
            </a:pPr>
            <a:r>
              <a:rPr lang="en-US" b="1" dirty="0">
                <a:sym typeface="Symbol" panose="05050102010706020507" pitchFamily="18" charset="2"/>
              </a:rPr>
              <a:t>  </a:t>
            </a:r>
            <a:r>
              <a:rPr lang="en-US" b="1" i="1" dirty="0"/>
              <a:t>Time for a thorough refresh</a:t>
            </a:r>
          </a:p>
        </p:txBody>
      </p:sp>
    </p:spTree>
    <p:extLst>
      <p:ext uri="{BB962C8B-B14F-4D97-AF65-F5344CB8AC3E}">
        <p14:creationId xmlns:p14="http://schemas.microsoft.com/office/powerpoint/2010/main" val="356165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refresh Hydra?  (1)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356209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is </a:t>
            </a:r>
            <a:r>
              <a:rPr lang="en-US" b="1" i="1" dirty="0"/>
              <a:t>valuable</a:t>
            </a:r>
            <a:r>
              <a:rPr lang="en-US" i="1" dirty="0"/>
              <a:t>:</a:t>
            </a:r>
            <a:r>
              <a:rPr lang="en-US" dirty="0"/>
              <a:t>  For example, Prometheus (and Triton) fingerprint matching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Its image processing module runs </a:t>
            </a:r>
            <a:r>
              <a:rPr lang="en-US" b="1" dirty="0"/>
              <a:t>6x</a:t>
            </a:r>
            <a:r>
              <a:rPr lang="en-US" dirty="0"/>
              <a:t> faster with Hydra 3 than it does in pure firmware on our Prometheus chip’s </a:t>
            </a:r>
            <a:r>
              <a:rPr lang="en-US" dirty="0" err="1"/>
              <a:t>Tensilica</a:t>
            </a:r>
            <a:r>
              <a:rPr lang="en-US" dirty="0"/>
              <a:t> </a:t>
            </a:r>
            <a:r>
              <a:rPr lang="en-US" dirty="0" err="1"/>
              <a:t>Xtensa</a:t>
            </a:r>
            <a:r>
              <a:rPr lang="en-US" dirty="0"/>
              <a:t> CPU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… even though Prometheus has a maximally-configured &gt;200K-gate 32-bit </a:t>
            </a:r>
            <a:r>
              <a:rPr lang="en-US" dirty="0" err="1"/>
              <a:t>Xtensa</a:t>
            </a:r>
            <a:r>
              <a:rPr lang="en-US" dirty="0"/>
              <a:t> at 192 MHz</a:t>
            </a:r>
          </a:p>
          <a:p>
            <a:pPr marL="114300" lvl="1" indent="0">
              <a:spcBef>
                <a:spcPts val="1200"/>
              </a:spcBef>
              <a:buNone/>
              <a:tabLst>
                <a:tab pos="396875" algn="l"/>
              </a:tabLst>
            </a:pPr>
            <a:r>
              <a:rPr lang="en-US" dirty="0">
                <a:sym typeface="Symbol" panose="05050102010706020507" pitchFamily="18" charset="2"/>
              </a:rPr>
              <a:t>	</a:t>
            </a:r>
            <a:r>
              <a:rPr lang="en-US" i="1" dirty="0"/>
              <a:t>Match-in-sensor would not have been feasible without Hydra or something like it</a:t>
            </a:r>
          </a:p>
        </p:txBody>
      </p:sp>
    </p:spTree>
    <p:extLst>
      <p:ext uri="{BB962C8B-B14F-4D97-AF65-F5344CB8AC3E}">
        <p14:creationId xmlns:p14="http://schemas.microsoft.com/office/powerpoint/2010/main" val="372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refresh Hydra?  (2)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356209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Hydra is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valuable</a:t>
            </a:r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For example, Prometheus (and Triton) fingerprint matching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186ED0B8-6A40-4FC4-953E-852B15C33B99}"/>
              </a:ext>
            </a:extLst>
          </p:cNvPr>
          <p:cNvSpPr txBox="1">
            <a:spLocks/>
          </p:cNvSpPr>
          <p:nvPr/>
        </p:nvSpPr>
        <p:spPr>
          <a:xfrm>
            <a:off x="457199" y="1140190"/>
            <a:ext cx="8495415" cy="3634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Hydra is </a:t>
            </a:r>
            <a:r>
              <a:rPr lang="en-US" b="1" i="1" dirty="0"/>
              <a:t>strategically valuable</a:t>
            </a:r>
            <a:r>
              <a:rPr lang="en-US" i="1" dirty="0"/>
              <a:t>:</a:t>
            </a:r>
            <a:r>
              <a:rPr lang="en-US" dirty="0"/>
              <a:t>  For example, noise countermeasures in touch firmware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With Hydra 2, we solved OLED display noise “in firmware” instead of with a one-year chip spin</a:t>
            </a:r>
          </a:p>
          <a:p>
            <a:pPr lvl="2">
              <a:spcBef>
                <a:spcPts val="300"/>
              </a:spcBef>
            </a:pPr>
            <a:r>
              <a:rPr lang="en-US" dirty="0"/>
              <a:t>(Yes, I know, oversimplifying…)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OLED display noise was not known yet, and our algorithms for it were not invented yet, back when we designed our DIG240</a:t>
            </a:r>
            <a:r>
              <a:rPr lang="en-US" i="1" dirty="0"/>
              <a:t>x</a:t>
            </a:r>
            <a:r>
              <a:rPr lang="en-US" dirty="0"/>
              <a:t> series chips with Hydra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We had originally developed Hydra for something else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We carried it forward into those chips “just in case” new tough problems might need more computational power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That bet paid off when OLEDs came along</a:t>
            </a:r>
          </a:p>
          <a:p>
            <a:pPr marL="114300" lvl="1" indent="0">
              <a:spcBef>
                <a:spcPts val="1200"/>
              </a:spcBef>
              <a:buNone/>
            </a:pPr>
            <a:r>
              <a:rPr lang="en-US" dirty="0">
                <a:sym typeface="Symbol" panose="05050102010706020507" pitchFamily="18" charset="2"/>
              </a:rPr>
              <a:t>	</a:t>
            </a:r>
            <a:r>
              <a:rPr lang="en-US" i="1" dirty="0"/>
              <a:t>A chip conceived and built with </a:t>
            </a:r>
            <a:r>
              <a:rPr lang="en-US" i="1" u="sng" dirty="0"/>
              <a:t>only</a:t>
            </a:r>
            <a:r>
              <a:rPr lang="en-US" i="1" dirty="0"/>
              <a:t> enough strength for our pre-OLED firmware</a:t>
            </a:r>
            <a:br>
              <a:rPr lang="en-US" i="1" dirty="0"/>
            </a:br>
            <a:r>
              <a:rPr lang="en-US" i="1" dirty="0"/>
              <a:t>	would </a:t>
            </a:r>
            <a:r>
              <a:rPr lang="en-US" i="1" u="sng" dirty="0"/>
              <a:t>never</a:t>
            </a:r>
            <a:r>
              <a:rPr lang="en-US" i="1" dirty="0"/>
              <a:t> have had the horsepower to handle OLED displays</a:t>
            </a:r>
          </a:p>
        </p:txBody>
      </p:sp>
    </p:spTree>
    <p:extLst>
      <p:ext uri="{BB962C8B-B14F-4D97-AF65-F5344CB8AC3E}">
        <p14:creationId xmlns:p14="http://schemas.microsoft.com/office/powerpoint/2010/main" val="21548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refresh Hydra?  (3)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356209" cy="53121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Hydra is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valuable</a:t>
            </a:r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For example, Prometheus (and Triton) fingerprint matching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D566010-B378-4F76-9A09-CE0D74B6A8AE}"/>
              </a:ext>
            </a:extLst>
          </p:cNvPr>
          <p:cNvSpPr txBox="1">
            <a:spLocks/>
          </p:cNvSpPr>
          <p:nvPr/>
        </p:nvSpPr>
        <p:spPr>
          <a:xfrm>
            <a:off x="457199" y="1536493"/>
            <a:ext cx="8356209" cy="3321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Hydra is </a:t>
            </a:r>
            <a:r>
              <a:rPr lang="en-US" b="1" i="1" dirty="0"/>
              <a:t>still strategically valuable</a:t>
            </a:r>
            <a:r>
              <a:rPr lang="en-US" i="1" dirty="0"/>
              <a:t>:</a:t>
            </a:r>
            <a:endParaRPr lang="en-US" b="1" dirty="0"/>
          </a:p>
          <a:p>
            <a:pPr lvl="1">
              <a:spcBef>
                <a:spcPts val="800"/>
              </a:spcBef>
            </a:pPr>
            <a:r>
              <a:rPr lang="en-US" dirty="0"/>
              <a:t>Sure, future chips can (</a:t>
            </a:r>
            <a:r>
              <a:rPr lang="en-US" i="1" dirty="0"/>
              <a:t>and should</a:t>
            </a:r>
            <a:r>
              <a:rPr lang="en-US" i="1" spc="100" dirty="0"/>
              <a:t>!</a:t>
            </a:r>
            <a:r>
              <a:rPr lang="en-US" dirty="0"/>
              <a:t>) solve things like OLED noise in a more fundamental way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Maybe they will have faster CPUs or better AFEs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But without Hydra or something like it, we would have nothing left “in our back pocket”</a:t>
            </a:r>
            <a:br>
              <a:rPr lang="en-US" dirty="0"/>
            </a:br>
            <a:r>
              <a:rPr lang="en-US" dirty="0"/>
              <a:t>for the </a:t>
            </a:r>
            <a:r>
              <a:rPr lang="en-US" i="1" dirty="0"/>
              <a:t>nex</a:t>
            </a:r>
            <a:r>
              <a:rPr lang="en-US" i="1" spc="100" dirty="0"/>
              <a:t>t</a:t>
            </a:r>
            <a:r>
              <a:rPr lang="en-US" dirty="0"/>
              <a:t> OLED-like challenge</a:t>
            </a:r>
          </a:p>
          <a:p>
            <a:pPr>
              <a:spcBef>
                <a:spcPts val="2000"/>
              </a:spcBef>
            </a:pPr>
            <a:r>
              <a:rPr lang="en-US" dirty="0">
                <a:sym typeface="Symbol" panose="05050102010706020507" pitchFamily="18" charset="2"/>
              </a:rPr>
              <a:t></a:t>
            </a:r>
            <a:r>
              <a:rPr lang="en-US" i="1" dirty="0">
                <a:sym typeface="Symbol" panose="05050102010706020507" pitchFamily="18" charset="2"/>
              </a:rPr>
              <a:t> </a:t>
            </a:r>
            <a:r>
              <a:rPr lang="en-US" i="1" dirty="0"/>
              <a:t> And that is Synaptics’ bread and butter!</a:t>
            </a:r>
            <a:endParaRPr lang="en-US" dirty="0"/>
          </a:p>
          <a:p>
            <a:pPr lvl="1">
              <a:spcBef>
                <a:spcPts val="800"/>
              </a:spcBef>
            </a:pPr>
            <a:r>
              <a:rPr lang="en-US" dirty="0"/>
              <a:t>Customers look to us because our technology has the strength and ingrained flexibility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to “fix in firmware” with speed and agility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even the toughest problems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6BEE276-DE5E-4F7A-85E6-C407DB27BFBB}"/>
              </a:ext>
            </a:extLst>
          </p:cNvPr>
          <p:cNvSpPr txBox="1">
            <a:spLocks/>
          </p:cNvSpPr>
          <p:nvPr/>
        </p:nvSpPr>
        <p:spPr>
          <a:xfrm>
            <a:off x="457199" y="1140190"/>
            <a:ext cx="8356209" cy="531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Hydra is </a:t>
            </a:r>
            <a:r>
              <a:rPr lang="en-US" b="1" i="1" dirty="0">
                <a:solidFill>
                  <a:schemeClr val="bg1">
                    <a:lumMod val="65000"/>
                  </a:schemeClr>
                </a:solidFill>
              </a:rPr>
              <a:t>strategically valuable</a:t>
            </a:r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: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For example, OLED touch firmware</a:t>
            </a:r>
          </a:p>
        </p:txBody>
      </p:sp>
    </p:spTree>
    <p:extLst>
      <p:ext uri="{BB962C8B-B14F-4D97-AF65-F5344CB8AC3E}">
        <p14:creationId xmlns:p14="http://schemas.microsoft.com/office/powerpoint/2010/main" val="165925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refresh Hydra?  (4)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356209" cy="53121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is </a:t>
            </a:r>
            <a:r>
              <a:rPr lang="en-US" b="1" i="1" dirty="0"/>
              <a:t>valuable</a:t>
            </a:r>
            <a:r>
              <a:rPr lang="en-US" i="1" dirty="0"/>
              <a:t>:</a:t>
            </a:r>
            <a:r>
              <a:rPr lang="en-US" dirty="0"/>
              <a:t>  For example, Prometheus (and Triton) fingerprint matching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D566010-B378-4F76-9A09-CE0D74B6A8AE}"/>
              </a:ext>
            </a:extLst>
          </p:cNvPr>
          <p:cNvSpPr txBox="1">
            <a:spLocks/>
          </p:cNvSpPr>
          <p:nvPr/>
        </p:nvSpPr>
        <p:spPr>
          <a:xfrm>
            <a:off x="457199" y="1536494"/>
            <a:ext cx="8356209" cy="531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Hydra is </a:t>
            </a:r>
            <a:r>
              <a:rPr lang="en-US" b="1" i="1" dirty="0"/>
              <a:t>still strategically valuable</a:t>
            </a:r>
            <a:r>
              <a:rPr lang="en-US" i="1" dirty="0"/>
              <a:t>: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6BEE276-DE5E-4F7A-85E6-C407DB27BFBB}"/>
              </a:ext>
            </a:extLst>
          </p:cNvPr>
          <p:cNvSpPr txBox="1">
            <a:spLocks/>
          </p:cNvSpPr>
          <p:nvPr/>
        </p:nvSpPr>
        <p:spPr>
          <a:xfrm>
            <a:off x="457199" y="1140190"/>
            <a:ext cx="8356209" cy="531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Hydra is </a:t>
            </a:r>
            <a:r>
              <a:rPr lang="en-US" b="1" i="1" dirty="0"/>
              <a:t>strategically valuable</a:t>
            </a:r>
            <a:r>
              <a:rPr lang="en-US" i="1" dirty="0"/>
              <a:t>:</a:t>
            </a:r>
            <a:r>
              <a:rPr lang="en-US" dirty="0"/>
              <a:t>  For example, OLED touch firmware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4C54625-1E3B-4E3E-9F1B-2BB3D38A355F}"/>
              </a:ext>
            </a:extLst>
          </p:cNvPr>
          <p:cNvSpPr txBox="1">
            <a:spLocks/>
          </p:cNvSpPr>
          <p:nvPr/>
        </p:nvSpPr>
        <p:spPr>
          <a:xfrm>
            <a:off x="457199" y="1933733"/>
            <a:ext cx="8356209" cy="29240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Hydra is </a:t>
            </a:r>
            <a:r>
              <a:rPr lang="en-US" b="1" i="1" dirty="0"/>
              <a:t>necessary</a:t>
            </a:r>
            <a:endParaRPr lang="en-US" b="1" dirty="0"/>
          </a:p>
          <a:p>
            <a:pPr lvl="1">
              <a:spcBef>
                <a:spcPts val="600"/>
              </a:spcBef>
            </a:pPr>
            <a:r>
              <a:rPr lang="en-US" dirty="0"/>
              <a:t>Even our </a:t>
            </a:r>
            <a:r>
              <a:rPr lang="en-US" i="1" dirty="0"/>
              <a:t>existing</a:t>
            </a:r>
            <a:r>
              <a:rPr lang="en-US" dirty="0"/>
              <a:t> firmware is hard to run without it</a:t>
            </a:r>
          </a:p>
          <a:p>
            <a:pPr lvl="1">
              <a:spcBef>
                <a:spcPts val="800"/>
              </a:spcBef>
            </a:pPr>
            <a:r>
              <a:rPr lang="en-US" dirty="0" err="1"/>
              <a:t>SiFive’s</a:t>
            </a:r>
            <a:r>
              <a:rPr lang="en-US" dirty="0"/>
              <a:t> E76 is maxed out by Byrd’s needs</a:t>
            </a:r>
          </a:p>
          <a:p>
            <a:pPr lvl="2">
              <a:spcBef>
                <a:spcPts val="400"/>
              </a:spcBef>
            </a:pPr>
            <a:r>
              <a:rPr lang="en-US" dirty="0"/>
              <a:t>… even though it is much larger than Chimera + Hydra combined</a:t>
            </a:r>
          </a:p>
          <a:p>
            <a:pPr lvl="2">
              <a:spcBef>
                <a:spcPts val="400"/>
              </a:spcBef>
            </a:pPr>
            <a:r>
              <a:rPr lang="en-US" dirty="0"/>
              <a:t>Even if we </a:t>
            </a:r>
            <a:r>
              <a:rPr lang="en-US" i="1" dirty="0"/>
              <a:t>can </a:t>
            </a:r>
            <a:r>
              <a:rPr lang="en-US" dirty="0"/>
              <a:t>clock a CPU that fast, it is not clear we always </a:t>
            </a:r>
            <a:r>
              <a:rPr lang="en-US" i="1" dirty="0"/>
              <a:t>should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from a powe</a:t>
            </a:r>
            <a:r>
              <a:rPr lang="en-US" spc="100" dirty="0"/>
              <a:t>r/</a:t>
            </a:r>
            <a:r>
              <a:rPr lang="en-US" dirty="0"/>
              <a:t>nois</a:t>
            </a:r>
            <a:r>
              <a:rPr lang="en-US" spc="100" dirty="0"/>
              <a:t>e/</a:t>
            </a:r>
            <a:r>
              <a:rPr lang="en-US" dirty="0"/>
              <a:t>cost perspective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Also, no affordable ARM processor can run as fast as E76</a:t>
            </a:r>
          </a:p>
          <a:p>
            <a:pPr marL="274320" lvl="1" indent="-274320">
              <a:spcBef>
                <a:spcPts val="1000"/>
              </a:spcBef>
              <a:buNone/>
            </a:pPr>
            <a:r>
              <a:rPr lang="en-US" dirty="0">
                <a:sym typeface="Symbol" panose="05050102010706020507" pitchFamily="18" charset="2"/>
              </a:rPr>
              <a:t>	</a:t>
            </a:r>
            <a:r>
              <a:rPr lang="en-US" i="1" dirty="0"/>
              <a:t>We don’t know how to build an ARM-based touch controller that can run our full firmware</a:t>
            </a:r>
            <a:br>
              <a:rPr lang="en-US" i="1" dirty="0"/>
            </a:br>
            <a:r>
              <a:rPr lang="en-US" i="1" dirty="0"/>
              <a:t>unless we pair the ARM with Hydra or something like it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3024CA75-E83F-0520-CAE0-ABC64F0301E1}"/>
              </a:ext>
            </a:extLst>
          </p:cNvPr>
          <p:cNvSpPr/>
          <p:nvPr/>
        </p:nvSpPr>
        <p:spPr>
          <a:xfrm>
            <a:off x="5811982" y="2403764"/>
            <a:ext cx="3269672" cy="1283436"/>
          </a:xfrm>
          <a:prstGeom prst="cloudCallout">
            <a:avLst>
              <a:gd name="adj1" fmla="val -54382"/>
              <a:gd name="adj2" fmla="val 45492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tx2"/>
                </a:solidFill>
              </a:rPr>
              <a:t>This was written with Cortex-M7 in mind; the newer Cortex-M52 might change that, but it is quite big and only questionably “affordable”!</a:t>
            </a:r>
          </a:p>
        </p:txBody>
      </p:sp>
    </p:spTree>
    <p:extLst>
      <p:ext uri="{BB962C8B-B14F-4D97-AF65-F5344CB8AC3E}">
        <p14:creationId xmlns:p14="http://schemas.microsoft.com/office/powerpoint/2010/main" val="320367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refresh Hydra?  (5)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12046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That’s all great, but Hydra 3 itself was getting old …</a:t>
            </a:r>
          </a:p>
          <a:p>
            <a:pPr>
              <a:spcBef>
                <a:spcPts val="1200"/>
              </a:spcBef>
            </a:pPr>
            <a:r>
              <a:rPr lang="en-US" dirty="0"/>
              <a:t>Our modern chips are </a:t>
            </a:r>
            <a:r>
              <a:rPr lang="en-US" b="1" i="1" dirty="0"/>
              <a:t>32-bit-oriented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Synaptics’ Chimera and Hydra began as small 16-bit processors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But Chimera 4.2 now supports 32-bit data, 32-bit addressing, and 32-bit interfaces to RAM</a:t>
            </a:r>
            <a:br>
              <a:rPr lang="en-US" dirty="0"/>
            </a:br>
            <a:r>
              <a:rPr lang="en-US" dirty="0"/>
              <a:t>(used today in DIG2405 / DIG2407 / DIG2408 “Vulcan” and “Keys”)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Some customers want a 32-bit commercial CPU  (e.g., one customer specified ARM Cortex-M4)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Byrd and </a:t>
            </a:r>
            <a:r>
              <a:rPr lang="en-US" dirty="0" err="1"/>
              <a:t>SmartBridge</a:t>
            </a:r>
            <a:r>
              <a:rPr lang="en-US" dirty="0"/>
              <a:t> use a 32-bit RISC-V CPU, and future chips may use it too</a:t>
            </a:r>
          </a:p>
          <a:p>
            <a:pPr>
              <a:spcBef>
                <a:spcPts val="1200"/>
              </a:spcBef>
            </a:pPr>
            <a:r>
              <a:rPr lang="en-US" dirty="0"/>
              <a:t>Hydra 3 still has a 16-bit data path with 16-bit addressing and 16-bit RAM interfaces</a:t>
            </a:r>
          </a:p>
          <a:p>
            <a:pPr marL="114300" lvl="1" indent="0">
              <a:spcBef>
                <a:spcPts val="500"/>
              </a:spcBef>
              <a:buNone/>
            </a:pPr>
            <a:r>
              <a:rPr lang="en-US" dirty="0">
                <a:sym typeface="Symbol" panose="05050102010706020507" pitchFamily="18" charset="2"/>
              </a:rPr>
              <a:t></a:t>
            </a:r>
            <a:r>
              <a:rPr lang="en-US" i="1" dirty="0">
                <a:sym typeface="Symbol" panose="05050102010706020507" pitchFamily="18" charset="2"/>
              </a:rPr>
              <a:t>  </a:t>
            </a:r>
            <a:r>
              <a:rPr lang="en-US" i="1" dirty="0"/>
              <a:t>This is needlessly old-fashioned!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Hydra 3 reads and writes floating-point numbers in two 16-bit halves, sequentially</a:t>
            </a:r>
          </a:p>
          <a:p>
            <a:pPr lvl="2">
              <a:spcBef>
                <a:spcPts val="300"/>
              </a:spcBef>
            </a:pPr>
            <a:r>
              <a:rPr lang="en-US" dirty="0"/>
              <a:t>Its float operations run at half speed, even though our memories now support 32-bit-wide access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3’s 16-bit architecture has a hard time with &gt; 64KW of RAM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It is awkward to use when connected to modern 32-bit processors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And it’s awkward to connect!  It uses Chimera-specific buses; no AHB or APB</a:t>
            </a:r>
          </a:p>
        </p:txBody>
      </p:sp>
    </p:spTree>
    <p:extLst>
      <p:ext uri="{BB962C8B-B14F-4D97-AF65-F5344CB8AC3E}">
        <p14:creationId xmlns:p14="http://schemas.microsoft.com/office/powerpoint/2010/main" val="50461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refresh Hydra?  (6)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3 is </a:t>
            </a:r>
            <a:r>
              <a:rPr lang="en-US" b="1" i="1" dirty="0"/>
              <a:t>too hard to use</a:t>
            </a:r>
          </a:p>
          <a:p>
            <a:pPr>
              <a:spcBef>
                <a:spcPts val="1200"/>
              </a:spcBef>
            </a:pPr>
            <a:r>
              <a:rPr lang="en-US" dirty="0"/>
              <a:t>Recent versions have made improvements, but it is still clumsy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It is hard to construct the numeric “opcode”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Parameters of the operation mingle in tricky ways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Some parameters must be specified in multiple places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Lots of sticky modes to watch out for; lots of restrictions to navigate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Not a very “natural” interface to the firmware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Meanwhile, we</a:t>
            </a:r>
            <a:br>
              <a:rPr lang="en-US" dirty="0"/>
            </a:br>
            <a:r>
              <a:rPr lang="en-US" dirty="0"/>
              <a:t>should be making</a:t>
            </a:r>
            <a:br>
              <a:rPr lang="en-US" dirty="0"/>
            </a:br>
            <a:r>
              <a:rPr lang="en-US" dirty="0"/>
              <a:t>Hydra </a:t>
            </a:r>
            <a:r>
              <a:rPr lang="en-US" b="1" i="1" dirty="0"/>
              <a:t>easier</a:t>
            </a:r>
            <a:r>
              <a:rPr lang="en-US" i="1" dirty="0"/>
              <a:t> </a:t>
            </a: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more accessible:</a:t>
            </a:r>
          </a:p>
          <a:p>
            <a:pPr marL="283464" lvl="1" indent="0">
              <a:spcBef>
                <a:spcPts val="600"/>
              </a:spcBef>
              <a:buNone/>
            </a:pPr>
            <a:r>
              <a:rPr lang="en-US" dirty="0"/>
              <a:t>Hydra’s best early</a:t>
            </a:r>
            <a:br>
              <a:rPr lang="en-US" dirty="0"/>
            </a:br>
            <a:r>
              <a:rPr lang="en-US" dirty="0"/>
              <a:t>power users are</a:t>
            </a:r>
            <a:br>
              <a:rPr lang="en-US" dirty="0"/>
            </a:br>
            <a:r>
              <a:rPr lang="en-US" dirty="0"/>
              <a:t>no longer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12A893-AB98-4753-A45F-ACB491E243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7" t="31184" r="26312" b="30783"/>
          <a:stretch/>
        </p:blipFill>
        <p:spPr>
          <a:xfrm>
            <a:off x="2473376" y="2947413"/>
            <a:ext cx="6558197" cy="1956216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B71069-67BA-45DF-8D0C-BAED8504E499}"/>
              </a:ext>
            </a:extLst>
          </p:cNvPr>
          <p:cNvSpPr txBox="1"/>
          <p:nvPr/>
        </p:nvSpPr>
        <p:spPr>
          <a:xfrm>
            <a:off x="7081149" y="2493804"/>
            <a:ext cx="202811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i="1" dirty="0">
                <a:cs typeface="Arial" panose="020B0604020202020204" pitchFamily="34" charset="0"/>
              </a:rPr>
              <a:t>One Hydra 3 </a:t>
            </a:r>
            <a:r>
              <a:rPr lang="en-US" sz="1050" i="1" dirty="0">
                <a:latin typeface="Avenir Next LT Pro Light" panose="020B0304020202020204" pitchFamily="34" charset="0"/>
                <a:cs typeface="Arial" panose="020B0604020202020204" pitchFamily="34" charset="0"/>
              </a:rPr>
              <a:t>VSUB</a:t>
            </a:r>
            <a:r>
              <a:rPr lang="en-US" sz="1050" i="1" dirty="0">
                <a:cs typeface="Arial" panose="020B0604020202020204" pitchFamily="34" charset="0"/>
              </a:rPr>
              <a:t> instruction</a:t>
            </a:r>
            <a:br>
              <a:rPr lang="en-US" sz="1050" i="1" dirty="0">
                <a:cs typeface="Arial" panose="020B0604020202020204" pitchFamily="34" charset="0"/>
              </a:rPr>
            </a:br>
            <a:r>
              <a:rPr lang="en-US" sz="1050" i="1" dirty="0">
                <a:cs typeface="Arial" panose="020B0604020202020204" pitchFamily="34" charset="0"/>
              </a:rPr>
              <a:t>(in real IFP firmware)  </a:t>
            </a:r>
            <a:r>
              <a:rPr lang="en-US" sz="1050" dirty="0">
                <a:cs typeface="Arial" panose="020B0604020202020204" pitchFamily="34" charset="0"/>
                <a:sym typeface="Symbol" panose="05050102010706020507" pitchFamily="18" charset="2"/>
              </a:rPr>
              <a:t></a:t>
            </a:r>
            <a:endParaRPr lang="en-US" sz="1050" i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24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refresh Hydra?  (7)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544394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3 is </a:t>
            </a:r>
            <a:r>
              <a:rPr lang="en-US" b="1" i="1" dirty="0"/>
              <a:t>hard to maintain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 RTL was originally written by Kam Li in 2012 w/architectural guidance from Mark Pearce and me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Hydra has evolved dramatically since then, but Hydra 3.3 is still built upon that old RTL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Mark left Synaptics in 2014, and Kam left in 2017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 took over Hydra, finished the work for Prometheus, and maintained and developed it since then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 cultivated Cody Cziesler in Rochester to co-own Hydra; we lost him when RDC closed in 2018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Today, I handle all of Hydra’s architecture, design, documentation, testing, and some tools by myself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This is not “scalable”!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So it would be great if Hydra’s internals were easy to teach and to work with; sadly …</a:t>
            </a:r>
          </a:p>
          <a:p>
            <a:pPr>
              <a:spcBef>
                <a:spcPts val="2000"/>
              </a:spcBef>
            </a:pPr>
            <a:r>
              <a:rPr lang="en-US" dirty="0"/>
              <a:t>Hydra 3 is </a:t>
            </a:r>
            <a:r>
              <a:rPr lang="en-US" b="1" i="1" dirty="0"/>
              <a:t>hard to work with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Its Verilog RTL is quirky and obscure “spaghetti code”:  People find it impenetrable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 took the time to learn it, but even I have a hard time implementing some feature requests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It was getting hard to push Hydra 3 any further</a:t>
            </a:r>
          </a:p>
        </p:txBody>
      </p:sp>
    </p:spTree>
    <p:extLst>
      <p:ext uri="{BB962C8B-B14F-4D97-AF65-F5344CB8AC3E}">
        <p14:creationId xmlns:p14="http://schemas.microsoft.com/office/powerpoint/2010/main" val="319364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not just buy it?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Vector processors are an old idea — but getting popular again</a:t>
            </a:r>
          </a:p>
          <a:p>
            <a:pPr>
              <a:spcBef>
                <a:spcPts val="1000"/>
              </a:spcBef>
            </a:pPr>
            <a:r>
              <a:rPr lang="en-US" dirty="0"/>
              <a:t>However, even today’s “small” commercial vector processors are </a:t>
            </a:r>
            <a:r>
              <a:rPr lang="en-US" i="1" dirty="0"/>
              <a:t>really big</a:t>
            </a:r>
            <a:endParaRPr lang="en-US" dirty="0"/>
          </a:p>
          <a:p>
            <a:pPr lvl="1">
              <a:spcBef>
                <a:spcPts val="800"/>
              </a:spcBef>
            </a:pPr>
            <a:r>
              <a:rPr lang="en-US" dirty="0"/>
              <a:t>ARM recently released Cortex-M55 with “Helium / MVE”  M-profile Vector Extension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Yay!  But …</a:t>
            </a:r>
          </a:p>
          <a:p>
            <a:pPr>
              <a:spcBef>
                <a:spcPts val="1400"/>
              </a:spcBef>
            </a:pPr>
            <a:r>
              <a:rPr lang="en-US" dirty="0"/>
              <a:t>Hydra 3 is less than 100K gates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Similar in size to Chimera</a:t>
            </a:r>
          </a:p>
          <a:p>
            <a:pPr lvl="1">
              <a:spcBef>
                <a:spcPts val="400"/>
              </a:spcBef>
            </a:pPr>
            <a:r>
              <a:rPr lang="en-US" i="1" dirty="0"/>
              <a:t>Together </a:t>
            </a:r>
            <a:r>
              <a:rPr lang="en-US" dirty="0"/>
              <a:t>they are only as big as</a:t>
            </a:r>
            <a:br>
              <a:rPr lang="en-US" dirty="0"/>
            </a:br>
            <a:r>
              <a:rPr lang="en-US" dirty="0"/>
              <a:t>ARM M4 or </a:t>
            </a:r>
            <a:r>
              <a:rPr lang="en-US" dirty="0" err="1"/>
              <a:t>SiFive</a:t>
            </a:r>
            <a:r>
              <a:rPr lang="en-US" dirty="0"/>
              <a:t> RISC-V E34</a:t>
            </a:r>
          </a:p>
          <a:p>
            <a:pPr>
              <a:spcBef>
                <a:spcPts val="1400"/>
              </a:spcBef>
            </a:pPr>
            <a:r>
              <a:rPr lang="en-US" dirty="0" err="1"/>
              <a:t>SiFive’s</a:t>
            </a:r>
            <a:r>
              <a:rPr lang="en-US" dirty="0"/>
              <a:t> E76 is quite a bit larger</a:t>
            </a:r>
            <a:br>
              <a:rPr lang="en-US" dirty="0"/>
            </a:br>
            <a:r>
              <a:rPr lang="en-US" dirty="0"/>
              <a:t>than ARM M4, and Hydra 4 is</a:t>
            </a:r>
            <a:br>
              <a:rPr lang="en-US" dirty="0"/>
            </a:br>
            <a:r>
              <a:rPr lang="en-US" dirty="0"/>
              <a:t>somewhat larger than Hydra 3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But the principle is the same:</a:t>
            </a:r>
            <a:br>
              <a:rPr lang="en-US" dirty="0"/>
            </a:br>
            <a:r>
              <a:rPr lang="en-US" dirty="0"/>
              <a:t>Our chips are small; industry</a:t>
            </a:r>
            <a:br>
              <a:rPr lang="en-US" dirty="0"/>
            </a:br>
            <a:r>
              <a:rPr lang="en-US" dirty="0"/>
              <a:t>standard vector CPUs are not!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0E246AC-DC9A-41EA-B94C-77E8DFD4EB4E}"/>
              </a:ext>
            </a:extLst>
          </p:cNvPr>
          <p:cNvGrpSpPr/>
          <p:nvPr/>
        </p:nvGrpSpPr>
        <p:grpSpPr>
          <a:xfrm>
            <a:off x="3732551" y="1908573"/>
            <a:ext cx="5291528" cy="2919197"/>
            <a:chOff x="3732551" y="1968533"/>
            <a:chExt cx="5291528" cy="291919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AE366CC-C7CD-40ED-8FE3-91B8058C5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394" t="18798" r="11474" b="5555"/>
            <a:stretch/>
          </p:blipFill>
          <p:spPr>
            <a:xfrm>
              <a:off x="3732551" y="1968533"/>
              <a:ext cx="5291528" cy="2919197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ECD7F9-2901-4352-B67D-2F48D520FEF9}"/>
                </a:ext>
              </a:extLst>
            </p:cNvPr>
            <p:cNvSpPr/>
            <p:nvPr/>
          </p:nvSpPr>
          <p:spPr>
            <a:xfrm>
              <a:off x="8017082" y="4051413"/>
              <a:ext cx="974360" cy="415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E705F39-BF44-495D-B536-B9DB6911A2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2997" t="72128" r="11255" b="16025"/>
            <a:stretch/>
          </p:blipFill>
          <p:spPr>
            <a:xfrm>
              <a:off x="7857738" y="3171630"/>
              <a:ext cx="1080344" cy="457197"/>
            </a:xfrm>
            <a:prstGeom prst="rect">
              <a:avLst/>
            </a:prstGeom>
            <a:ln w="12700">
              <a:noFill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1BB0A56-7064-4E98-A3C2-ED4F1F9D93A3}"/>
              </a:ext>
            </a:extLst>
          </p:cNvPr>
          <p:cNvGrpSpPr/>
          <p:nvPr/>
        </p:nvGrpSpPr>
        <p:grpSpPr>
          <a:xfrm>
            <a:off x="7734719" y="3752408"/>
            <a:ext cx="1066133" cy="455286"/>
            <a:chOff x="7734719" y="3752408"/>
            <a:chExt cx="1066133" cy="45528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4ECC6C-1029-487B-B57F-71DBC56C94E7}"/>
                </a:ext>
              </a:extLst>
            </p:cNvPr>
            <p:cNvSpPr txBox="1"/>
            <p:nvPr/>
          </p:nvSpPr>
          <p:spPr>
            <a:xfrm>
              <a:off x="7857737" y="3961473"/>
              <a:ext cx="9431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accent1"/>
                  </a:solidFill>
                </a:rPr>
                <a:t>Chimera 4.2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66DAECC-5626-4471-BE85-BAB5F94FD6BD}"/>
                </a:ext>
              </a:extLst>
            </p:cNvPr>
            <p:cNvSpPr txBox="1"/>
            <p:nvPr/>
          </p:nvSpPr>
          <p:spPr>
            <a:xfrm>
              <a:off x="7857737" y="3752408"/>
              <a:ext cx="9431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0A249"/>
                  </a:solidFill>
                </a:rPr>
                <a:t>Hydra 3.3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D66B27-0837-4016-A3BD-4B01590752E2}"/>
                </a:ext>
              </a:extLst>
            </p:cNvPr>
            <p:cNvSpPr/>
            <p:nvPr/>
          </p:nvSpPr>
          <p:spPr>
            <a:xfrm>
              <a:off x="7734719" y="3979147"/>
              <a:ext cx="168310" cy="2153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15290A-3294-4197-A93F-B377288FF003}"/>
                </a:ext>
              </a:extLst>
            </p:cNvPr>
            <p:cNvSpPr/>
            <p:nvPr/>
          </p:nvSpPr>
          <p:spPr>
            <a:xfrm>
              <a:off x="7734719" y="3758084"/>
              <a:ext cx="168310" cy="221063"/>
            </a:xfrm>
            <a:prstGeom prst="rect">
              <a:avLst/>
            </a:prstGeom>
            <a:solidFill>
              <a:srgbClr val="2EF24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7" name="Left Brace 16">
            <a:extLst>
              <a:ext uri="{FF2B5EF4-FFF2-40B4-BE49-F238E27FC236}">
                <a16:creationId xmlns:a16="http://schemas.microsoft.com/office/drawing/2014/main" id="{C4EC0678-21EF-431B-A358-953392CF23C4}"/>
              </a:ext>
            </a:extLst>
          </p:cNvPr>
          <p:cNvSpPr/>
          <p:nvPr/>
        </p:nvSpPr>
        <p:spPr>
          <a:xfrm rot="16200000">
            <a:off x="8166029" y="3788101"/>
            <a:ext cx="80494" cy="943115"/>
          </a:xfrm>
          <a:prstGeom prst="leftBrace">
            <a:avLst>
              <a:gd name="adj1" fmla="val 46970"/>
              <a:gd name="adj2" fmla="val 50000"/>
            </a:avLst>
          </a:prstGeom>
          <a:ln w="1270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00F7BF-7F70-46A5-9DAC-E73E21D4644B}"/>
              </a:ext>
            </a:extLst>
          </p:cNvPr>
          <p:cNvSpPr txBox="1"/>
          <p:nvPr/>
        </p:nvSpPr>
        <p:spPr>
          <a:xfrm>
            <a:off x="7612800" y="4253144"/>
            <a:ext cx="1192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rgbClr val="C00000"/>
                </a:solidFill>
              </a:rPr>
              <a:t>My idea of small!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E98EF95B-CE1E-451A-905B-18D6A7E16CEF}"/>
              </a:ext>
            </a:extLst>
          </p:cNvPr>
          <p:cNvSpPr/>
          <p:nvPr/>
        </p:nvSpPr>
        <p:spPr>
          <a:xfrm rot="10800000">
            <a:off x="8717188" y="3752408"/>
            <a:ext cx="80494" cy="442048"/>
          </a:xfrm>
          <a:prstGeom prst="leftBrace">
            <a:avLst>
              <a:gd name="adj1" fmla="val 46970"/>
              <a:gd name="adj2" fmla="val 50000"/>
            </a:avLst>
          </a:prstGeom>
          <a:ln w="1270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AE0112-9B86-4729-815F-A14F1BF7305B}"/>
              </a:ext>
            </a:extLst>
          </p:cNvPr>
          <p:cNvSpPr txBox="1"/>
          <p:nvPr/>
        </p:nvSpPr>
        <p:spPr>
          <a:xfrm>
            <a:off x="4423736" y="4804125"/>
            <a:ext cx="4415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tx2"/>
                </a:solidFill>
              </a:rPr>
              <a:t>(To be fair, ARM released a smaller Cortex-M52 since I wrote this in 2022)</a:t>
            </a:r>
          </a:p>
        </p:txBody>
      </p:sp>
    </p:spTree>
    <p:extLst>
      <p:ext uri="{BB962C8B-B14F-4D97-AF65-F5344CB8AC3E}">
        <p14:creationId xmlns:p14="http://schemas.microsoft.com/office/powerpoint/2010/main" val="67831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/>
      <p:bldP spid="18" grpId="0" animBg="1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83C5-C8AF-3673-1AC6-AF6615F31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5C8AE32-626A-2E44-52C8-9F9199090486}"/>
              </a:ext>
            </a:extLst>
          </p:cNvPr>
          <p:cNvGrpSpPr/>
          <p:nvPr/>
        </p:nvGrpSpPr>
        <p:grpSpPr>
          <a:xfrm>
            <a:off x="4602997" y="742950"/>
            <a:ext cx="4571999" cy="2383118"/>
            <a:chOff x="4621499" y="742950"/>
            <a:chExt cx="4522501" cy="235731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23D198B-EAC7-0BE2-06F3-DE4F0828AAA5}"/>
                </a:ext>
              </a:extLst>
            </p:cNvPr>
            <p:cNvSpPr txBox="1"/>
            <p:nvPr/>
          </p:nvSpPr>
          <p:spPr>
            <a:xfrm>
              <a:off x="6856194" y="2846352"/>
              <a:ext cx="22878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i="1" dirty="0">
                  <a:cs typeface="Arial" panose="020B0604020202020204" pitchFamily="34" charset="0"/>
                </a:rPr>
                <a:t>From a webinar on andestech.com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903449-96B7-EDF9-E8A7-09B783AF8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369"/>
            <a:stretch/>
          </p:blipFill>
          <p:spPr>
            <a:xfrm>
              <a:off x="4621499" y="742950"/>
              <a:ext cx="4467553" cy="217073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9A43D76-3B04-5EA1-4F7E-1EE980FBE8C5}"/>
                </a:ext>
              </a:extLst>
            </p:cNvPr>
            <p:cNvSpPr/>
            <p:nvPr/>
          </p:nvSpPr>
          <p:spPr>
            <a:xfrm>
              <a:off x="8901520" y="2083848"/>
              <a:ext cx="213297" cy="132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DBEB065-E86B-9CD4-69ED-E2A4B7716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not just buy it in RISC-V?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F9990B-4A20-FC74-3B98-736B1CEC9CB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RISC-V offers a “V” vector extension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 elegant state-of-the-art vector architecture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Scalable in principle from “large” to “small”</a:t>
            </a:r>
            <a:br>
              <a:rPr lang="en-US" dirty="0"/>
            </a:br>
            <a:r>
              <a:rPr lang="en-US" dirty="0"/>
              <a:t>implementations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But even its smallest configuration is still</a:t>
            </a:r>
            <a:br>
              <a:rPr lang="en-US" dirty="0"/>
            </a:br>
            <a:r>
              <a:rPr lang="en-US" dirty="0"/>
              <a:t>pretty big:  3</a:t>
            </a:r>
            <a:r>
              <a:rPr lang="en-US" spc="100" dirty="0"/>
              <a:t>2×</a:t>
            </a:r>
            <a:r>
              <a:rPr lang="en-US" dirty="0"/>
              <a:t>128-bit vector registers, etc.</a:t>
            </a:r>
          </a:p>
          <a:p>
            <a:pPr>
              <a:spcBef>
                <a:spcPts val="2000"/>
              </a:spcBef>
            </a:pPr>
            <a:r>
              <a:rPr lang="en-US" dirty="0"/>
              <a:t>Vendors like </a:t>
            </a:r>
            <a:r>
              <a:rPr lang="en-US" dirty="0" err="1"/>
              <a:t>SiFive</a:t>
            </a:r>
            <a:r>
              <a:rPr lang="en-US" dirty="0"/>
              <a:t> and Andes offer “V” mainly</a:t>
            </a:r>
            <a:br>
              <a:rPr lang="en-US" dirty="0"/>
            </a:br>
            <a:r>
              <a:rPr lang="en-US" dirty="0"/>
              <a:t>in their largest CPUs  (&gt; 1 million gates)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With 512-bit-wide registers that can hold 16 floats at once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 enough cache bandwidth to load or store 512 bits on every cycle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 16 floating-point multipliers and adders in a row, all operating in parallel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Cool stuff, but </a:t>
            </a:r>
            <a:r>
              <a:rPr lang="en-US" i="1" dirty="0"/>
              <a:t>way </a:t>
            </a:r>
            <a:r>
              <a:rPr lang="en-US" dirty="0"/>
              <a:t>out of our league!</a:t>
            </a:r>
          </a:p>
          <a:p>
            <a:pPr>
              <a:spcBef>
                <a:spcPts val="2000"/>
              </a:spcBef>
            </a:pPr>
            <a:r>
              <a:rPr lang="en-US" dirty="0"/>
              <a:t>So, in today’s world, for our tiny chips, it still makes sense to build and develop Hydra</a:t>
            </a:r>
          </a:p>
        </p:txBody>
      </p:sp>
    </p:spTree>
    <p:extLst>
      <p:ext uri="{BB962C8B-B14F-4D97-AF65-F5344CB8AC3E}">
        <p14:creationId xmlns:p14="http://schemas.microsoft.com/office/powerpoint/2010/main" val="357196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6BCF7-84E8-E4A7-22D7-56CC4BBDA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6E9A8E2-BACD-79DC-9815-02A496957FD4}"/>
              </a:ext>
            </a:extLst>
          </p:cNvPr>
          <p:cNvGrpSpPr/>
          <p:nvPr/>
        </p:nvGrpSpPr>
        <p:grpSpPr>
          <a:xfrm>
            <a:off x="4602997" y="742950"/>
            <a:ext cx="4571999" cy="2383118"/>
            <a:chOff x="4621499" y="742950"/>
            <a:chExt cx="4522501" cy="235731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7DDBE3-6815-CA77-6D95-937568A2CE67}"/>
                </a:ext>
              </a:extLst>
            </p:cNvPr>
            <p:cNvSpPr txBox="1"/>
            <p:nvPr/>
          </p:nvSpPr>
          <p:spPr>
            <a:xfrm>
              <a:off x="6856194" y="2846352"/>
              <a:ext cx="22878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i="1" dirty="0">
                  <a:cs typeface="Arial" panose="020B0604020202020204" pitchFamily="34" charset="0"/>
                </a:rPr>
                <a:t>From a webinar on andestech.com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BF92C7B-AEA2-D0B5-9CFE-E865F579D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369"/>
            <a:stretch/>
          </p:blipFill>
          <p:spPr>
            <a:xfrm>
              <a:off x="4621499" y="742950"/>
              <a:ext cx="4467553" cy="217073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D0D66AD-A6FF-158D-A432-0EF357073D55}"/>
                </a:ext>
              </a:extLst>
            </p:cNvPr>
            <p:cNvSpPr/>
            <p:nvPr/>
          </p:nvSpPr>
          <p:spPr>
            <a:xfrm>
              <a:off x="8901520" y="2083848"/>
              <a:ext cx="213297" cy="132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EB4F0A-2842-32DA-3F6B-4E2AF837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Why not just buy it in RISC-V?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E6EF68-CB37-7780-A4D5-03AC18F8A4F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RISC-V offers a “V” vector extension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 elegant state-of-the-art vector architecture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Scalable in principle from “large” to “small”</a:t>
            </a:r>
            <a:br>
              <a:rPr lang="en-US" dirty="0"/>
            </a:br>
            <a:r>
              <a:rPr lang="en-US" dirty="0"/>
              <a:t>implementations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But even its smallest configuration is still</a:t>
            </a:r>
            <a:br>
              <a:rPr lang="en-US" dirty="0"/>
            </a:br>
            <a:r>
              <a:rPr lang="en-US" dirty="0"/>
              <a:t>pretty big:  3</a:t>
            </a:r>
            <a:r>
              <a:rPr lang="en-US" spc="100" dirty="0"/>
              <a:t>2×</a:t>
            </a:r>
            <a:r>
              <a:rPr lang="en-US" dirty="0"/>
              <a:t>128-bit vector registers, etc.</a:t>
            </a:r>
          </a:p>
          <a:p>
            <a:pPr>
              <a:spcBef>
                <a:spcPts val="2000"/>
              </a:spcBef>
            </a:pPr>
            <a:r>
              <a:rPr lang="en-US" dirty="0"/>
              <a:t>Vendors like </a:t>
            </a:r>
            <a:r>
              <a:rPr lang="en-US" dirty="0" err="1"/>
              <a:t>SiFive</a:t>
            </a:r>
            <a:r>
              <a:rPr lang="en-US" dirty="0"/>
              <a:t> and Andes offer “V” mainly</a:t>
            </a:r>
            <a:br>
              <a:rPr lang="en-US" dirty="0"/>
            </a:br>
            <a:r>
              <a:rPr lang="en-US" dirty="0"/>
              <a:t>in their largest CPUs  (&gt; 1 million gates)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With 512-bit-wide registers that can hold 16 floats at once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 enough cache bandwidth to load or store 512 bits on every cycle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 16 floating-point multipliers and adders in a row, all operating in parallel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Cool stuff, but </a:t>
            </a:r>
            <a:r>
              <a:rPr lang="en-US" i="1" dirty="0"/>
              <a:t>way </a:t>
            </a:r>
            <a:r>
              <a:rPr lang="en-US" dirty="0"/>
              <a:t>out of our league!</a:t>
            </a:r>
          </a:p>
          <a:p>
            <a:pPr>
              <a:spcBef>
                <a:spcPts val="2000"/>
              </a:spcBef>
            </a:pPr>
            <a:r>
              <a:rPr lang="en-US" dirty="0"/>
              <a:t>So, in today’s world, for our tiny chips, it still makes sense to build and develop Hydra</a:t>
            </a:r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F9C4585F-FD29-E33E-DD1C-780897312D26}"/>
              </a:ext>
            </a:extLst>
          </p:cNvPr>
          <p:cNvSpPr/>
          <p:nvPr/>
        </p:nvSpPr>
        <p:spPr>
          <a:xfrm>
            <a:off x="3117273" y="1731818"/>
            <a:ext cx="5964381" cy="2763982"/>
          </a:xfrm>
          <a:prstGeom prst="cloudCallout">
            <a:avLst>
              <a:gd name="adj1" fmla="val -50145"/>
              <a:gd name="adj2" fmla="val 4674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tx2"/>
                </a:solidFill>
              </a:rPr>
              <a:t>Since this slide was written, there are now some smaller CPUs available with the “V” extension in the 128-bit vector size, such as </a:t>
            </a:r>
            <a:r>
              <a:rPr lang="en-US" sz="1100" dirty="0" err="1">
                <a:solidFill>
                  <a:schemeClr val="tx2"/>
                </a:solidFill>
              </a:rPr>
              <a:t>SiFive’s</a:t>
            </a:r>
            <a:r>
              <a:rPr lang="en-US" sz="1100" dirty="0">
                <a:solidFill>
                  <a:schemeClr val="tx2"/>
                </a:solidFill>
              </a:rPr>
              <a:t> X160. But they are still quite large!</a:t>
            </a:r>
          </a:p>
          <a:p>
            <a:pPr>
              <a:spcBef>
                <a:spcPts val="600"/>
              </a:spcBef>
            </a:pPr>
            <a:r>
              <a:rPr lang="en-US" sz="1100" dirty="0">
                <a:solidFill>
                  <a:schemeClr val="tx2"/>
                </a:solidFill>
              </a:rPr>
              <a:t>For example, “V”’s small-configured vector register file alone contains 32 x 128 = 4096 flip-flops, which is more flip-flops than in the entire Hydra 4.2 non-Junior core including all the registers, FIFOs, pipelines, arithmetic functions, address generators, controllers, etc., all together</a:t>
            </a:r>
          </a:p>
        </p:txBody>
      </p:sp>
    </p:spTree>
    <p:extLst>
      <p:ext uri="{BB962C8B-B14F-4D97-AF65-F5344CB8AC3E}">
        <p14:creationId xmlns:p14="http://schemas.microsoft.com/office/powerpoint/2010/main" val="123654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2162FB12-6600-C169-F607-594035B8C5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734242"/>
              </p:ext>
            </p:extLst>
          </p:nvPr>
        </p:nvGraphicFramePr>
        <p:xfrm>
          <a:off x="390086" y="137217"/>
          <a:ext cx="8458200" cy="2830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9080">
                  <a:extLst>
                    <a:ext uri="{9D8B030D-6E8A-4147-A177-3AD203B41FA5}">
                      <a16:colId xmlns:a16="http://schemas.microsoft.com/office/drawing/2014/main" val="149558196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3331818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Big</a:t>
                      </a:r>
                      <a:r>
                        <a:rPr lang="en-US" sz="1500" spc="100" baseline="0" dirty="0"/>
                        <a:t>: </a:t>
                      </a:r>
                      <a:r>
                        <a:rPr lang="en-US" sz="1500" dirty="0"/>
                        <a:t> RISC-V “V”, ARM Neon / SVE / MVE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Small:</a:t>
                      </a:r>
                      <a:r>
                        <a:rPr lang="en-US" sz="1500" spc="100" baseline="0" dirty="0"/>
                        <a:t> </a:t>
                      </a:r>
                      <a:r>
                        <a:rPr lang="en-US" sz="1500" dirty="0"/>
                        <a:t> Hydra coprocessor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51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Many wide vector registers inside the CPU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 data resides in the main data RAM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0664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Many ALUs / FPUs operating in parallel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 the data through one pipelined ALU / FPU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9512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 Load + Vector Arithmetic + Vector Store</a:t>
                      </a:r>
                      <a:b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separate instructions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DMA channels load and store data in parallel</a:t>
                      </a:r>
                      <a:b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the ALU’s operation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511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keep the ALUs busy, combine all these loads, arithmetic, and stores in superscalar fashion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ALU is 100% utilized during large vector operations:</a:t>
                      </a:r>
                      <a:b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need for a big superscalar CPU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883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Without superscalar, a RAM-to-RAM vector multiply would need 4 cycles </a:t>
                      </a:r>
                      <a:r>
                        <a:rPr lang="en-US" sz="1300" spc="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load + load + multiply + store]</a:t>
                      </a:r>
                      <a:b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do (e.g.) 4 floating-point multiplications</a:t>
                      </a:r>
                    </a:p>
                  </a:txBody>
                  <a:tcPr marT="54864" marB="54864" anchor="ctr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net speed:  One float multiplication per cycle</a:t>
                      </a:r>
                    </a:p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neural nets:  Up to 4 SIMD byte MACs per cycle</a:t>
                      </a:r>
                      <a:b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 3.2 GOPS at Byrd’s 400 MHz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/>
                </a:tc>
                <a:extLst>
                  <a:ext uri="{0D108BD9-81ED-4DB2-BD59-A6C34878D82A}">
                    <a16:rowId xmlns:a16="http://schemas.microsoft.com/office/drawing/2014/main" val="185910678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E5FFDBF-2BC9-D42C-DCE9-180FFF1A6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412648"/>
              </p:ext>
            </p:extLst>
          </p:nvPr>
        </p:nvGraphicFramePr>
        <p:xfrm>
          <a:off x="351341" y="3081375"/>
          <a:ext cx="2024360" cy="178308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256032">
                  <a:extLst>
                    <a:ext uri="{9D8B030D-6E8A-4147-A177-3AD203B41FA5}">
                      <a16:colId xmlns:a16="http://schemas.microsoft.com/office/drawing/2014/main" val="1363359127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3451783118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335411400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634152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214410114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6483586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88775855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004457859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1780457513"/>
                    </a:ext>
                  </a:extLst>
                </a:gridCol>
              </a:tblGrid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36239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805783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130629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85612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077207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439130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029035"/>
                  </a:ext>
                </a:extLst>
              </a:tr>
              <a:tr h="79889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⁝</a:t>
                      </a:r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43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21743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44344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[4]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[5]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spc="5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∙∙∙</a:t>
                      </a:r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600" i="1" spc="5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06208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382561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4929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7757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00060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26583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95038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98191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088416"/>
                  </a:ext>
                </a:extLst>
              </a:tr>
            </a:tbl>
          </a:graphicData>
        </a:graphic>
      </p:graphicFrame>
      <p:sp>
        <p:nvSpPr>
          <p:cNvPr id="12" name="Left Brace 11">
            <a:extLst>
              <a:ext uri="{FF2B5EF4-FFF2-40B4-BE49-F238E27FC236}">
                <a16:creationId xmlns:a16="http://schemas.microsoft.com/office/drawing/2014/main" id="{0CE26C41-0071-C670-E540-D067C9299F8C}"/>
              </a:ext>
            </a:extLst>
          </p:cNvPr>
          <p:cNvSpPr/>
          <p:nvPr/>
        </p:nvSpPr>
        <p:spPr>
          <a:xfrm rot="16200000">
            <a:off x="1451097" y="3348668"/>
            <a:ext cx="61982" cy="1720219"/>
          </a:xfrm>
          <a:prstGeom prst="leftBrace">
            <a:avLst>
              <a:gd name="adj1" fmla="val 52314"/>
              <a:gd name="adj2" fmla="val 51936"/>
            </a:avLst>
          </a:prstGeom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A8BA64-850B-AB17-101A-26C43B6E7583}"/>
              </a:ext>
            </a:extLst>
          </p:cNvPr>
          <p:cNvSpPr txBox="1"/>
          <p:nvPr/>
        </p:nvSpPr>
        <p:spPr>
          <a:xfrm>
            <a:off x="1265704" y="4246943"/>
            <a:ext cx="493725" cy="9233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600" spc="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–1024 bits</a:t>
            </a:r>
          </a:p>
        </p:txBody>
      </p:sp>
      <p:sp>
        <p:nvSpPr>
          <p:cNvPr id="17" name="Trapezoid 16">
            <a:extLst>
              <a:ext uri="{FF2B5EF4-FFF2-40B4-BE49-F238E27FC236}">
                <a16:creationId xmlns:a16="http://schemas.microsoft.com/office/drawing/2014/main" id="{480EF7FC-9854-FFF1-B696-23F4FE6E0688}"/>
              </a:ext>
            </a:extLst>
          </p:cNvPr>
          <p:cNvSpPr/>
          <p:nvPr/>
        </p:nvSpPr>
        <p:spPr>
          <a:xfrm flipV="1">
            <a:off x="2560355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18" name="Trapezoid 17">
            <a:extLst>
              <a:ext uri="{FF2B5EF4-FFF2-40B4-BE49-F238E27FC236}">
                <a16:creationId xmlns:a16="http://schemas.microsoft.com/office/drawing/2014/main" id="{7A7C5F78-2744-BA0F-C390-9141BF8F126F}"/>
              </a:ext>
            </a:extLst>
          </p:cNvPr>
          <p:cNvSpPr/>
          <p:nvPr/>
        </p:nvSpPr>
        <p:spPr>
          <a:xfrm flipV="1">
            <a:off x="2873963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19" name="Trapezoid 18">
            <a:extLst>
              <a:ext uri="{FF2B5EF4-FFF2-40B4-BE49-F238E27FC236}">
                <a16:creationId xmlns:a16="http://schemas.microsoft.com/office/drawing/2014/main" id="{12C0F69C-02EA-03ED-3E4D-11759DCFCF5F}"/>
              </a:ext>
            </a:extLst>
          </p:cNvPr>
          <p:cNvSpPr/>
          <p:nvPr/>
        </p:nvSpPr>
        <p:spPr>
          <a:xfrm flipV="1">
            <a:off x="3187571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20" name="Trapezoid 19">
            <a:extLst>
              <a:ext uri="{FF2B5EF4-FFF2-40B4-BE49-F238E27FC236}">
                <a16:creationId xmlns:a16="http://schemas.microsoft.com/office/drawing/2014/main" id="{A7E66B1F-DE7E-F9AF-1BC5-03622D2DC699}"/>
              </a:ext>
            </a:extLst>
          </p:cNvPr>
          <p:cNvSpPr/>
          <p:nvPr/>
        </p:nvSpPr>
        <p:spPr>
          <a:xfrm flipV="1">
            <a:off x="3501179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21" name="Trapezoid 20">
            <a:extLst>
              <a:ext uri="{FF2B5EF4-FFF2-40B4-BE49-F238E27FC236}">
                <a16:creationId xmlns:a16="http://schemas.microsoft.com/office/drawing/2014/main" id="{2EAB5E47-E862-1912-5DB5-1F76ACFBC5EE}"/>
              </a:ext>
            </a:extLst>
          </p:cNvPr>
          <p:cNvSpPr/>
          <p:nvPr/>
        </p:nvSpPr>
        <p:spPr>
          <a:xfrm flipV="1">
            <a:off x="3984031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8D7097-3B7E-F2A6-B0CE-86417B95A101}"/>
              </a:ext>
            </a:extLst>
          </p:cNvPr>
          <p:cNvSpPr txBox="1"/>
          <p:nvPr/>
        </p:nvSpPr>
        <p:spPr>
          <a:xfrm>
            <a:off x="3777332" y="3618846"/>
            <a:ext cx="164082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9BF6FC7-D908-3009-81A7-209B374AE1C5}"/>
              </a:ext>
            </a:extLst>
          </p:cNvPr>
          <p:cNvSpPr/>
          <p:nvPr/>
        </p:nvSpPr>
        <p:spPr>
          <a:xfrm>
            <a:off x="2399787" y="3217354"/>
            <a:ext cx="165663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DBA2EC6-413B-20D3-3BFA-482D8DD2A483}"/>
              </a:ext>
            </a:extLst>
          </p:cNvPr>
          <p:cNvSpPr/>
          <p:nvPr/>
        </p:nvSpPr>
        <p:spPr>
          <a:xfrm>
            <a:off x="2399788" y="3217354"/>
            <a:ext cx="232697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DFFE94B-6AE9-DA3B-EC44-249531482A09}"/>
              </a:ext>
            </a:extLst>
          </p:cNvPr>
          <p:cNvSpPr/>
          <p:nvPr/>
        </p:nvSpPr>
        <p:spPr>
          <a:xfrm>
            <a:off x="2399789" y="3217354"/>
            <a:ext cx="544738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9402E1A-38F0-EC63-6DE2-1237E0ECE910}"/>
              </a:ext>
            </a:extLst>
          </p:cNvPr>
          <p:cNvSpPr/>
          <p:nvPr/>
        </p:nvSpPr>
        <p:spPr>
          <a:xfrm>
            <a:off x="2399789" y="3217354"/>
            <a:ext cx="862704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7B8994C-F77B-2ABB-A817-9ED021EEF96F}"/>
              </a:ext>
            </a:extLst>
          </p:cNvPr>
          <p:cNvSpPr/>
          <p:nvPr/>
        </p:nvSpPr>
        <p:spPr>
          <a:xfrm>
            <a:off x="2399787" y="3217354"/>
            <a:ext cx="117672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E0482EE-518E-4646-592C-2FF498C64971}"/>
              </a:ext>
            </a:extLst>
          </p:cNvPr>
          <p:cNvSpPr/>
          <p:nvPr/>
        </p:nvSpPr>
        <p:spPr>
          <a:xfrm flipV="1">
            <a:off x="2382988" y="3785033"/>
            <a:ext cx="1734658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arrow" w="sm" len="sm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1CAD6E0-89AB-C056-666E-995817730A00}"/>
              </a:ext>
            </a:extLst>
          </p:cNvPr>
          <p:cNvSpPr/>
          <p:nvPr/>
        </p:nvSpPr>
        <p:spPr>
          <a:xfrm flipV="1">
            <a:off x="2399789" y="3785033"/>
            <a:ext cx="29071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08A1CA7-F9E2-3054-A360-DB61A72982C1}"/>
              </a:ext>
            </a:extLst>
          </p:cNvPr>
          <p:cNvSpPr/>
          <p:nvPr/>
        </p:nvSpPr>
        <p:spPr>
          <a:xfrm flipV="1">
            <a:off x="2399788" y="3785033"/>
            <a:ext cx="610253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78ED4FD-453C-8F00-CBF8-F21ED723E003}"/>
              </a:ext>
            </a:extLst>
          </p:cNvPr>
          <p:cNvSpPr/>
          <p:nvPr/>
        </p:nvSpPr>
        <p:spPr>
          <a:xfrm flipV="1">
            <a:off x="2399788" y="3785033"/>
            <a:ext cx="917784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FAE5359-4437-814F-2C8A-127CE8266854}"/>
              </a:ext>
            </a:extLst>
          </p:cNvPr>
          <p:cNvSpPr/>
          <p:nvPr/>
        </p:nvSpPr>
        <p:spPr>
          <a:xfrm flipV="1">
            <a:off x="2399787" y="3785033"/>
            <a:ext cx="123252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DC9289B-E71F-CE38-0EBF-32041AB2EE98}"/>
              </a:ext>
            </a:extLst>
          </p:cNvPr>
          <p:cNvSpPr txBox="1"/>
          <p:nvPr/>
        </p:nvSpPr>
        <p:spPr>
          <a:xfrm>
            <a:off x="2846279" y="4050981"/>
            <a:ext cx="1096454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vfmul.vv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v30,v1,v3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65458D6-79B8-2031-8BEC-DBC4A70A3003}"/>
              </a:ext>
            </a:extLst>
          </p:cNvPr>
          <p:cNvSpPr txBox="1"/>
          <p:nvPr/>
        </p:nvSpPr>
        <p:spPr>
          <a:xfrm>
            <a:off x="2846279" y="4376265"/>
            <a:ext cx="974626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vle32.v v1,(a2)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74CCCFE-8747-2679-E186-BC39A8EC91BC}"/>
              </a:ext>
            </a:extLst>
          </p:cNvPr>
          <p:cNvSpPr txBox="1"/>
          <p:nvPr/>
        </p:nvSpPr>
        <p:spPr>
          <a:xfrm>
            <a:off x="2846279" y="4516394"/>
            <a:ext cx="974626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vse32.v v30,(t0)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4ECB2C2-82C7-CAE2-1E04-88AE964A36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69" t="14495" r="11453" b="8437"/>
          <a:stretch/>
        </p:blipFill>
        <p:spPr>
          <a:xfrm>
            <a:off x="4824254" y="2980017"/>
            <a:ext cx="3789395" cy="1956187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57C8DFC1-757A-ECD2-CD16-39DF3D1D8B5D}"/>
              </a:ext>
            </a:extLst>
          </p:cNvPr>
          <p:cNvSpPr txBox="1"/>
          <p:nvPr/>
        </p:nvSpPr>
        <p:spPr>
          <a:xfrm>
            <a:off x="6939641" y="3526731"/>
            <a:ext cx="7377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Hydra 4.2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F6B5AFC-9322-BE84-65F9-39F3D8D7AC50}"/>
              </a:ext>
            </a:extLst>
          </p:cNvPr>
          <p:cNvSpPr txBox="1"/>
          <p:nvPr/>
        </p:nvSpPr>
        <p:spPr>
          <a:xfrm>
            <a:off x="2629195" y="4732545"/>
            <a:ext cx="141865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RISC-V Vector extension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88702F4-1D5B-5291-31FF-CD526405B5EA}"/>
              </a:ext>
            </a:extLst>
          </p:cNvPr>
          <p:cNvSpPr txBox="1"/>
          <p:nvPr/>
        </p:nvSpPr>
        <p:spPr>
          <a:xfrm>
            <a:off x="3237978" y="3647546"/>
            <a:ext cx="157094" cy="769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ALUs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37ABB6C-A6B2-BE66-1F9D-549028438D86}"/>
              </a:ext>
            </a:extLst>
          </p:cNvPr>
          <p:cNvCxnSpPr>
            <a:cxnSpLocks/>
          </p:cNvCxnSpPr>
          <p:nvPr/>
        </p:nvCxnSpPr>
        <p:spPr>
          <a:xfrm>
            <a:off x="4458394" y="2971252"/>
            <a:ext cx="0" cy="1993392"/>
          </a:xfrm>
          <a:prstGeom prst="line">
            <a:avLst/>
          </a:prstGeom>
          <a:ln w="6350">
            <a:solidFill>
              <a:srgbClr val="7030A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94322F0-5D42-E863-1A9B-5E5E1C39BB3B}"/>
              </a:ext>
            </a:extLst>
          </p:cNvPr>
          <p:cNvSpPr/>
          <p:nvPr/>
        </p:nvSpPr>
        <p:spPr>
          <a:xfrm>
            <a:off x="2399788" y="3405159"/>
            <a:ext cx="177710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9E28E15-F9AD-183A-D6AD-6F2E640C55FE}"/>
              </a:ext>
            </a:extLst>
          </p:cNvPr>
          <p:cNvSpPr/>
          <p:nvPr/>
        </p:nvSpPr>
        <p:spPr>
          <a:xfrm>
            <a:off x="2399787" y="3405159"/>
            <a:ext cx="341299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91000503-888A-FB17-084D-6BF5423D64CA}"/>
              </a:ext>
            </a:extLst>
          </p:cNvPr>
          <p:cNvSpPr/>
          <p:nvPr/>
        </p:nvSpPr>
        <p:spPr>
          <a:xfrm>
            <a:off x="2399788" y="3405159"/>
            <a:ext cx="65491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3A9F207-3454-BB78-3D49-CAB799853F0C}"/>
              </a:ext>
            </a:extLst>
          </p:cNvPr>
          <p:cNvSpPr/>
          <p:nvPr/>
        </p:nvSpPr>
        <p:spPr>
          <a:xfrm>
            <a:off x="2399786" y="3405159"/>
            <a:ext cx="96852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F0A51A2E-63DE-C981-50AE-ED80BCB18782}"/>
              </a:ext>
            </a:extLst>
          </p:cNvPr>
          <p:cNvSpPr/>
          <p:nvPr/>
        </p:nvSpPr>
        <p:spPr>
          <a:xfrm>
            <a:off x="2399787" y="3405159"/>
            <a:ext cx="129326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EE8DE438-CCB5-692F-DBA4-32EC38CC763B}"/>
              </a:ext>
            </a:extLst>
          </p:cNvPr>
          <p:cNvSpPr/>
          <p:nvPr/>
        </p:nvSpPr>
        <p:spPr>
          <a:xfrm>
            <a:off x="2492936" y="3474581"/>
            <a:ext cx="1795289" cy="368853"/>
          </a:xfrm>
          <a:prstGeom prst="roundRect">
            <a:avLst/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 dirty="0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5746D4F1-35E7-C9DF-60FE-0BCA027C98BF}"/>
              </a:ext>
            </a:extLst>
          </p:cNvPr>
          <p:cNvSpPr/>
          <p:nvPr/>
        </p:nvSpPr>
        <p:spPr>
          <a:xfrm>
            <a:off x="2776263" y="4028567"/>
            <a:ext cx="1227566" cy="644526"/>
          </a:xfrm>
          <a:prstGeom prst="roundRect">
            <a:avLst>
              <a:gd name="adj" fmla="val 8430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 dirty="0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2A90B660-EAB0-BC21-0A1B-E4FC736F7FA9}"/>
              </a:ext>
            </a:extLst>
          </p:cNvPr>
          <p:cNvSpPr/>
          <p:nvPr/>
        </p:nvSpPr>
        <p:spPr>
          <a:xfrm>
            <a:off x="6982690" y="4163317"/>
            <a:ext cx="1532659" cy="666998"/>
          </a:xfrm>
          <a:prstGeom prst="roundRect">
            <a:avLst>
              <a:gd name="adj" fmla="val 6585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 dirty="0">
              <a:solidFill>
                <a:srgbClr val="F7F9F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3222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F9CD1-D424-4B03-70B5-011B2DE99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144E73DC-B3BF-4E0D-65A2-55B72D4E2E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841513"/>
              </p:ext>
            </p:extLst>
          </p:nvPr>
        </p:nvGraphicFramePr>
        <p:xfrm>
          <a:off x="390086" y="390949"/>
          <a:ext cx="8458200" cy="245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9080">
                  <a:extLst>
                    <a:ext uri="{9D8B030D-6E8A-4147-A177-3AD203B41FA5}">
                      <a16:colId xmlns:a16="http://schemas.microsoft.com/office/drawing/2014/main" val="149558196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3331818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Big:</a:t>
                      </a:r>
                      <a:r>
                        <a:rPr lang="en-US" sz="1500" spc="100" baseline="0" dirty="0"/>
                        <a:t> </a:t>
                      </a:r>
                      <a:r>
                        <a:rPr lang="en-US" sz="1500" dirty="0"/>
                        <a:t> RISC-V “V”, ARM Neon / SVE / MVE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Small:</a:t>
                      </a:r>
                      <a:r>
                        <a:rPr lang="en-US" sz="1500" spc="100" baseline="0" dirty="0"/>
                        <a:t> </a:t>
                      </a:r>
                      <a:r>
                        <a:rPr lang="en-US" sz="1500" dirty="0"/>
                        <a:t> Hydra coprocessor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51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Vectors need a lot of RAM bandwidth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Vectors </a:t>
                      </a:r>
                      <a:r>
                        <a:rPr lang="en-US" sz="13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 </a:t>
                      </a: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 a lot of RAM bandwidth!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4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bandwidth comes from wide cache access:</a:t>
                      </a:r>
                      <a:b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 or write a whole cache line at a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bandwidth comes from multiple DMA channels</a:t>
                      </a:r>
                      <a:b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connected to multiple interleaved banks of RAM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512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 chips need a data cache anyway 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chips prefer to use tightly-coupled data RAM 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511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 so wide cache access is a natural fit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 and several small RAMs are faster than one big RAM,</a:t>
                      </a:r>
                      <a:b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 we get our multiple-banked RAM for free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883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Scalable to almost arbitrarily </a:t>
                      </a:r>
                      <a:r>
                        <a:rPr lang="en-US" sz="13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huge systems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3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Optimized specifically for </a:t>
                      </a:r>
                      <a:r>
                        <a:rPr lang="en-US" sz="13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“edge”</a:t>
                      </a:r>
                      <a:r>
                        <a:rPr lang="en-US" sz="13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086296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AEC99E4-EA93-956D-D219-C02FABBA8D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90777"/>
              </p:ext>
            </p:extLst>
          </p:nvPr>
        </p:nvGraphicFramePr>
        <p:xfrm>
          <a:off x="351341" y="3081375"/>
          <a:ext cx="2024360" cy="178308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256032">
                  <a:extLst>
                    <a:ext uri="{9D8B030D-6E8A-4147-A177-3AD203B41FA5}">
                      <a16:colId xmlns:a16="http://schemas.microsoft.com/office/drawing/2014/main" val="1363359127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3451783118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335411400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634152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214410114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6483586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88775855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004457859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1780457513"/>
                    </a:ext>
                  </a:extLst>
                </a:gridCol>
              </a:tblGrid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36239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805783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130629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85612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077207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439130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029035"/>
                  </a:ext>
                </a:extLst>
              </a:tr>
              <a:tr h="79889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⁝</a:t>
                      </a:r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43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21743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44344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[4]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[5]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spc="5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∙∙∙</a:t>
                      </a:r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600" i="1" spc="5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06208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382561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4929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7757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00060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26583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95038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98191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cache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088416"/>
                  </a:ext>
                </a:extLst>
              </a:tr>
            </a:tbl>
          </a:graphicData>
        </a:graphic>
      </p:graphicFrame>
      <p:sp>
        <p:nvSpPr>
          <p:cNvPr id="5" name="Left Brace 4">
            <a:extLst>
              <a:ext uri="{FF2B5EF4-FFF2-40B4-BE49-F238E27FC236}">
                <a16:creationId xmlns:a16="http://schemas.microsoft.com/office/drawing/2014/main" id="{D8C93279-8191-C98C-44A6-E3BAF397E0E3}"/>
              </a:ext>
            </a:extLst>
          </p:cNvPr>
          <p:cNvSpPr/>
          <p:nvPr/>
        </p:nvSpPr>
        <p:spPr>
          <a:xfrm rot="16200000">
            <a:off x="1451097" y="3348668"/>
            <a:ext cx="61982" cy="1720219"/>
          </a:xfrm>
          <a:prstGeom prst="leftBrace">
            <a:avLst>
              <a:gd name="adj1" fmla="val 52314"/>
              <a:gd name="adj2" fmla="val 51936"/>
            </a:avLst>
          </a:prstGeom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95BBE5-E2D6-01EE-176F-90DC8BF7E87A}"/>
              </a:ext>
            </a:extLst>
          </p:cNvPr>
          <p:cNvSpPr txBox="1"/>
          <p:nvPr/>
        </p:nvSpPr>
        <p:spPr>
          <a:xfrm>
            <a:off x="1265704" y="4246943"/>
            <a:ext cx="493725" cy="9233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600" spc="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–1024 bits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E5349BD-38AB-628C-994E-9683806C23D4}"/>
              </a:ext>
            </a:extLst>
          </p:cNvPr>
          <p:cNvGrpSpPr/>
          <p:nvPr/>
        </p:nvGrpSpPr>
        <p:grpSpPr>
          <a:xfrm>
            <a:off x="619904" y="4389136"/>
            <a:ext cx="194490" cy="228011"/>
            <a:chOff x="351316" y="4182821"/>
            <a:chExt cx="194490" cy="2280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38746E2C-0239-F09F-213C-D7DA0AAC8946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9" name="Arrow: Down 8">
              <a:extLst>
                <a:ext uri="{FF2B5EF4-FFF2-40B4-BE49-F238E27FC236}">
                  <a16:creationId xmlns:a16="http://schemas.microsoft.com/office/drawing/2014/main" id="{AEA922FF-F5CB-D5D8-9657-EB9C0910EA2F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8" name="Trapezoid 67">
            <a:extLst>
              <a:ext uri="{FF2B5EF4-FFF2-40B4-BE49-F238E27FC236}">
                <a16:creationId xmlns:a16="http://schemas.microsoft.com/office/drawing/2014/main" id="{C3A965B3-146C-57C2-5778-83E4099AB3B4}"/>
              </a:ext>
            </a:extLst>
          </p:cNvPr>
          <p:cNvSpPr/>
          <p:nvPr/>
        </p:nvSpPr>
        <p:spPr>
          <a:xfrm flipV="1">
            <a:off x="2560355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69" name="Trapezoid 68">
            <a:extLst>
              <a:ext uri="{FF2B5EF4-FFF2-40B4-BE49-F238E27FC236}">
                <a16:creationId xmlns:a16="http://schemas.microsoft.com/office/drawing/2014/main" id="{E2BB8C4C-34C5-E0AF-FA20-166EF435390B}"/>
              </a:ext>
            </a:extLst>
          </p:cNvPr>
          <p:cNvSpPr/>
          <p:nvPr/>
        </p:nvSpPr>
        <p:spPr>
          <a:xfrm flipV="1">
            <a:off x="2873963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70" name="Trapezoid 69">
            <a:extLst>
              <a:ext uri="{FF2B5EF4-FFF2-40B4-BE49-F238E27FC236}">
                <a16:creationId xmlns:a16="http://schemas.microsoft.com/office/drawing/2014/main" id="{AAE6CAB0-D73C-7B22-1DB0-B17B0F374461}"/>
              </a:ext>
            </a:extLst>
          </p:cNvPr>
          <p:cNvSpPr/>
          <p:nvPr/>
        </p:nvSpPr>
        <p:spPr>
          <a:xfrm flipV="1">
            <a:off x="3187571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71" name="Trapezoid 70">
            <a:extLst>
              <a:ext uri="{FF2B5EF4-FFF2-40B4-BE49-F238E27FC236}">
                <a16:creationId xmlns:a16="http://schemas.microsoft.com/office/drawing/2014/main" id="{9BEC13F6-E8D9-B7CA-D096-795AEE639652}"/>
              </a:ext>
            </a:extLst>
          </p:cNvPr>
          <p:cNvSpPr/>
          <p:nvPr/>
        </p:nvSpPr>
        <p:spPr>
          <a:xfrm flipV="1">
            <a:off x="3501179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72" name="Trapezoid 71">
            <a:extLst>
              <a:ext uri="{FF2B5EF4-FFF2-40B4-BE49-F238E27FC236}">
                <a16:creationId xmlns:a16="http://schemas.microsoft.com/office/drawing/2014/main" id="{DE11770D-7B3A-8DFF-F344-75785378497B}"/>
              </a:ext>
            </a:extLst>
          </p:cNvPr>
          <p:cNvSpPr/>
          <p:nvPr/>
        </p:nvSpPr>
        <p:spPr>
          <a:xfrm flipV="1">
            <a:off x="3984031" y="3610244"/>
            <a:ext cx="257908" cy="171938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 dirty="0">
              <a:latin typeface="Arial"/>
              <a:cs typeface="Arial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D59ECAD-F7AD-BE5D-D099-2B68CE53AA72}"/>
              </a:ext>
            </a:extLst>
          </p:cNvPr>
          <p:cNvSpPr txBox="1"/>
          <p:nvPr/>
        </p:nvSpPr>
        <p:spPr>
          <a:xfrm>
            <a:off x="3777332" y="3618846"/>
            <a:ext cx="164082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D2025344-541A-7B7A-03E3-F31DEAE8B5B1}"/>
              </a:ext>
            </a:extLst>
          </p:cNvPr>
          <p:cNvSpPr/>
          <p:nvPr/>
        </p:nvSpPr>
        <p:spPr>
          <a:xfrm>
            <a:off x="2399787" y="3217354"/>
            <a:ext cx="165663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C7C261DD-E846-4D2A-9390-082913D92517}"/>
              </a:ext>
            </a:extLst>
          </p:cNvPr>
          <p:cNvSpPr/>
          <p:nvPr/>
        </p:nvSpPr>
        <p:spPr>
          <a:xfrm>
            <a:off x="2399788" y="3217354"/>
            <a:ext cx="232697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A5EBA25-52ED-22AD-8AB7-B193F283D206}"/>
              </a:ext>
            </a:extLst>
          </p:cNvPr>
          <p:cNvSpPr/>
          <p:nvPr/>
        </p:nvSpPr>
        <p:spPr>
          <a:xfrm>
            <a:off x="2399789" y="3217354"/>
            <a:ext cx="544738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76D8257D-E868-FE1B-6BEA-9CE33F8A05BE}"/>
              </a:ext>
            </a:extLst>
          </p:cNvPr>
          <p:cNvSpPr/>
          <p:nvPr/>
        </p:nvSpPr>
        <p:spPr>
          <a:xfrm>
            <a:off x="2399789" y="3217354"/>
            <a:ext cx="862704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7C9D0EB9-CA9A-5613-843E-7A9157902D76}"/>
              </a:ext>
            </a:extLst>
          </p:cNvPr>
          <p:cNvSpPr/>
          <p:nvPr/>
        </p:nvSpPr>
        <p:spPr>
          <a:xfrm>
            <a:off x="2399787" y="3217354"/>
            <a:ext cx="117672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E33F211-51D7-1053-BBD6-72C75B828D0D}"/>
              </a:ext>
            </a:extLst>
          </p:cNvPr>
          <p:cNvSpPr/>
          <p:nvPr/>
        </p:nvSpPr>
        <p:spPr>
          <a:xfrm flipV="1">
            <a:off x="2382988" y="3785033"/>
            <a:ext cx="1734658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arrow" w="sm" len="sm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D3AED98-A181-F8F4-C5FC-95A7B45095D9}"/>
              </a:ext>
            </a:extLst>
          </p:cNvPr>
          <p:cNvSpPr/>
          <p:nvPr/>
        </p:nvSpPr>
        <p:spPr>
          <a:xfrm flipV="1">
            <a:off x="2399789" y="3785033"/>
            <a:ext cx="29071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A49647E9-9667-1FFF-FCF7-88CCF66B89C3}"/>
              </a:ext>
            </a:extLst>
          </p:cNvPr>
          <p:cNvSpPr/>
          <p:nvPr/>
        </p:nvSpPr>
        <p:spPr>
          <a:xfrm flipV="1">
            <a:off x="2399788" y="3785033"/>
            <a:ext cx="610253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A3AB52F-8DB5-DDE5-6CD8-AF3CC3A56D26}"/>
              </a:ext>
            </a:extLst>
          </p:cNvPr>
          <p:cNvSpPr/>
          <p:nvPr/>
        </p:nvSpPr>
        <p:spPr>
          <a:xfrm flipV="1">
            <a:off x="2399788" y="3785033"/>
            <a:ext cx="917784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1B80539-D929-3E5B-7ECB-B6DF84F21EAC}"/>
              </a:ext>
            </a:extLst>
          </p:cNvPr>
          <p:cNvSpPr/>
          <p:nvPr/>
        </p:nvSpPr>
        <p:spPr>
          <a:xfrm flipV="1">
            <a:off x="2399787" y="3785033"/>
            <a:ext cx="123252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0B3360C-FD2D-6352-D9A3-BEA1F6CD17CC}"/>
              </a:ext>
            </a:extLst>
          </p:cNvPr>
          <p:cNvSpPr txBox="1"/>
          <p:nvPr/>
        </p:nvSpPr>
        <p:spPr>
          <a:xfrm>
            <a:off x="2846279" y="4050981"/>
            <a:ext cx="1096454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vfmul.vv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v30,v1,v3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74FA5C4-FCF6-F2C0-27D2-073256C56F86}"/>
              </a:ext>
            </a:extLst>
          </p:cNvPr>
          <p:cNvGrpSpPr/>
          <p:nvPr/>
        </p:nvGrpSpPr>
        <p:grpSpPr>
          <a:xfrm>
            <a:off x="842045" y="4389136"/>
            <a:ext cx="194490" cy="228011"/>
            <a:chOff x="351316" y="4182821"/>
            <a:chExt cx="194490" cy="2280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6" name="Arrow: Down 85">
              <a:extLst>
                <a:ext uri="{FF2B5EF4-FFF2-40B4-BE49-F238E27FC236}">
                  <a16:creationId xmlns:a16="http://schemas.microsoft.com/office/drawing/2014/main" id="{F8F936F8-79BC-4811-54B4-DBF6795FEC44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87" name="Arrow: Down 86">
              <a:extLst>
                <a:ext uri="{FF2B5EF4-FFF2-40B4-BE49-F238E27FC236}">
                  <a16:creationId xmlns:a16="http://schemas.microsoft.com/office/drawing/2014/main" id="{ADDF3330-C2B7-38CE-51C8-94EC9B761E92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0F8B731-632F-4270-1320-F24B69304568}"/>
              </a:ext>
            </a:extLst>
          </p:cNvPr>
          <p:cNvGrpSpPr/>
          <p:nvPr/>
        </p:nvGrpSpPr>
        <p:grpSpPr>
          <a:xfrm>
            <a:off x="1064186" y="4389136"/>
            <a:ext cx="194490" cy="228011"/>
            <a:chOff x="351316" y="4182821"/>
            <a:chExt cx="194490" cy="2280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9" name="Arrow: Down 88">
              <a:extLst>
                <a:ext uri="{FF2B5EF4-FFF2-40B4-BE49-F238E27FC236}">
                  <a16:creationId xmlns:a16="http://schemas.microsoft.com/office/drawing/2014/main" id="{F9FB99F7-FD90-905E-4189-A1A2E72AB6B0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90" name="Arrow: Down 89">
              <a:extLst>
                <a:ext uri="{FF2B5EF4-FFF2-40B4-BE49-F238E27FC236}">
                  <a16:creationId xmlns:a16="http://schemas.microsoft.com/office/drawing/2014/main" id="{61777A6D-D3A7-F0EB-07AD-DB8FF2299BE7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C2D7E00-193C-B8D7-2E54-5600CA932291}"/>
              </a:ext>
            </a:extLst>
          </p:cNvPr>
          <p:cNvGrpSpPr/>
          <p:nvPr/>
        </p:nvGrpSpPr>
        <p:grpSpPr>
          <a:xfrm>
            <a:off x="1286327" y="4389136"/>
            <a:ext cx="194490" cy="228011"/>
            <a:chOff x="351316" y="4182821"/>
            <a:chExt cx="194490" cy="2280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2" name="Arrow: Down 91">
              <a:extLst>
                <a:ext uri="{FF2B5EF4-FFF2-40B4-BE49-F238E27FC236}">
                  <a16:creationId xmlns:a16="http://schemas.microsoft.com/office/drawing/2014/main" id="{0929153D-09FE-E436-AC2F-9B3323B130FE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93" name="Arrow: Down 92">
              <a:extLst>
                <a:ext uri="{FF2B5EF4-FFF2-40B4-BE49-F238E27FC236}">
                  <a16:creationId xmlns:a16="http://schemas.microsoft.com/office/drawing/2014/main" id="{6E03117A-2D0F-13A4-34E8-2BC22B141A3A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227D86F-F6B7-D4A0-E611-6F470AFB9EB9}"/>
              </a:ext>
            </a:extLst>
          </p:cNvPr>
          <p:cNvGrpSpPr/>
          <p:nvPr/>
        </p:nvGrpSpPr>
        <p:grpSpPr>
          <a:xfrm>
            <a:off x="1508468" y="4389136"/>
            <a:ext cx="194490" cy="228011"/>
            <a:chOff x="351316" y="4182821"/>
            <a:chExt cx="194490" cy="2280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5" name="Arrow: Down 94">
              <a:extLst>
                <a:ext uri="{FF2B5EF4-FFF2-40B4-BE49-F238E27FC236}">
                  <a16:creationId xmlns:a16="http://schemas.microsoft.com/office/drawing/2014/main" id="{9CDBD8B8-7D05-B6CF-7D2B-1608A24CAB95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96" name="Arrow: Down 95">
              <a:extLst>
                <a:ext uri="{FF2B5EF4-FFF2-40B4-BE49-F238E27FC236}">
                  <a16:creationId xmlns:a16="http://schemas.microsoft.com/office/drawing/2014/main" id="{F8D1F105-B732-9E9E-CE2B-9F2C5D569368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A0CE023-F982-3593-644E-AD7DB5F89645}"/>
              </a:ext>
            </a:extLst>
          </p:cNvPr>
          <p:cNvGrpSpPr/>
          <p:nvPr/>
        </p:nvGrpSpPr>
        <p:grpSpPr>
          <a:xfrm>
            <a:off x="1730609" y="4389136"/>
            <a:ext cx="194490" cy="228011"/>
            <a:chOff x="351316" y="4182821"/>
            <a:chExt cx="194490" cy="2280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8" name="Arrow: Down 97">
              <a:extLst>
                <a:ext uri="{FF2B5EF4-FFF2-40B4-BE49-F238E27FC236}">
                  <a16:creationId xmlns:a16="http://schemas.microsoft.com/office/drawing/2014/main" id="{AA5813A0-8A54-CDE0-1588-90897E80D505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99" name="Arrow: Down 98">
              <a:extLst>
                <a:ext uri="{FF2B5EF4-FFF2-40B4-BE49-F238E27FC236}">
                  <a16:creationId xmlns:a16="http://schemas.microsoft.com/office/drawing/2014/main" id="{0EAD071C-2D87-37B6-775B-A61A38B7BD2B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743AE29-ED40-C019-00E2-BD8A1A2D27E8}"/>
              </a:ext>
            </a:extLst>
          </p:cNvPr>
          <p:cNvGrpSpPr/>
          <p:nvPr/>
        </p:nvGrpSpPr>
        <p:grpSpPr>
          <a:xfrm>
            <a:off x="2174888" y="4389136"/>
            <a:ext cx="194490" cy="228011"/>
            <a:chOff x="351316" y="4182821"/>
            <a:chExt cx="194490" cy="22801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1" name="Arrow: Down 100">
              <a:extLst>
                <a:ext uri="{FF2B5EF4-FFF2-40B4-BE49-F238E27FC236}">
                  <a16:creationId xmlns:a16="http://schemas.microsoft.com/office/drawing/2014/main" id="{C3BB00A2-A85B-E6CA-B58C-B6109A86BA1E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02" name="Arrow: Down 101">
              <a:extLst>
                <a:ext uri="{FF2B5EF4-FFF2-40B4-BE49-F238E27FC236}">
                  <a16:creationId xmlns:a16="http://schemas.microsoft.com/office/drawing/2014/main" id="{B5BD433C-C25B-24F8-9BC4-11183FBDB49B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grpFill/>
            <a:ln w="3175">
              <a:solidFill>
                <a:schemeClr val="accent1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 dirty="0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BB0C3C21-6ADB-93F7-8BC9-24F9DDCFA31F}"/>
              </a:ext>
            </a:extLst>
          </p:cNvPr>
          <p:cNvSpPr txBox="1"/>
          <p:nvPr/>
        </p:nvSpPr>
        <p:spPr>
          <a:xfrm>
            <a:off x="1965091" y="4432527"/>
            <a:ext cx="169804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B032E05-0726-17F5-317D-C959B16F1BEB}"/>
              </a:ext>
            </a:extLst>
          </p:cNvPr>
          <p:cNvSpPr txBox="1"/>
          <p:nvPr/>
        </p:nvSpPr>
        <p:spPr>
          <a:xfrm>
            <a:off x="2846279" y="4376265"/>
            <a:ext cx="974626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vle32.v v1,(a2)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5B8EA27-6379-5035-DBC8-07BA4BE350DF}"/>
              </a:ext>
            </a:extLst>
          </p:cNvPr>
          <p:cNvSpPr txBox="1"/>
          <p:nvPr/>
        </p:nvSpPr>
        <p:spPr>
          <a:xfrm>
            <a:off x="2846279" y="4516394"/>
            <a:ext cx="974626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vse32.v v30,(t0)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8B3A4557-6F2A-694A-EADE-0CDDEA75AA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69" t="14495" r="11453" b="8437"/>
          <a:stretch/>
        </p:blipFill>
        <p:spPr>
          <a:xfrm>
            <a:off x="4824254" y="2980017"/>
            <a:ext cx="3789395" cy="1956187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191BDA24-72DA-2FF4-823F-2C641F249839}"/>
              </a:ext>
            </a:extLst>
          </p:cNvPr>
          <p:cNvSpPr txBox="1"/>
          <p:nvPr/>
        </p:nvSpPr>
        <p:spPr>
          <a:xfrm>
            <a:off x="6939641" y="3526731"/>
            <a:ext cx="7377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Hydra 4.2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6730562-5F42-86D7-E834-A49FEBE42BF6}"/>
              </a:ext>
            </a:extLst>
          </p:cNvPr>
          <p:cNvSpPr txBox="1"/>
          <p:nvPr/>
        </p:nvSpPr>
        <p:spPr>
          <a:xfrm>
            <a:off x="2629195" y="4732545"/>
            <a:ext cx="141865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RISC-V Vector extension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4D9674E-08E9-F6C1-D2C6-BDC579C3F72A}"/>
              </a:ext>
            </a:extLst>
          </p:cNvPr>
          <p:cNvSpPr txBox="1"/>
          <p:nvPr/>
        </p:nvSpPr>
        <p:spPr>
          <a:xfrm>
            <a:off x="3237978" y="3647546"/>
            <a:ext cx="157094" cy="769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ALUs</a:t>
            </a: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E1338A02-CD22-9734-6C38-6B8F6D3D9564}"/>
              </a:ext>
            </a:extLst>
          </p:cNvPr>
          <p:cNvSpPr/>
          <p:nvPr/>
        </p:nvSpPr>
        <p:spPr>
          <a:xfrm>
            <a:off x="2399788" y="3405159"/>
            <a:ext cx="177710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99AF20C-64A0-A0CF-32E4-E84A93BFEA10}"/>
              </a:ext>
            </a:extLst>
          </p:cNvPr>
          <p:cNvSpPr/>
          <p:nvPr/>
        </p:nvSpPr>
        <p:spPr>
          <a:xfrm>
            <a:off x="2399787" y="3405159"/>
            <a:ext cx="341299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489A8AB9-C5D9-3C6C-189D-5F532D0F1E4C}"/>
              </a:ext>
            </a:extLst>
          </p:cNvPr>
          <p:cNvSpPr/>
          <p:nvPr/>
        </p:nvSpPr>
        <p:spPr>
          <a:xfrm>
            <a:off x="2399788" y="3405159"/>
            <a:ext cx="65491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CA54637D-F8E9-2C65-D93B-F38305F5B195}"/>
              </a:ext>
            </a:extLst>
          </p:cNvPr>
          <p:cNvSpPr/>
          <p:nvPr/>
        </p:nvSpPr>
        <p:spPr>
          <a:xfrm>
            <a:off x="2399786" y="3405159"/>
            <a:ext cx="96852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D8DD7DC7-7BF0-576E-FE6A-0A09D90D4597}"/>
              </a:ext>
            </a:extLst>
          </p:cNvPr>
          <p:cNvSpPr/>
          <p:nvPr/>
        </p:nvSpPr>
        <p:spPr>
          <a:xfrm>
            <a:off x="2399787" y="3405159"/>
            <a:ext cx="129326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9F6E3C61-67C5-B81A-93D7-828BC4FAF35D}"/>
              </a:ext>
            </a:extLst>
          </p:cNvPr>
          <p:cNvSpPr/>
          <p:nvPr/>
        </p:nvSpPr>
        <p:spPr>
          <a:xfrm>
            <a:off x="323137" y="4357994"/>
            <a:ext cx="2124430" cy="568133"/>
          </a:xfrm>
          <a:prstGeom prst="roundRect">
            <a:avLst>
              <a:gd name="adj" fmla="val 8430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 dirty="0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4C853B72-BA61-A384-FD13-D5DA3CB9166B}"/>
              </a:ext>
            </a:extLst>
          </p:cNvPr>
          <p:cNvSpPr/>
          <p:nvPr/>
        </p:nvSpPr>
        <p:spPr>
          <a:xfrm>
            <a:off x="4768820" y="3939483"/>
            <a:ext cx="2099492" cy="852523"/>
          </a:xfrm>
          <a:prstGeom prst="roundRect">
            <a:avLst>
              <a:gd name="adj" fmla="val 6585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 dirty="0">
              <a:solidFill>
                <a:srgbClr val="F7F9FB"/>
              </a:solidFill>
              <a:latin typeface="Arial"/>
              <a:cs typeface="Arial"/>
            </a:endParaRP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DBB7761A-E115-F689-E5F3-73D9DC5420C9}"/>
              </a:ext>
            </a:extLst>
          </p:cNvPr>
          <p:cNvCxnSpPr>
            <a:cxnSpLocks/>
          </p:cNvCxnSpPr>
          <p:nvPr/>
        </p:nvCxnSpPr>
        <p:spPr>
          <a:xfrm>
            <a:off x="4458394" y="2849669"/>
            <a:ext cx="0" cy="2110016"/>
          </a:xfrm>
          <a:prstGeom prst="line">
            <a:avLst/>
          </a:prstGeom>
          <a:ln w="6350">
            <a:solidFill>
              <a:srgbClr val="7030A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88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b="1" dirty="0"/>
              <a:t>Introduction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Why we need it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Where it came from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9458951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Hydra’s motivation and design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Why is a vector processor a good choice for us?</a:t>
            </a:r>
          </a:p>
          <a:p>
            <a:pPr>
              <a:spcBef>
                <a:spcPts val="1600"/>
              </a:spcBef>
            </a:pPr>
            <a:r>
              <a:rPr lang="en-US" dirty="0"/>
              <a:t>The next few slides tell the story behind Hydra’s development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They are adapted from my earlier presentation, </a:t>
            </a:r>
            <a:r>
              <a:rPr lang="en-US" i="1" dirty="0"/>
              <a:t>Hydra: A Supercomputer on Our Scale,</a:t>
            </a:r>
            <a:br>
              <a:rPr lang="en-US" i="1" dirty="0"/>
            </a:br>
            <a:r>
              <a:rPr lang="en-US" dirty="0"/>
              <a:t>which described Hydra 3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Before we get into the details of Hydra 4, let’s see what motivated Hydra’s general architecture</a:t>
            </a:r>
            <a:br>
              <a:rPr lang="en-US" dirty="0"/>
            </a:br>
            <a:r>
              <a:rPr lang="en-US" dirty="0"/>
              <a:t>and approach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The story goes back about 10 years, with echoes going much further back …</a:t>
            </a:r>
          </a:p>
        </p:txBody>
      </p:sp>
    </p:spTree>
    <p:extLst>
      <p:ext uri="{BB962C8B-B14F-4D97-AF65-F5344CB8AC3E}">
        <p14:creationId xmlns:p14="http://schemas.microsoft.com/office/powerpoint/2010/main" val="8028286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Scalable computation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tabLst>
                <a:tab pos="3298031" algn="l"/>
              </a:tabLst>
            </a:pPr>
            <a:r>
              <a:rPr lang="en-US" dirty="0"/>
              <a:t>In 2012, large touch screens on laptops looked to be the Next Big Thing for Synaptics</a:t>
            </a:r>
          </a:p>
          <a:p>
            <a:pPr>
              <a:spcBef>
                <a:spcPts val="1200"/>
              </a:spcBef>
              <a:tabLst>
                <a:tab pos="3298031" algn="l"/>
              </a:tabLst>
            </a:pPr>
            <a:r>
              <a:rPr lang="en-US" dirty="0"/>
              <a:t>They inspired us back then to develop Hydra version 1</a:t>
            </a:r>
          </a:p>
          <a:p>
            <a:pPr>
              <a:spcBef>
                <a:spcPts val="1200"/>
              </a:spcBef>
              <a:tabLst>
                <a:tab pos="3298031" algn="l"/>
              </a:tabLst>
            </a:pPr>
            <a:r>
              <a:rPr lang="en-US" dirty="0"/>
              <a:t>Even though LTS did not become the big market we hoped …</a:t>
            </a:r>
          </a:p>
          <a:p>
            <a:pPr>
              <a:spcBef>
                <a:spcPts val="1200"/>
              </a:spcBef>
              <a:tabLst>
                <a:tab pos="3298031" algn="l"/>
              </a:tabLst>
            </a:pPr>
            <a:r>
              <a:rPr lang="en-US" dirty="0"/>
              <a:t>… Hydra has proven effective, since then, for other</a:t>
            </a:r>
            <a:br>
              <a:rPr lang="en-US" dirty="0"/>
            </a:br>
            <a:r>
              <a:rPr lang="en-US" dirty="0"/>
              <a:t>compute-intensive tasks in our products</a:t>
            </a:r>
          </a:p>
          <a:p>
            <a:pPr lvl="1">
              <a:spcBef>
                <a:spcPts val="750"/>
              </a:spcBef>
              <a:tabLst>
                <a:tab pos="3298031" algn="l"/>
              </a:tabLst>
            </a:pPr>
            <a:r>
              <a:rPr lang="en-US" dirty="0"/>
              <a:t>In touch algorithms like OLED noise removal</a:t>
            </a:r>
          </a:p>
          <a:p>
            <a:pPr lvl="1">
              <a:spcBef>
                <a:spcPts val="750"/>
              </a:spcBef>
              <a:tabLst>
                <a:tab pos="3298031" algn="l"/>
              </a:tabLst>
            </a:pPr>
            <a:r>
              <a:rPr lang="en-US" dirty="0"/>
              <a:t>In fingerprint algorithms like Quantum Matcher</a:t>
            </a:r>
          </a:p>
          <a:p>
            <a:pPr lvl="1">
              <a:spcBef>
                <a:spcPts val="750"/>
              </a:spcBef>
              <a:tabLst>
                <a:tab pos="3298031" algn="l"/>
              </a:tabLst>
            </a:pPr>
            <a:r>
              <a:rPr lang="en-US" dirty="0"/>
              <a:t>And now, as smartphone screens and</a:t>
            </a:r>
            <a:br>
              <a:rPr lang="en-US" dirty="0"/>
            </a:br>
            <a:r>
              <a:rPr lang="en-US" dirty="0"/>
              <a:t>automotive screens get ever larger</a:t>
            </a:r>
          </a:p>
          <a:p>
            <a:pPr lvl="1">
              <a:spcBef>
                <a:spcPts val="750"/>
              </a:spcBef>
              <a:tabLst>
                <a:tab pos="3298031" algn="l"/>
              </a:tabLst>
            </a:pPr>
            <a:r>
              <a:rPr lang="en-US" dirty="0"/>
              <a:t>Recently:  Hydra accelerates neural networks</a:t>
            </a:r>
            <a:br>
              <a:rPr lang="en-US" dirty="0"/>
            </a:br>
            <a:r>
              <a:rPr lang="en-US" dirty="0"/>
              <a:t>for state-of-the-art Accidental Contact Mitigation</a:t>
            </a:r>
            <a:br>
              <a:rPr lang="en-US" dirty="0"/>
            </a:br>
            <a:r>
              <a:rPr lang="en-US" dirty="0"/>
              <a:t>in our laptop touchpads and moisture immunity</a:t>
            </a:r>
            <a:br>
              <a:rPr lang="en-US" dirty="0"/>
            </a:br>
            <a:r>
              <a:rPr lang="en-US" dirty="0"/>
              <a:t>in our touchscreens for phones</a:t>
            </a:r>
          </a:p>
        </p:txBody>
      </p:sp>
      <p:pic>
        <p:nvPicPr>
          <p:cNvPr id="4" name="Picture 2" descr="Image result for laptop with touch screen">
            <a:extLst>
              <a:ext uri="{FF2B5EF4-FFF2-40B4-BE49-F238E27FC236}">
                <a16:creationId xmlns:a16="http://schemas.microsoft.com/office/drawing/2014/main" id="{62056BE0-8AE3-4413-B6B3-A237D5F8A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317" y="2058966"/>
            <a:ext cx="3662053" cy="254878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123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6D575-B19B-1143-D70E-4DD704F81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C8822-E26B-E70F-DC78-D82A9EDE3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Scalable computation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0829F3-7819-AD4C-E9FF-CC0C517DC3F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tabLst>
                <a:tab pos="3298031" algn="l"/>
              </a:tabLst>
            </a:pPr>
            <a:r>
              <a:rPr lang="en-US" dirty="0"/>
              <a:t>What was so special about large touch screens?</a:t>
            </a:r>
          </a:p>
          <a:p>
            <a:pPr>
              <a:spcBef>
                <a:spcPts val="1200"/>
              </a:spcBef>
              <a:tabLst>
                <a:tab pos="3298031" algn="l"/>
              </a:tabLst>
            </a:pPr>
            <a:r>
              <a:rPr lang="en-US" dirty="0"/>
              <a:t>Computationally, a large touch screen is like a small touch screen … but large!</a:t>
            </a:r>
          </a:p>
          <a:p>
            <a:pPr lvl="1">
              <a:spcBef>
                <a:spcPts val="600"/>
              </a:spcBef>
              <a:tabLst>
                <a:tab pos="3298031" algn="l"/>
              </a:tabLst>
            </a:pPr>
            <a:r>
              <a:rPr lang="en-US" dirty="0"/>
              <a:t>In every algorithm that scales with some “</a:t>
            </a:r>
            <a:r>
              <a:rPr lang="en-US" i="1" spc="113" dirty="0"/>
              <a:t>N</a:t>
            </a:r>
            <a:r>
              <a:rPr lang="en-US" dirty="0"/>
              <a:t>”,  </a:t>
            </a:r>
            <a:r>
              <a:rPr lang="en-US" i="1" dirty="0"/>
              <a:t>N</a:t>
            </a:r>
            <a:r>
              <a:rPr lang="en-US" dirty="0"/>
              <a:t> is larger</a:t>
            </a:r>
          </a:p>
          <a:p>
            <a:pPr lvl="1">
              <a:spcBef>
                <a:spcPts val="600"/>
              </a:spcBef>
              <a:tabLst>
                <a:tab pos="3298031" algn="l"/>
              </a:tabLst>
            </a:pPr>
            <a:r>
              <a:rPr lang="en-US" i="1" dirty="0"/>
              <a:t>N</a:t>
            </a:r>
            <a:r>
              <a:rPr lang="en-US" dirty="0"/>
              <a:t> might be the number of row or column channels, or</a:t>
            </a:r>
            <a:br>
              <a:rPr lang="en-US" dirty="0"/>
            </a:br>
            <a:r>
              <a:rPr lang="en-US" dirty="0"/>
              <a:t>the number of touch pixels, max number of fingers, …</a:t>
            </a:r>
            <a:endParaRPr lang="en-US" i="1" dirty="0"/>
          </a:p>
          <a:p>
            <a:pPr>
              <a:spcBef>
                <a:spcPts val="1200"/>
              </a:spcBef>
              <a:tabLst>
                <a:tab pos="3298031" algn="l"/>
              </a:tabLst>
            </a:pPr>
            <a:r>
              <a:rPr lang="en-US" dirty="0"/>
              <a:t>Also, our products were using more image</a:t>
            </a:r>
            <a:br>
              <a:rPr lang="en-US" dirty="0"/>
            </a:br>
            <a:r>
              <a:rPr lang="en-US" dirty="0"/>
              <a:t>processing and other advanced algorithms</a:t>
            </a:r>
            <a:br>
              <a:rPr lang="en-US" dirty="0"/>
            </a:br>
            <a:r>
              <a:rPr lang="en-US" dirty="0"/>
              <a:t>that crunch data in bulk</a:t>
            </a:r>
          </a:p>
          <a:p>
            <a:pPr>
              <a:spcBef>
                <a:spcPts val="1200"/>
              </a:spcBef>
              <a:tabLst>
                <a:tab pos="3298031" algn="l"/>
              </a:tabLst>
            </a:pPr>
            <a:r>
              <a:rPr lang="en-US" dirty="0"/>
              <a:t>If </a:t>
            </a:r>
            <a:r>
              <a:rPr lang="en-US" i="1" dirty="0"/>
              <a:t>N</a:t>
            </a:r>
            <a:r>
              <a:rPr lang="en-US" dirty="0"/>
              <a:t> is 3x larger, you could just buy a 3x-faster CPU</a:t>
            </a:r>
          </a:p>
          <a:p>
            <a:pPr lvl="1">
              <a:spcBef>
                <a:spcPts val="400"/>
              </a:spcBef>
              <a:tabLst>
                <a:tab pos="3298031" algn="l"/>
              </a:tabLst>
            </a:pPr>
            <a:r>
              <a:rPr lang="en-US" dirty="0"/>
              <a:t>They exist, but they scale quickly in size and complexity</a:t>
            </a:r>
          </a:p>
          <a:p>
            <a:pPr lvl="1">
              <a:spcBef>
                <a:spcPts val="400"/>
              </a:spcBef>
              <a:tabLst>
                <a:tab pos="3298031" algn="l"/>
              </a:tabLst>
            </a:pPr>
            <a:r>
              <a:rPr lang="en-US" i="1" dirty="0"/>
              <a:t>More </a:t>
            </a:r>
            <a:r>
              <a:rPr lang="en-US" dirty="0"/>
              <a:t>than 3x as big, expensive, and power-hungry</a:t>
            </a:r>
          </a:p>
          <a:p>
            <a:pPr lvl="1">
              <a:spcBef>
                <a:spcPts val="400"/>
              </a:spcBef>
              <a:tabLst>
                <a:tab pos="3298031" algn="l"/>
              </a:tabLst>
            </a:pPr>
            <a:r>
              <a:rPr lang="en-US" dirty="0"/>
              <a:t>For example, Byrd’s E76 is ~3x bigger than Chimera,</a:t>
            </a:r>
            <a:br>
              <a:rPr lang="en-US" dirty="0"/>
            </a:br>
            <a:r>
              <a:rPr lang="en-US" dirty="0"/>
              <a:t>but less than twice as fast  (running real firmware)</a:t>
            </a:r>
          </a:p>
          <a:p>
            <a:pPr>
              <a:spcBef>
                <a:spcPts val="600"/>
              </a:spcBef>
              <a:tabLst>
                <a:tab pos="3298031" algn="l"/>
              </a:tabLst>
            </a:pPr>
            <a:r>
              <a:rPr lang="en-US" dirty="0">
                <a:sym typeface="Symbol" panose="05050102010706020507" pitchFamily="18" charset="2"/>
              </a:rPr>
              <a:t>  </a:t>
            </a:r>
            <a:r>
              <a:rPr lang="en-US" dirty="0"/>
              <a:t>Is there a smarter answer than brute force?</a:t>
            </a:r>
          </a:p>
        </p:txBody>
      </p:sp>
      <p:pic>
        <p:nvPicPr>
          <p:cNvPr id="6" name="Picture 2" descr="Image result for laptop with touch screen">
            <a:extLst>
              <a:ext uri="{FF2B5EF4-FFF2-40B4-BE49-F238E27FC236}">
                <a16:creationId xmlns:a16="http://schemas.microsoft.com/office/drawing/2014/main" id="{78C22A7A-2725-88D6-91D9-80E521B99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317" y="2058966"/>
            <a:ext cx="3662053" cy="254878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galaxy s5 smartphone">
            <a:extLst>
              <a:ext uri="{FF2B5EF4-FFF2-40B4-BE49-F238E27FC236}">
                <a16:creationId xmlns:a16="http://schemas.microsoft.com/office/drawing/2014/main" id="{6062C20E-479A-B9FF-1CE8-CC16E381A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2847"/>
          <a:stretch/>
        </p:blipFill>
        <p:spPr bwMode="auto">
          <a:xfrm rot="16521604">
            <a:off x="6340256" y="2018750"/>
            <a:ext cx="349097" cy="66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galaxy s5 smartphone">
            <a:extLst>
              <a:ext uri="{FF2B5EF4-FFF2-40B4-BE49-F238E27FC236}">
                <a16:creationId xmlns:a16="http://schemas.microsoft.com/office/drawing/2014/main" id="{007B3E90-BF0A-2070-FAE7-E53B6B93C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2847"/>
          <a:stretch/>
        </p:blipFill>
        <p:spPr bwMode="auto">
          <a:xfrm rot="16521604">
            <a:off x="6291271" y="2401520"/>
            <a:ext cx="349097" cy="66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galaxy s5 smartphone">
            <a:extLst>
              <a:ext uri="{FF2B5EF4-FFF2-40B4-BE49-F238E27FC236}">
                <a16:creationId xmlns:a16="http://schemas.microsoft.com/office/drawing/2014/main" id="{059ACE89-DE0A-D8F2-3651-1F53D86D31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4" r="22847"/>
          <a:stretch/>
        </p:blipFill>
        <p:spPr bwMode="auto">
          <a:xfrm rot="16521604">
            <a:off x="6312835" y="2753414"/>
            <a:ext cx="264443" cy="66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galaxy s5 smartphone">
            <a:extLst>
              <a:ext uri="{FF2B5EF4-FFF2-40B4-BE49-F238E27FC236}">
                <a16:creationId xmlns:a16="http://schemas.microsoft.com/office/drawing/2014/main" id="{624145EA-568C-1C85-492E-C522697EF9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2847"/>
          <a:stretch/>
        </p:blipFill>
        <p:spPr bwMode="auto">
          <a:xfrm rot="16521604">
            <a:off x="7155388" y="1577033"/>
            <a:ext cx="349097" cy="66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galaxy s5 smartphone">
            <a:extLst>
              <a:ext uri="{FF2B5EF4-FFF2-40B4-BE49-F238E27FC236}">
                <a16:creationId xmlns:a16="http://schemas.microsoft.com/office/drawing/2014/main" id="{B0C9F81C-1DA4-52AB-BE77-F200D55600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2847"/>
          <a:stretch/>
        </p:blipFill>
        <p:spPr bwMode="auto">
          <a:xfrm rot="16521604">
            <a:off x="7824061" y="1639644"/>
            <a:ext cx="349097" cy="66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galaxy s5 smartphone">
            <a:extLst>
              <a:ext uri="{FF2B5EF4-FFF2-40B4-BE49-F238E27FC236}">
                <a16:creationId xmlns:a16="http://schemas.microsoft.com/office/drawing/2014/main" id="{97570F51-60B2-615A-A3A2-2D0D7A73E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1" r="22847"/>
          <a:stretch/>
        </p:blipFill>
        <p:spPr bwMode="auto">
          <a:xfrm rot="16521604">
            <a:off x="8492104" y="1690040"/>
            <a:ext cx="349097" cy="66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laptop with touch screen">
            <a:extLst>
              <a:ext uri="{FF2B5EF4-FFF2-40B4-BE49-F238E27FC236}">
                <a16:creationId xmlns:a16="http://schemas.microsoft.com/office/drawing/2014/main" id="{1EA6E7C9-77EC-73B8-C799-A44D490B8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"/>
          <a:stretch/>
        </p:blipFill>
        <p:spPr bwMode="auto">
          <a:xfrm>
            <a:off x="5493774" y="2058966"/>
            <a:ext cx="3566595" cy="254878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75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Scaling with </a:t>
            </a:r>
            <a:r>
              <a:rPr lang="en-US" i="1" dirty="0"/>
              <a:t>N:  </a:t>
            </a:r>
            <a:r>
              <a:rPr lang="en-US" dirty="0"/>
              <a:t>Vector processors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801688" algn="l"/>
                <a:tab pos="3200400" algn="l"/>
              </a:tabLst>
            </a:pPr>
            <a:r>
              <a:rPr lang="en-US" dirty="0"/>
              <a:t>A </a:t>
            </a:r>
            <a:r>
              <a:rPr lang="en-US" i="1" dirty="0">
                <a:hlinkClick r:id="rId3"/>
              </a:rPr>
              <a:t>vector processor</a:t>
            </a:r>
            <a:r>
              <a:rPr lang="en-US" dirty="0"/>
              <a:t> is a computer that works on numbers </a:t>
            </a:r>
            <a:r>
              <a:rPr lang="en-US" i="1" dirty="0"/>
              <a:t>N-</a:t>
            </a:r>
            <a:r>
              <a:rPr lang="en-US" dirty="0"/>
              <a:t>at-a-time</a:t>
            </a:r>
          </a:p>
          <a:p>
            <a:pPr>
              <a:spcBef>
                <a:spcPts val="1200"/>
              </a:spcBef>
              <a:tabLst>
                <a:tab pos="801688" algn="l"/>
                <a:tab pos="3200400" algn="l"/>
              </a:tabLst>
            </a:pPr>
            <a:r>
              <a:rPr lang="en-US" dirty="0"/>
              <a:t>On a traditional general-purpose processor, each instruction does one “thing” at a time:</a:t>
            </a:r>
          </a:p>
          <a:p>
            <a:pPr>
              <a:spcBef>
                <a:spcPts val="600"/>
              </a:spcBef>
              <a:tabLst>
                <a:tab pos="801688" algn="l"/>
                <a:tab pos="3200400" algn="l"/>
              </a:tabLst>
            </a:pPr>
            <a:r>
              <a:rPr lang="en-US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ADD  </a:t>
            </a:r>
            <a:r>
              <a:rPr lang="en-US" i="1" dirty="0">
                <a:latin typeface="Avenir Next LT Pro Light" panose="020B0304020202020204" pitchFamily="34" charset="0"/>
              </a:rPr>
              <a:t>a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i="1" dirty="0">
                <a:latin typeface="Avenir Next LT Pro Light" panose="020B0304020202020204" pitchFamily="34" charset="0"/>
              </a:rPr>
              <a:t>b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i="1" dirty="0">
                <a:latin typeface="Avenir Next LT Pro Light" panose="020B0304020202020204" pitchFamily="34" charset="0"/>
              </a:rPr>
              <a:t>c</a:t>
            </a:r>
            <a:r>
              <a:rPr lang="en-US" dirty="0"/>
              <a:t>	</a:t>
            </a:r>
            <a:r>
              <a:rPr lang="en-US" sz="1400" i="1" dirty="0"/>
              <a:t>// Set a ← b + c     (using a hypothetical example processor…)</a:t>
            </a:r>
          </a:p>
          <a:p>
            <a:pPr>
              <a:spcBef>
                <a:spcPts val="1200"/>
              </a:spcBef>
              <a:tabLst>
                <a:tab pos="801688" algn="l"/>
                <a:tab pos="3200400" algn="l"/>
              </a:tabLst>
            </a:pPr>
            <a:r>
              <a:rPr lang="en-US" dirty="0"/>
              <a:t>Such processors are called </a:t>
            </a:r>
            <a:r>
              <a:rPr lang="en-US" i="1" dirty="0"/>
              <a:t>scalar processors</a:t>
            </a:r>
            <a:endParaRPr lang="en-US" dirty="0"/>
          </a:p>
          <a:p>
            <a:pPr lvl="1">
              <a:tabLst>
                <a:tab pos="801688" algn="l"/>
                <a:tab pos="3200400" algn="l"/>
              </a:tabLst>
            </a:pPr>
            <a:r>
              <a:rPr lang="en-US" dirty="0"/>
              <a:t>(Borrowing the mathematical term for “a single number” instead of a vector or matrix)</a:t>
            </a:r>
          </a:p>
          <a:p>
            <a:pPr>
              <a:spcBef>
                <a:spcPts val="1500"/>
              </a:spcBef>
              <a:tabLst>
                <a:tab pos="801688" algn="l"/>
                <a:tab pos="3200400" algn="l"/>
              </a:tabLst>
            </a:pPr>
            <a:r>
              <a:rPr lang="en-US" dirty="0"/>
              <a:t>Some processors can do several scalar operations at once, as if one larger operation:</a:t>
            </a:r>
          </a:p>
          <a:p>
            <a:pPr>
              <a:spcBef>
                <a:spcPts val="600"/>
              </a:spcBef>
              <a:tabLst>
                <a:tab pos="801688" algn="l"/>
                <a:tab pos="3200400" algn="l"/>
              </a:tabLst>
            </a:pPr>
            <a:r>
              <a:rPr lang="en-US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ADD  </a:t>
            </a:r>
            <a:r>
              <a:rPr lang="en-US" i="1" dirty="0">
                <a:latin typeface="Avenir Next LT Pro Light" panose="020B0304020202020204" pitchFamily="34" charset="0"/>
              </a:rPr>
              <a:t>a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i="1" dirty="0">
                <a:latin typeface="Avenir Next LT Pro Light" panose="020B0304020202020204" pitchFamily="34" charset="0"/>
              </a:rPr>
              <a:t>b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i="1" dirty="0">
                <a:latin typeface="Avenir Next LT Pro Light" panose="020B0304020202020204" pitchFamily="34" charset="0"/>
              </a:rPr>
              <a:t>c</a:t>
            </a:r>
            <a:r>
              <a:rPr lang="en-US" dirty="0"/>
              <a:t>	</a:t>
            </a:r>
            <a:r>
              <a:rPr lang="en-US" sz="1400" i="1" dirty="0"/>
              <a:t>// Set a ← b + c</a:t>
            </a:r>
            <a:br>
              <a:rPr lang="en-US" sz="1400" i="1" dirty="0"/>
            </a:br>
            <a:r>
              <a:rPr lang="en-US" i="1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LOAD  </a:t>
            </a:r>
            <a:r>
              <a:rPr lang="en-US" i="1" dirty="0" err="1">
                <a:latin typeface="Avenir Next LT Pro Light" panose="020B0304020202020204" pitchFamily="34" charset="0"/>
              </a:rPr>
              <a:t>i</a:t>
            </a:r>
            <a:r>
              <a:rPr lang="en-US" dirty="0">
                <a:latin typeface="Avenir Next LT Pro Light" panose="020B0304020202020204" pitchFamily="34" charset="0"/>
              </a:rPr>
              <a:t>, 0</a:t>
            </a:r>
            <a:r>
              <a:rPr lang="en-US" dirty="0"/>
              <a:t>	</a:t>
            </a:r>
            <a:r>
              <a:rPr lang="en-US" sz="1400" i="1" dirty="0"/>
              <a:t>// Set </a:t>
            </a:r>
            <a:r>
              <a:rPr lang="en-US" sz="1400" i="1" dirty="0" err="1"/>
              <a:t>i</a:t>
            </a:r>
            <a:r>
              <a:rPr lang="en-US" sz="1400" i="1" dirty="0"/>
              <a:t> ← 0</a:t>
            </a:r>
          </a:p>
          <a:p>
            <a:pPr>
              <a:spcBef>
                <a:spcPts val="1500"/>
              </a:spcBef>
              <a:tabLst>
                <a:tab pos="801688" algn="l"/>
                <a:tab pos="3200400" algn="l"/>
              </a:tabLst>
            </a:pPr>
            <a:r>
              <a:rPr lang="en-US" dirty="0"/>
              <a:t>This is still </a:t>
            </a:r>
            <a:r>
              <a:rPr lang="en-US" i="1" dirty="0"/>
              <a:t>scalar,</a:t>
            </a:r>
            <a:r>
              <a:rPr lang="en-US" dirty="0"/>
              <a:t> not </a:t>
            </a:r>
            <a:r>
              <a:rPr lang="en-US" i="1" dirty="0"/>
              <a:t>vector, </a:t>
            </a:r>
            <a:r>
              <a:rPr lang="en-US" dirty="0"/>
              <a:t>because it is programmed in terms of scalar operations</a:t>
            </a:r>
          </a:p>
          <a:p>
            <a:pPr lvl="1">
              <a:tabLst>
                <a:tab pos="801688" algn="l"/>
                <a:tab pos="3200400" algn="l"/>
              </a:tabLst>
            </a:pPr>
            <a:r>
              <a:rPr lang="en-US" dirty="0"/>
              <a:t>Instead, it is called </a:t>
            </a:r>
            <a:r>
              <a:rPr lang="en-US" i="1" dirty="0"/>
              <a:t>superscala</a:t>
            </a:r>
            <a:r>
              <a:rPr lang="en-US" i="1" spc="75" dirty="0"/>
              <a:t>r</a:t>
            </a:r>
            <a:endParaRPr lang="en-US" dirty="0"/>
          </a:p>
          <a:p>
            <a:pPr lvl="1">
              <a:tabLst>
                <a:tab pos="801688" algn="l"/>
                <a:tab pos="3200400" algn="l"/>
              </a:tabLst>
            </a:pPr>
            <a:r>
              <a:rPr lang="en-US" dirty="0"/>
              <a:t>See our Chimera for a simple example, and </a:t>
            </a:r>
            <a:r>
              <a:rPr lang="en-US" dirty="0" err="1"/>
              <a:t>SiFive’s</a:t>
            </a:r>
            <a:r>
              <a:rPr lang="en-US" dirty="0"/>
              <a:t> E76 for a larger-scale example</a:t>
            </a:r>
          </a:p>
          <a:p>
            <a:pPr lvl="1">
              <a:tabLst>
                <a:tab pos="801688" algn="l"/>
                <a:tab pos="3200400" algn="l"/>
              </a:tabLst>
            </a:pPr>
            <a:r>
              <a:rPr lang="en-US" dirty="0"/>
              <a:t>See big </a:t>
            </a:r>
            <a:r>
              <a:rPr lang="en-US" i="1" dirty="0"/>
              <a:t>x</a:t>
            </a:r>
            <a:r>
              <a:rPr lang="en-US" dirty="0"/>
              <a:t>86 and ARM Cortex-A processors for really ambitious examples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B11E4D-5582-4D7C-B2EC-912038ACFE41}"/>
              </a:ext>
            </a:extLst>
          </p:cNvPr>
          <p:cNvGrpSpPr/>
          <p:nvPr/>
        </p:nvGrpSpPr>
        <p:grpSpPr>
          <a:xfrm>
            <a:off x="5285463" y="3007912"/>
            <a:ext cx="2943931" cy="378560"/>
            <a:chOff x="6896911" y="4017523"/>
            <a:chExt cx="3175101" cy="452789"/>
          </a:xfrm>
        </p:grpSpPr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CECCF952-7E1C-4612-AC5E-14E5F7E37D37}"/>
                </a:ext>
              </a:extLst>
            </p:cNvPr>
            <p:cNvSpPr/>
            <p:nvPr/>
          </p:nvSpPr>
          <p:spPr>
            <a:xfrm>
              <a:off x="6896911" y="4017523"/>
              <a:ext cx="180617" cy="452789"/>
            </a:xfrm>
            <a:prstGeom prst="rightBrace">
              <a:avLst>
                <a:gd name="adj1" fmla="val 42592"/>
                <a:gd name="adj2" fmla="val 50000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847CDEF-F45A-4A19-BB49-E84349F8697F}"/>
                </a:ext>
              </a:extLst>
            </p:cNvPr>
            <p:cNvSpPr txBox="1"/>
            <p:nvPr/>
          </p:nvSpPr>
          <p:spPr>
            <a:xfrm>
              <a:off x="7077250" y="4059854"/>
              <a:ext cx="2994762" cy="368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cs typeface="Arial" panose="020B0604020202020204" pitchFamily="34" charset="0"/>
                </a:rPr>
                <a:t>Both together in one clock cycle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15327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Scaling with </a:t>
            </a:r>
            <a:r>
              <a:rPr lang="en-US" i="1" dirty="0"/>
              <a:t>N:  </a:t>
            </a:r>
            <a:r>
              <a:rPr lang="en-US" dirty="0"/>
              <a:t>Vector processors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914400" algn="l"/>
                <a:tab pos="1655763" algn="l"/>
                <a:tab pos="3200400" algn="l"/>
              </a:tabLst>
            </a:pPr>
            <a:r>
              <a:rPr lang="en-US" dirty="0"/>
              <a:t>When a scalar processor works on a vector, doing the same thing to a whole array of </a:t>
            </a:r>
            <a:r>
              <a:rPr lang="en-US" i="1" dirty="0"/>
              <a:t>N</a:t>
            </a:r>
            <a:r>
              <a:rPr lang="en-US" dirty="0"/>
              <a:t> numbers, it must use a loop of scalar instructions:</a:t>
            </a:r>
          </a:p>
          <a:p>
            <a:pPr>
              <a:spcBef>
                <a:spcPts val="600"/>
              </a:spcBef>
              <a:tabLst>
                <a:tab pos="914400" algn="l"/>
                <a:tab pos="1655763" algn="l"/>
                <a:tab pos="3200400" algn="l"/>
              </a:tabLst>
            </a:pPr>
            <a:r>
              <a:rPr lang="en-US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LOAD	</a:t>
            </a:r>
            <a:r>
              <a:rPr lang="en-US" i="1" dirty="0" err="1">
                <a:latin typeface="Avenir Next LT Pro Light" panose="020B0304020202020204" pitchFamily="34" charset="0"/>
              </a:rPr>
              <a:t>i</a:t>
            </a:r>
            <a:r>
              <a:rPr lang="en-US" dirty="0">
                <a:latin typeface="Avenir Next LT Pro Light" panose="020B0304020202020204" pitchFamily="34" charset="0"/>
              </a:rPr>
              <a:t>, 0</a:t>
            </a:r>
            <a:r>
              <a:rPr lang="en-US" dirty="0"/>
              <a:t>	</a:t>
            </a:r>
            <a:r>
              <a:rPr lang="en-US" sz="1400" i="1" dirty="0"/>
              <a:t>// Start with </a:t>
            </a:r>
            <a:r>
              <a:rPr lang="en-US" sz="1400" i="1" dirty="0" err="1"/>
              <a:t>i</a:t>
            </a:r>
            <a:r>
              <a:rPr lang="en-US" sz="1400" i="1" dirty="0"/>
              <a:t> ← 0        (again using a hypothetical processor!)</a:t>
            </a:r>
            <a:br>
              <a:rPr lang="en-US" dirty="0"/>
            </a:br>
            <a:r>
              <a:rPr lang="en-US" dirty="0"/>
              <a:t>    </a:t>
            </a:r>
            <a:r>
              <a:rPr lang="en-US" i="1" dirty="0">
                <a:latin typeface="Avenir Next LT Pro Light" panose="020B0304020202020204" pitchFamily="34" charset="0"/>
              </a:rPr>
              <a:t>again:</a:t>
            </a:r>
            <a:r>
              <a:rPr lang="en-US" dirty="0">
                <a:latin typeface="Avenir Next LT Pro Light" panose="020B0304020202020204" pitchFamily="34" charset="0"/>
              </a:rPr>
              <a:t>	LOAD	</a:t>
            </a:r>
            <a:r>
              <a:rPr lang="en-US" i="1" spc="38" dirty="0">
                <a:latin typeface="Avenir Next LT Pro Light" panose="020B0304020202020204" pitchFamily="34" charset="0"/>
              </a:rPr>
              <a:t>B</a:t>
            </a:r>
            <a:r>
              <a:rPr lang="en-US" i="1" spc="150" dirty="0">
                <a:latin typeface="Avenir Next LT Pro Light" panose="020B0304020202020204" pitchFamily="34" charset="0"/>
              </a:rPr>
              <a:t>[</a:t>
            </a:r>
            <a:r>
              <a:rPr lang="en-US" i="1" spc="75" dirty="0" err="1">
                <a:latin typeface="Avenir Next LT Pro Light" panose="020B0304020202020204" pitchFamily="34" charset="0"/>
              </a:rPr>
              <a:t>i</a:t>
            </a:r>
            <a:r>
              <a:rPr lang="en-US" i="1" dirty="0">
                <a:latin typeface="Avenir Next LT Pro Light" panose="020B0304020202020204" pitchFamily="34" charset="0"/>
              </a:rPr>
              <a:t>]</a:t>
            </a:r>
            <a:r>
              <a:rPr lang="en-US" dirty="0"/>
              <a:t>	</a:t>
            </a:r>
            <a:r>
              <a:rPr lang="en-US" sz="1400" i="1" dirty="0"/>
              <a:t>// Load the next two input vector elements …</a:t>
            </a:r>
            <a:br>
              <a:rPr lang="en-US" sz="1400" i="1" dirty="0"/>
            </a:br>
            <a:r>
              <a:rPr lang="en-US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ADD	</a:t>
            </a:r>
            <a:r>
              <a:rPr lang="en-US" i="1" spc="38" dirty="0">
                <a:latin typeface="Avenir Next LT Pro Light" panose="020B0304020202020204" pitchFamily="34" charset="0"/>
              </a:rPr>
              <a:t>C</a:t>
            </a:r>
            <a:r>
              <a:rPr lang="en-US" i="1" spc="150" dirty="0">
                <a:latin typeface="Avenir Next LT Pro Light" panose="020B0304020202020204" pitchFamily="34" charset="0"/>
              </a:rPr>
              <a:t>[</a:t>
            </a:r>
            <a:r>
              <a:rPr lang="en-US" i="1" spc="75" dirty="0" err="1">
                <a:latin typeface="Avenir Next LT Pro Light" panose="020B0304020202020204" pitchFamily="34" charset="0"/>
              </a:rPr>
              <a:t>i</a:t>
            </a:r>
            <a:r>
              <a:rPr lang="en-US" i="1" dirty="0">
                <a:latin typeface="Avenir Next LT Pro Light" panose="020B0304020202020204" pitchFamily="34" charset="0"/>
              </a:rPr>
              <a:t>]</a:t>
            </a:r>
            <a:r>
              <a:rPr lang="en-US" i="1" dirty="0"/>
              <a:t>	</a:t>
            </a:r>
            <a:r>
              <a:rPr lang="en-US" sz="1400" i="1" dirty="0"/>
              <a:t>// … and compute their sum</a:t>
            </a:r>
            <a:br>
              <a:rPr lang="en-US" sz="1400" dirty="0"/>
            </a:br>
            <a:r>
              <a:rPr lang="en-US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STORE	</a:t>
            </a:r>
            <a:r>
              <a:rPr lang="en-US" i="1" spc="38" dirty="0">
                <a:latin typeface="Avenir Next LT Pro Light" panose="020B0304020202020204" pitchFamily="34" charset="0"/>
              </a:rPr>
              <a:t>A</a:t>
            </a:r>
            <a:r>
              <a:rPr lang="en-US" i="1" spc="150" dirty="0">
                <a:latin typeface="Avenir Next LT Pro Light" panose="020B0304020202020204" pitchFamily="34" charset="0"/>
              </a:rPr>
              <a:t>[</a:t>
            </a:r>
            <a:r>
              <a:rPr lang="en-US" i="1" spc="75" dirty="0" err="1">
                <a:latin typeface="Avenir Next LT Pro Light" panose="020B0304020202020204" pitchFamily="34" charset="0"/>
              </a:rPr>
              <a:t>i</a:t>
            </a:r>
            <a:r>
              <a:rPr lang="en-US" i="1" dirty="0">
                <a:latin typeface="Avenir Next LT Pro Light" panose="020B0304020202020204" pitchFamily="34" charset="0"/>
              </a:rPr>
              <a:t>]</a:t>
            </a:r>
            <a:r>
              <a:rPr lang="en-US" i="1" dirty="0"/>
              <a:t> </a:t>
            </a:r>
            <a:r>
              <a:rPr lang="en-US" dirty="0"/>
              <a:t>	</a:t>
            </a:r>
            <a:r>
              <a:rPr lang="en-US" sz="1400" i="1" dirty="0"/>
              <a:t>// Set A</a:t>
            </a:r>
            <a:r>
              <a:rPr lang="en-US" sz="1400" i="1" spc="150" dirty="0"/>
              <a:t>[</a:t>
            </a:r>
            <a:r>
              <a:rPr lang="en-US" sz="1400" i="1" spc="75" dirty="0" err="1"/>
              <a:t>i</a:t>
            </a:r>
            <a:r>
              <a:rPr lang="en-US" sz="1400" i="1" dirty="0"/>
              <a:t>] ← B</a:t>
            </a:r>
            <a:r>
              <a:rPr lang="en-US" sz="1400" i="1" spc="150" dirty="0"/>
              <a:t>[</a:t>
            </a:r>
            <a:r>
              <a:rPr lang="en-US" sz="1400" i="1" spc="75" dirty="0" err="1"/>
              <a:t>i</a:t>
            </a:r>
            <a:r>
              <a:rPr lang="en-US" sz="1400" i="1" dirty="0"/>
              <a:t>] + C</a:t>
            </a:r>
            <a:r>
              <a:rPr lang="en-US" sz="1400" i="1" spc="150" dirty="0"/>
              <a:t>[</a:t>
            </a:r>
            <a:r>
              <a:rPr lang="en-US" sz="1400" i="1" spc="75" dirty="0" err="1"/>
              <a:t>i</a:t>
            </a:r>
            <a:r>
              <a:rPr lang="en-US" sz="1400" i="1" dirty="0"/>
              <a:t>]</a:t>
            </a:r>
            <a:br>
              <a:rPr lang="en-US" sz="1400" dirty="0"/>
            </a:br>
            <a:r>
              <a:rPr lang="en-US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ADD	</a:t>
            </a:r>
            <a:r>
              <a:rPr lang="en-US" i="1" dirty="0" err="1">
                <a:latin typeface="Avenir Next LT Pro Light" panose="020B0304020202020204" pitchFamily="34" charset="0"/>
              </a:rPr>
              <a:t>i</a:t>
            </a:r>
            <a:r>
              <a:rPr lang="en-US" dirty="0">
                <a:latin typeface="Avenir Next LT Pro Light" panose="020B0304020202020204" pitchFamily="34" charset="0"/>
              </a:rPr>
              <a:t>, 1</a:t>
            </a:r>
            <a:r>
              <a:rPr lang="en-US" dirty="0"/>
              <a:t>	</a:t>
            </a:r>
            <a:r>
              <a:rPr lang="en-US" sz="1400" i="1" dirty="0"/>
              <a:t>// Increase </a:t>
            </a:r>
            <a:r>
              <a:rPr lang="en-US" sz="1400" i="1" dirty="0" err="1"/>
              <a:t>i</a:t>
            </a:r>
            <a:r>
              <a:rPr lang="en-US" sz="1400" i="1" dirty="0"/>
              <a:t> ← </a:t>
            </a:r>
            <a:r>
              <a:rPr lang="en-US" sz="1400" i="1" dirty="0" err="1"/>
              <a:t>i</a:t>
            </a:r>
            <a:r>
              <a:rPr lang="en-US" sz="1400" i="1" dirty="0"/>
              <a:t> + 1</a:t>
            </a:r>
            <a:br>
              <a:rPr lang="en-US" sz="1400" dirty="0"/>
            </a:br>
            <a:r>
              <a:rPr lang="en-US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BLT	</a:t>
            </a:r>
            <a:r>
              <a:rPr lang="en-US" i="1" dirty="0" err="1">
                <a:latin typeface="Avenir Next LT Pro Light" panose="020B0304020202020204" pitchFamily="34" charset="0"/>
              </a:rPr>
              <a:t>i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i="1" dirty="0">
                <a:latin typeface="Avenir Next LT Pro Light" panose="020B0304020202020204" pitchFamily="34" charset="0"/>
              </a:rPr>
              <a:t>N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i="1" dirty="0">
                <a:latin typeface="Avenir Next LT Pro Light" panose="020B0304020202020204" pitchFamily="34" charset="0"/>
              </a:rPr>
              <a:t>again</a:t>
            </a:r>
            <a:r>
              <a:rPr lang="en-US" dirty="0"/>
              <a:t>	</a:t>
            </a:r>
            <a:r>
              <a:rPr lang="en-US" sz="1400" i="1" dirty="0"/>
              <a:t>// Branch if </a:t>
            </a:r>
            <a:r>
              <a:rPr lang="en-US" sz="1400" i="1" dirty="0" err="1"/>
              <a:t>i</a:t>
            </a:r>
            <a:r>
              <a:rPr lang="en-US" sz="1400" i="1" dirty="0"/>
              <a:t> &lt; N back to do it again</a:t>
            </a:r>
          </a:p>
          <a:p>
            <a:pPr>
              <a:spcBef>
                <a:spcPts val="1500"/>
              </a:spcBef>
              <a:tabLst>
                <a:tab pos="914400" algn="l"/>
                <a:tab pos="1655763" algn="l"/>
                <a:tab pos="3200400" algn="l"/>
              </a:tabLst>
            </a:pPr>
            <a:r>
              <a:rPr lang="en-US" dirty="0"/>
              <a:t>A vector processor expresses the whole thing as one instruction:</a:t>
            </a:r>
          </a:p>
          <a:p>
            <a:pPr>
              <a:spcBef>
                <a:spcPts val="600"/>
              </a:spcBef>
              <a:tabLst>
                <a:tab pos="914400" algn="l"/>
                <a:tab pos="1655763" algn="l"/>
                <a:tab pos="3200400" algn="l"/>
              </a:tabLst>
            </a:pPr>
            <a:r>
              <a:rPr lang="en-US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VADD  V</a:t>
            </a:r>
            <a:r>
              <a:rPr lang="en-US" spc="100" dirty="0">
                <a:latin typeface="Avenir Next LT Pro Light" panose="020B0304020202020204" pitchFamily="34" charset="0"/>
              </a:rPr>
              <a:t>L</a:t>
            </a:r>
            <a:r>
              <a:rPr lang="en-US" dirty="0">
                <a:latin typeface="Avenir Next LT Pro Light" panose="020B0304020202020204" pitchFamily="34" charset="0"/>
              </a:rPr>
              <a:t>(</a:t>
            </a:r>
            <a:r>
              <a:rPr lang="en-US" i="1" spc="75" dirty="0">
                <a:latin typeface="Avenir Next LT Pro Light" panose="020B0304020202020204" pitchFamily="34" charset="0"/>
              </a:rPr>
              <a:t>N</a:t>
            </a:r>
            <a:r>
              <a:rPr lang="en-US" dirty="0">
                <a:latin typeface="Avenir Next LT Pro Light" panose="020B0304020202020204" pitchFamily="34" charset="0"/>
              </a:rPr>
              <a:t>)  </a:t>
            </a:r>
            <a:r>
              <a:rPr lang="en-US" i="1" dirty="0">
                <a:latin typeface="Avenir Next LT Pro Light" panose="020B0304020202020204" pitchFamily="34" charset="0"/>
              </a:rPr>
              <a:t>A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i="1" dirty="0">
                <a:latin typeface="Avenir Next LT Pro Light" panose="020B0304020202020204" pitchFamily="34" charset="0"/>
              </a:rPr>
              <a:t>B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i="1" dirty="0">
                <a:latin typeface="Avenir Next LT Pro Light" panose="020B0304020202020204" pitchFamily="34" charset="0"/>
              </a:rPr>
              <a:t>C</a:t>
            </a:r>
            <a:r>
              <a:rPr lang="en-US" dirty="0"/>
              <a:t>	</a:t>
            </a:r>
            <a:r>
              <a:rPr lang="en-US" sz="1400" i="1" dirty="0"/>
              <a:t>// Set A</a:t>
            </a:r>
            <a:r>
              <a:rPr lang="en-US" sz="1400" i="1" spc="150" dirty="0"/>
              <a:t>[</a:t>
            </a:r>
            <a:r>
              <a:rPr lang="en-US" sz="1400" i="1" spc="75" dirty="0" err="1"/>
              <a:t>i</a:t>
            </a:r>
            <a:r>
              <a:rPr lang="en-US" sz="1400" i="1" dirty="0"/>
              <a:t>] ← B</a:t>
            </a:r>
            <a:r>
              <a:rPr lang="en-US" sz="1400" i="1" spc="150" dirty="0"/>
              <a:t>[</a:t>
            </a:r>
            <a:r>
              <a:rPr lang="en-US" sz="1400" i="1" spc="75" dirty="0" err="1"/>
              <a:t>i</a:t>
            </a:r>
            <a:r>
              <a:rPr lang="en-US" sz="1400" i="1" dirty="0"/>
              <a:t>] + C</a:t>
            </a:r>
            <a:r>
              <a:rPr lang="en-US" sz="1400" i="1" spc="150" dirty="0"/>
              <a:t>[</a:t>
            </a:r>
            <a:r>
              <a:rPr lang="en-US" sz="1400" i="1" spc="75" dirty="0" err="1"/>
              <a:t>i</a:t>
            </a:r>
            <a:r>
              <a:rPr lang="en-US" sz="1400" i="1" dirty="0"/>
              <a:t>]   for all </a:t>
            </a:r>
            <a:r>
              <a:rPr lang="en-US" sz="1400" i="1" dirty="0" err="1"/>
              <a:t>i</a:t>
            </a:r>
            <a:r>
              <a:rPr lang="en-US" sz="1400" i="1" dirty="0"/>
              <a:t> = 0 … N−1</a:t>
            </a:r>
          </a:p>
          <a:p>
            <a:pPr>
              <a:spcBef>
                <a:spcPts val="1500"/>
              </a:spcBef>
              <a:tabLst>
                <a:tab pos="914400" algn="l"/>
                <a:tab pos="1655763" algn="l"/>
                <a:tab pos="3200400" algn="l"/>
              </a:tabLst>
            </a:pPr>
            <a:r>
              <a:rPr lang="en-US" dirty="0"/>
              <a:t>It may be a </a:t>
            </a:r>
            <a:r>
              <a:rPr lang="en-US" i="1" dirty="0"/>
              <a:t>slow</a:t>
            </a:r>
            <a:r>
              <a:rPr lang="en-US" dirty="0"/>
              <a:t> instruction, internally taking many steps to work through a big vector …</a:t>
            </a:r>
          </a:p>
          <a:p>
            <a:pPr>
              <a:spcBef>
                <a:spcPts val="600"/>
              </a:spcBef>
              <a:tabLst>
                <a:tab pos="914400" algn="l"/>
                <a:tab pos="1655763" algn="l"/>
                <a:tab pos="3200400" algn="l"/>
              </a:tabLst>
            </a:pPr>
            <a:r>
              <a:rPr lang="en-US" dirty="0"/>
              <a:t>… but it is still much better than a loop of 5</a:t>
            </a:r>
            <a:r>
              <a:rPr lang="en-US" i="1" dirty="0"/>
              <a:t>N</a:t>
            </a:r>
            <a:r>
              <a:rPr lang="en-US" dirty="0"/>
              <a:t> instructions!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CCEF1EF9-F71D-4092-9D78-3F5D92F919F5}"/>
              </a:ext>
            </a:extLst>
          </p:cNvPr>
          <p:cNvSpPr/>
          <p:nvPr/>
        </p:nvSpPr>
        <p:spPr>
          <a:xfrm>
            <a:off x="255354" y="1718953"/>
            <a:ext cx="357491" cy="1013547"/>
          </a:xfrm>
          <a:prstGeom prst="arc">
            <a:avLst>
              <a:gd name="adj1" fmla="val 16200000"/>
              <a:gd name="adj2" fmla="val 5450555"/>
            </a:avLst>
          </a:prstGeom>
          <a:ln w="25400">
            <a:solidFill>
              <a:srgbClr val="00A7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FD05330A-685E-4EC6-9888-C35320AE31EE}"/>
              </a:ext>
            </a:extLst>
          </p:cNvPr>
          <p:cNvSpPr/>
          <p:nvPr/>
        </p:nvSpPr>
        <p:spPr>
          <a:xfrm flipH="1">
            <a:off x="244410" y="1718953"/>
            <a:ext cx="357491" cy="1013547"/>
          </a:xfrm>
          <a:prstGeom prst="arc">
            <a:avLst>
              <a:gd name="adj1" fmla="val 16730955"/>
              <a:gd name="adj2" fmla="val 5450555"/>
            </a:avLst>
          </a:prstGeom>
          <a:ln w="25400">
            <a:solidFill>
              <a:srgbClr val="00A7E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4901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Mixing vector and scalar processing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Vector processors are efficient when your program is composed all of vector operations such as “add vector </a:t>
            </a:r>
            <a:r>
              <a:rPr lang="en-US" i="1" dirty="0"/>
              <a:t>B</a:t>
            </a:r>
            <a:r>
              <a:rPr lang="en-US" dirty="0"/>
              <a:t> to vector </a:t>
            </a:r>
            <a:r>
              <a:rPr lang="en-US" i="1" spc="75" dirty="0"/>
              <a:t>C</a:t>
            </a:r>
            <a:r>
              <a:rPr lang="en-US" dirty="0"/>
              <a:t>”</a:t>
            </a:r>
          </a:p>
          <a:p>
            <a:pPr>
              <a:spcBef>
                <a:spcPts val="1200"/>
              </a:spcBef>
            </a:pPr>
            <a:r>
              <a:rPr lang="en-US" dirty="0"/>
              <a:t>Real programs are not like that: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Our touch and fingerprint firmware sometimes operates on </a:t>
            </a:r>
            <a:r>
              <a:rPr lang="en-US" i="1" dirty="0"/>
              <a:t>N</a:t>
            </a:r>
            <a:r>
              <a:rPr lang="en-US" dirty="0"/>
              <a:t> channels or </a:t>
            </a:r>
            <a:r>
              <a:rPr lang="en-US" i="1" dirty="0"/>
              <a:t>N </a:t>
            </a:r>
            <a:r>
              <a:rPr lang="en-US" dirty="0"/>
              <a:t>pixels in bulk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… but other times, it does lots of individual “this-and-that” operations on scalar data</a:t>
            </a:r>
          </a:p>
          <a:p>
            <a:pPr>
              <a:spcBef>
                <a:spcPts val="1500"/>
              </a:spcBef>
            </a:pPr>
            <a:r>
              <a:rPr lang="en-US" dirty="0"/>
              <a:t>So, in reality, we can’t </a:t>
            </a:r>
            <a:r>
              <a:rPr lang="en-US" i="1" dirty="0"/>
              <a:t>replace </a:t>
            </a:r>
            <a:r>
              <a:rPr lang="en-US" dirty="0"/>
              <a:t>our general-purpose scalar processor with a vector processor</a:t>
            </a:r>
          </a:p>
          <a:p>
            <a:pPr>
              <a:spcBef>
                <a:spcPts val="1200"/>
              </a:spcBef>
            </a:pPr>
            <a:r>
              <a:rPr lang="en-US" dirty="0"/>
              <a:t>Instead:  Combine the two!</a:t>
            </a:r>
          </a:p>
        </p:txBody>
      </p:sp>
    </p:spTree>
    <p:extLst>
      <p:ext uri="{BB962C8B-B14F-4D97-AF65-F5344CB8AC3E}">
        <p14:creationId xmlns:p14="http://schemas.microsoft.com/office/powerpoint/2010/main" val="73855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Mixing vector and scalar processing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Two ways to combine vector + scalar: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Make a processor that can do both scalar instructions and vector instructions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Or augment a general-purpose processor with a vector “co-processor” to help with heavy math</a:t>
            </a:r>
          </a:p>
          <a:p>
            <a:pPr>
              <a:spcBef>
                <a:spcPts val="1500"/>
              </a:spcBef>
            </a:pPr>
            <a:endParaRPr lang="en-US" dirty="0"/>
          </a:p>
          <a:p>
            <a:pPr>
              <a:spcBef>
                <a:spcPts val="1500"/>
              </a:spcBef>
            </a:pPr>
            <a:endParaRPr lang="en-US" dirty="0"/>
          </a:p>
          <a:p>
            <a:pPr>
              <a:spcBef>
                <a:spcPts val="1500"/>
              </a:spcBef>
            </a:pPr>
            <a:endParaRPr lang="en-US" dirty="0"/>
          </a:p>
          <a:p>
            <a:pPr>
              <a:spcBef>
                <a:spcPts val="1500"/>
              </a:spcBef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For the T1326 “Oahu” touch controller (circa 2012), we decided to add a vector coprocessor to sit alongside our traditional Chimera processor</a:t>
            </a:r>
          </a:p>
          <a:p>
            <a:pPr>
              <a:spcBef>
                <a:spcPts val="1200"/>
              </a:spcBef>
            </a:pPr>
            <a:r>
              <a:rPr lang="en-US" dirty="0"/>
              <a:t>This became Hydra 1.0</a:t>
            </a:r>
          </a:p>
          <a:p>
            <a:pPr lvl="1"/>
            <a:r>
              <a:rPr lang="en-US" dirty="0"/>
              <a:t>Implemented by Kam Li; architected by Mark Pearce and Dave 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1152B6-7C14-40FF-B0F0-22D63C04805F}"/>
              </a:ext>
            </a:extLst>
          </p:cNvPr>
          <p:cNvSpPr/>
          <p:nvPr/>
        </p:nvSpPr>
        <p:spPr>
          <a:xfrm>
            <a:off x="1415376" y="1889599"/>
            <a:ext cx="1904189" cy="112354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br>
              <a:rPr lang="en-US" sz="600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 Scalar                 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                  Vector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F98D50-8D6D-49CF-A412-267FEB1CE958}"/>
              </a:ext>
            </a:extLst>
          </p:cNvPr>
          <p:cNvSpPr/>
          <p:nvPr/>
        </p:nvSpPr>
        <p:spPr>
          <a:xfrm>
            <a:off x="4676573" y="1889599"/>
            <a:ext cx="1130840" cy="112354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Scalar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DC5364-22F4-423D-B308-E31F9C287A3E}"/>
              </a:ext>
            </a:extLst>
          </p:cNvPr>
          <p:cNvSpPr/>
          <p:nvPr/>
        </p:nvSpPr>
        <p:spPr>
          <a:xfrm>
            <a:off x="6480445" y="1889599"/>
            <a:ext cx="895553" cy="112354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Vector</a:t>
            </a: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5DC97468-F468-477C-9F54-D7ADBB547613}"/>
              </a:ext>
            </a:extLst>
          </p:cNvPr>
          <p:cNvSpPr/>
          <p:nvPr/>
        </p:nvSpPr>
        <p:spPr>
          <a:xfrm>
            <a:off x="5814709" y="2261680"/>
            <a:ext cx="658440" cy="393971"/>
          </a:xfrm>
          <a:prstGeom prst="left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C6F508C-37B0-4511-9821-0A5AC8E3020D}"/>
              </a:ext>
            </a:extLst>
          </p:cNvPr>
          <p:cNvSpPr/>
          <p:nvPr/>
        </p:nvSpPr>
        <p:spPr>
          <a:xfrm>
            <a:off x="2374767" y="2418735"/>
            <a:ext cx="951271" cy="598056"/>
          </a:xfrm>
          <a:custGeom>
            <a:avLst/>
            <a:gdLst>
              <a:gd name="connsiteX0" fmla="*/ 0 w 951271"/>
              <a:gd name="connsiteY0" fmla="*/ 707922 h 707922"/>
              <a:gd name="connsiteX1" fmla="*/ 0 w 951271"/>
              <a:gd name="connsiteY1" fmla="*/ 0 h 707922"/>
              <a:gd name="connsiteX2" fmla="*/ 951271 w 951271"/>
              <a:gd name="connsiteY2" fmla="*/ 0 h 7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1271" h="707922">
                <a:moveTo>
                  <a:pt x="0" y="707922"/>
                </a:moveTo>
                <a:lnTo>
                  <a:pt x="0" y="0"/>
                </a:lnTo>
                <a:lnTo>
                  <a:pt x="951271" y="0"/>
                </a:lnTo>
              </a:path>
            </a:pathLst>
          </a:custGeom>
          <a:ln w="952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02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 legendary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spcBef>
                <a:spcPts val="1050"/>
              </a:spcBef>
            </a:pPr>
            <a:r>
              <a:rPr lang="en-US" dirty="0"/>
              <a:t>What kind of vector coprocessor should we use?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Off-the-shelf vector processors were far too “big” for touch controllers  (still true today, c. 2022!)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So, in true Synaptics style, we built our own vector coprocessor to suit our needs</a:t>
            </a:r>
          </a:p>
          <a:p>
            <a:pPr>
              <a:spcBef>
                <a:spcPts val="1500"/>
              </a:spcBef>
            </a:pPr>
            <a:r>
              <a:rPr lang="en-US" dirty="0"/>
              <a:t>What kinds of operations should it support?</a:t>
            </a:r>
          </a:p>
          <a:p>
            <a:pPr>
              <a:spcBef>
                <a:spcPts val="1500"/>
              </a:spcBef>
            </a:pPr>
            <a:r>
              <a:rPr lang="en-US" dirty="0"/>
              <a:t>Can we just recast our firmware’s algorithms in the form of specialized hardware?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No:  Our firmware evolves way too fast for that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 the firmware varies too much, adapting to the needs of each customer and project</a:t>
            </a:r>
          </a:p>
          <a:p>
            <a:pPr>
              <a:spcBef>
                <a:spcPts val="1500"/>
              </a:spcBef>
            </a:pPr>
            <a:r>
              <a:rPr lang="en-US" dirty="0"/>
              <a:t>Instead, we wanted a reasonably general-purpose, flexible vector architecture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What does </a:t>
            </a:r>
            <a:r>
              <a:rPr lang="en-US" i="1" dirty="0"/>
              <a:t>that</a:t>
            </a:r>
            <a:r>
              <a:rPr lang="en-US" dirty="0"/>
              <a:t> look like?</a:t>
            </a:r>
          </a:p>
          <a:p>
            <a:pPr>
              <a:spcBef>
                <a:spcPts val="1500"/>
              </a:spcBef>
            </a:pPr>
            <a:r>
              <a:rPr lang="en-US" dirty="0"/>
              <a:t>For a model, we looked to the most famous vector computer of all …</a:t>
            </a:r>
          </a:p>
        </p:txBody>
      </p:sp>
    </p:spTree>
    <p:extLst>
      <p:ext uri="{BB962C8B-B14F-4D97-AF65-F5344CB8AC3E}">
        <p14:creationId xmlns:p14="http://schemas.microsoft.com/office/powerpoint/2010/main" val="122694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329" y="1"/>
            <a:ext cx="9331330" cy="514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83275" y="4374606"/>
            <a:ext cx="421942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n w="952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700" b="1" dirty="0">
                <a:ln w="952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Cray-1</a:t>
            </a:r>
            <a:r>
              <a:rPr lang="en-US" sz="2400" b="1" dirty="0">
                <a:ln w="952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supercomputer</a:t>
            </a:r>
          </a:p>
        </p:txBody>
      </p:sp>
    </p:spTree>
    <p:extLst>
      <p:ext uri="{BB962C8B-B14F-4D97-AF65-F5344CB8AC3E}">
        <p14:creationId xmlns:p14="http://schemas.microsoft.com/office/powerpoint/2010/main" val="335006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Seymour Cray’s heritage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The Cray-1’s designer, Seymour Cray, first made his name with the CDC-6600 supercomputer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When it came out in 1964, the CDC-6600 was </a:t>
            </a:r>
            <a:r>
              <a:rPr lang="en-US" b="1" dirty="0"/>
              <a:t>3x</a:t>
            </a:r>
            <a:r>
              <a:rPr lang="en-US" dirty="0"/>
              <a:t> faster than its fastest competitor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b="1" i="1" dirty="0"/>
              <a:t>It remained the world’s fastest computer until 1969</a:t>
            </a:r>
            <a:br>
              <a:rPr lang="en-US" dirty="0"/>
            </a:br>
            <a:r>
              <a:rPr lang="en-US" dirty="0"/>
              <a:t>								           </a:t>
            </a:r>
            <a:r>
              <a:rPr lang="en-US" sz="1200" dirty="0"/>
              <a:t>[Wikipedia]</a:t>
            </a:r>
            <a:endParaRPr lang="en-US" dirty="0"/>
          </a:p>
        </p:txBody>
      </p:sp>
      <p:pic>
        <p:nvPicPr>
          <p:cNvPr id="4" name="Picture 6" descr="Image result for seymour cray supercomputer">
            <a:extLst>
              <a:ext uri="{FF2B5EF4-FFF2-40B4-BE49-F238E27FC236}">
                <a16:creationId xmlns:a16="http://schemas.microsoft.com/office/drawing/2014/main" id="{B3438FF9-201F-4E9E-8C5F-D2CCC3C6E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22" y="2255089"/>
            <a:ext cx="1770186" cy="2547342"/>
          </a:xfrm>
          <a:prstGeom prst="roundRect">
            <a:avLst>
              <a:gd name="adj" fmla="val 8536"/>
            </a:avLst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7E72E2-7B8F-43FE-8141-41D481A43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433" y="1927883"/>
            <a:ext cx="2945567" cy="3028618"/>
          </a:xfrm>
          <a:prstGeom prst="snipRoundRect">
            <a:avLst>
              <a:gd name="adj1" fmla="val 12271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395341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push/>
      </p:transition>
    </mc:Choice>
    <mc:Fallback xmlns="">
      <p:transition>
        <p:push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Cray’s innovations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How did Cray achieve such a huge jump</a:t>
            </a:r>
            <a:br>
              <a:rPr lang="en-US" dirty="0"/>
            </a:br>
            <a:r>
              <a:rPr lang="en-US" dirty="0"/>
              <a:t>in performance?</a:t>
            </a:r>
          </a:p>
          <a:p>
            <a:pPr>
              <a:spcBef>
                <a:spcPts val="1200"/>
              </a:spcBef>
            </a:pPr>
            <a:r>
              <a:rPr lang="en-US" dirty="0">
                <a:sym typeface="Symbol" panose="05050102010706020507" pitchFamily="18" charset="2"/>
              </a:rPr>
              <a:t>  </a:t>
            </a:r>
            <a:r>
              <a:rPr lang="en-US" dirty="0"/>
              <a:t>Design innovation!</a:t>
            </a:r>
          </a:p>
          <a:p>
            <a:pPr>
              <a:spcBef>
                <a:spcPts val="1200"/>
              </a:spcBef>
            </a:pPr>
            <a:r>
              <a:rPr lang="en-US" dirty="0"/>
              <a:t>He rethought everything about computer</a:t>
            </a:r>
            <a:br>
              <a:rPr lang="en-US" dirty="0"/>
            </a:br>
            <a:r>
              <a:rPr lang="en-US" dirty="0"/>
              <a:t>architecture and design</a:t>
            </a:r>
          </a:p>
          <a:p>
            <a:pPr>
              <a:spcBef>
                <a:spcPts val="1200"/>
              </a:spcBef>
            </a:pPr>
            <a:r>
              <a:rPr lang="en-US" dirty="0"/>
              <a:t>For example:</a:t>
            </a:r>
          </a:p>
          <a:p>
            <a:pPr>
              <a:spcBef>
                <a:spcPts val="1200"/>
              </a:spcBef>
            </a:pPr>
            <a:r>
              <a:rPr lang="en-US" dirty="0"/>
              <a:t>The CDC-6600 pioneered the “load/store”</a:t>
            </a:r>
            <a:br>
              <a:rPr lang="en-US" dirty="0"/>
            </a:br>
            <a:r>
              <a:rPr lang="en-US" dirty="0"/>
              <a:t>organization that paved the way for all</a:t>
            </a:r>
            <a:br>
              <a:rPr lang="en-US" dirty="0"/>
            </a:br>
            <a:r>
              <a:rPr lang="en-US" dirty="0"/>
              <a:t>modern RISC processor architectures</a:t>
            </a:r>
          </a:p>
          <a:p>
            <a:pPr>
              <a:spcBef>
                <a:spcPts val="1200"/>
              </a:spcBef>
            </a:pPr>
            <a:r>
              <a:rPr lang="en-US" dirty="0"/>
              <a:t>This idea is still widely used today</a:t>
            </a:r>
          </a:p>
          <a:p>
            <a:pPr>
              <a:spcBef>
                <a:spcPts val="1200"/>
              </a:spcBef>
            </a:pPr>
            <a:r>
              <a:rPr lang="en-US" dirty="0"/>
              <a:t>In fact, our Chimera is a rare bird for </a:t>
            </a:r>
            <a:r>
              <a:rPr lang="en-US" i="1" dirty="0"/>
              <a:t>not </a:t>
            </a:r>
            <a:r>
              <a:rPr lang="en-US" dirty="0"/>
              <a:t>using it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Why?  See my talk, “What Chimera is All About”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E2B292-CD41-44CE-B69E-6BDC182B9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068" y="955718"/>
            <a:ext cx="3200399" cy="35618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4A5223-9E72-44F7-9CCB-AC8BF69E52D9}"/>
              </a:ext>
            </a:extLst>
          </p:cNvPr>
          <p:cNvSpPr txBox="1"/>
          <p:nvPr/>
        </p:nvSpPr>
        <p:spPr>
          <a:xfrm>
            <a:off x="7044267" y="4504246"/>
            <a:ext cx="19383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i="1" dirty="0">
                <a:cs typeface="Arial" panose="020B0604020202020204" pitchFamily="34" charset="0"/>
              </a:rPr>
              <a:t>CDC-6600 reference manual</a:t>
            </a:r>
          </a:p>
        </p:txBody>
      </p:sp>
    </p:spTree>
    <p:extLst>
      <p:ext uri="{BB962C8B-B14F-4D97-AF65-F5344CB8AC3E}">
        <p14:creationId xmlns:p14="http://schemas.microsoft.com/office/powerpoint/2010/main" val="159446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Cray’s innovations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For another example:</a:t>
            </a:r>
          </a:p>
          <a:p>
            <a:pPr>
              <a:spcBef>
                <a:spcPts val="1200"/>
              </a:spcBef>
            </a:pPr>
            <a:r>
              <a:rPr lang="en-US" dirty="0"/>
              <a:t>The CDC-6600 could keep multiple</a:t>
            </a:r>
            <a:br>
              <a:rPr lang="en-US" dirty="0"/>
            </a:br>
            <a:r>
              <a:rPr lang="en-US" dirty="0"/>
              <a:t>instructions running simultaneously,</a:t>
            </a:r>
            <a:br>
              <a:rPr lang="en-US" dirty="0"/>
            </a:br>
            <a:r>
              <a:rPr lang="en-US" dirty="0"/>
              <a:t>one in each functional unit</a:t>
            </a:r>
          </a:p>
          <a:p>
            <a:pPr>
              <a:spcBef>
                <a:spcPts val="900"/>
              </a:spcBef>
            </a:pPr>
            <a:r>
              <a:rPr lang="en-US" dirty="0">
                <a:sym typeface="Symbol" panose="05050102010706020507" pitchFamily="18" charset="2"/>
              </a:rPr>
              <a:t>      </a:t>
            </a:r>
            <a:r>
              <a:rPr lang="en-US" dirty="0"/>
              <a:t>Superscalar execution</a:t>
            </a:r>
          </a:p>
          <a:p>
            <a:pPr>
              <a:spcBef>
                <a:spcPts val="1500"/>
              </a:spcBef>
            </a:pPr>
            <a:r>
              <a:rPr lang="en-US" dirty="0"/>
              <a:t>This idea, too, was pioneered by Cray</a:t>
            </a:r>
            <a:br>
              <a:rPr lang="en-US" dirty="0"/>
            </a:br>
            <a:r>
              <a:rPr lang="en-US" dirty="0"/>
              <a:t>and is still widely used today</a:t>
            </a:r>
          </a:p>
          <a:p>
            <a:pPr>
              <a:spcBef>
                <a:spcPts val="1200"/>
              </a:spcBef>
            </a:pPr>
            <a:r>
              <a:rPr lang="en-US" dirty="0"/>
              <a:t>(… including, in a simple form, in our</a:t>
            </a:r>
            <a:br>
              <a:rPr lang="en-US" dirty="0"/>
            </a:br>
            <a:r>
              <a:rPr lang="en-US" dirty="0"/>
              <a:t>own Chimera processor!)</a:t>
            </a:r>
          </a:p>
        </p:txBody>
      </p:sp>
      <p:pic>
        <p:nvPicPr>
          <p:cNvPr id="6" name="Picture 2" descr="http://gsmall.us/Computing/CDC6400/Archive/CDC-6600-R-M_files/CDC-6600-R-M-1-06.gif">
            <a:extLst>
              <a:ext uri="{FF2B5EF4-FFF2-40B4-BE49-F238E27FC236}">
                <a16:creationId xmlns:a16="http://schemas.microsoft.com/office/drawing/2014/main" id="{E6A6884D-0E68-4D7D-99D1-1A0D77903A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2"/>
          <a:stretch/>
        </p:blipFill>
        <p:spPr bwMode="auto">
          <a:xfrm>
            <a:off x="5333998" y="892614"/>
            <a:ext cx="3149600" cy="362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94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Cray’s innovations:  One more example</a:t>
            </a:r>
          </a:p>
        </p:txBody>
      </p:sp>
      <p:pic>
        <p:nvPicPr>
          <p:cNvPr id="7" name="Picture 2" descr="http://gsmall.us/Computing/CDC6400/Archive/CDC-6600-R-M_files/CDC-6600-R-M-1-06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" r="-1"/>
          <a:stretch/>
        </p:blipFill>
        <p:spPr bwMode="auto">
          <a:xfrm>
            <a:off x="1185333" y="892614"/>
            <a:ext cx="7298265" cy="362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81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Cray’s innovations:  One more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6282" y="842962"/>
            <a:ext cx="3249118" cy="412908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To let the fast main processor focus on the main task …</a:t>
            </a:r>
          </a:p>
          <a:p>
            <a:pPr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/>
              <a:t>The CDC-6600 had a separate </a:t>
            </a:r>
            <a:r>
              <a:rPr lang="en-US" sz="1600" i="1" dirty="0"/>
              <a:t>peripheral processor</a:t>
            </a:r>
            <a:r>
              <a:rPr lang="en-US" sz="1600" dirty="0"/>
              <a:t> to manage real</a:t>
            </a:r>
            <a:r>
              <a:rPr lang="en-US" sz="1600" dirty="0">
                <a:latin typeface="Calibri" panose="020F0502020204030204" pitchFamily="34" charset="0"/>
              </a:rPr>
              <a:t>‐</a:t>
            </a:r>
            <a:r>
              <a:rPr lang="en-US" sz="1600" dirty="0"/>
              <a:t>time hardware functions</a:t>
            </a:r>
          </a:p>
          <a:p>
            <a:pPr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/>
              <a:t>Each of 10 peripherals gets its own “virtual” control processor, dedicated to the peripheral</a:t>
            </a:r>
          </a:p>
          <a:p>
            <a:pPr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/>
              <a:t>A single hardware processor simulates 10 independent processors by time-slicing</a:t>
            </a:r>
          </a:p>
          <a:p>
            <a:pPr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/>
              <a:t>It performs one instruction at a time from each virtual processor in round-robin fashion</a:t>
            </a:r>
          </a:p>
        </p:txBody>
      </p:sp>
      <p:pic>
        <p:nvPicPr>
          <p:cNvPr id="7" name="Picture 2" descr="http://gsmall.us/Computing/CDC6400/Archive/CDC-6600-R-M_files/CDC-6600-R-M-1-06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" r="42654"/>
          <a:stretch/>
        </p:blipFill>
        <p:spPr bwMode="auto">
          <a:xfrm>
            <a:off x="1185333" y="892614"/>
            <a:ext cx="4182534" cy="362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6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Cray’s innovations:  One more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3776" y="842962"/>
            <a:ext cx="3241623" cy="412908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In other words:  The CDC-6600 had hardware multithreading!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/>
              <a:t>Interleaved hardware threads are not so common in today’s computers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/>
              <a:t>But if you work at Synaptics, the idea might sound familiar!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/>
              <a:t>Chimera uses threads for the same reason:  Efficiently dividing its time among many real-time tasks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/>
              <a:t>Seymour Cray’s innovations have quietly guided us all along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34" y="800629"/>
            <a:ext cx="3835400" cy="390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009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Another Cray hallmark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Cray designed his machines by hand,</a:t>
            </a:r>
            <a:br>
              <a:rPr lang="en-US" dirty="0"/>
            </a:br>
            <a:r>
              <a:rPr lang="en-US" dirty="0"/>
              <a:t>with a small, focused team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The head of IBM asked how Cray could so</a:t>
            </a:r>
            <a:br>
              <a:rPr lang="en-US" dirty="0"/>
            </a:br>
            <a:r>
              <a:rPr lang="en-US" dirty="0"/>
              <a:t>badly beat IBM’s “vast development activities”</a:t>
            </a:r>
            <a:br>
              <a:rPr lang="en-US" dirty="0"/>
            </a:br>
            <a:r>
              <a:rPr lang="en-US" dirty="0"/>
              <a:t>with “only 34 people, including the janitor”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Cray:  “It seems like Mr. Watson has</a:t>
            </a:r>
            <a:br>
              <a:rPr lang="en-US" dirty="0"/>
            </a:br>
            <a:r>
              <a:rPr lang="en-US" dirty="0"/>
              <a:t>answered his own question”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We follow Cray’s lead in this, too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Chimera’s hardware team has varied in size,</a:t>
            </a:r>
            <a:br>
              <a:rPr lang="en-US" dirty="0"/>
            </a:br>
            <a:r>
              <a:rPr lang="en-US" dirty="0"/>
              <a:t>sometimes as “vast” as 4 or 5 people,</a:t>
            </a:r>
            <a:br>
              <a:rPr lang="en-US" dirty="0"/>
            </a:br>
            <a:r>
              <a:rPr lang="en-US" dirty="0"/>
              <a:t>sometimes just me alone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Hydra 1.0 was architected by Mark Pierce,</a:t>
            </a:r>
            <a:br>
              <a:rPr lang="en-US" dirty="0"/>
            </a:br>
            <a:r>
              <a:rPr lang="en-US" dirty="0"/>
              <a:t>Kam Li, and me; and Kam (and later I)</a:t>
            </a:r>
            <a:br>
              <a:rPr lang="en-US" dirty="0"/>
            </a:br>
            <a:r>
              <a:rPr lang="en-US" dirty="0"/>
              <a:t>did the whole implementation solo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A small team can (and must!) </a:t>
            </a:r>
            <a:r>
              <a:rPr lang="en-US" b="1" i="1" dirty="0"/>
              <a:t>focus</a:t>
            </a:r>
            <a:r>
              <a:rPr lang="en-US" dirty="0"/>
              <a:t> to succeed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F8CD8B-2C24-4DD4-A42F-8FF4FA7913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0" t="4025" r="21111" b="15383"/>
          <a:stretch/>
        </p:blipFill>
        <p:spPr>
          <a:xfrm>
            <a:off x="4999219" y="457652"/>
            <a:ext cx="4144781" cy="4516605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6695512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Another Cray hallmark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Cray designed his machines by hand,</a:t>
            </a:r>
            <a:br>
              <a:rPr lang="en-US" dirty="0"/>
            </a:br>
            <a:r>
              <a:rPr lang="en-US" dirty="0"/>
              <a:t>with a small, focused team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The head of IBM asked how Cray could so</a:t>
            </a:r>
            <a:br>
              <a:rPr lang="en-US" dirty="0"/>
            </a:br>
            <a:r>
              <a:rPr lang="en-US" dirty="0"/>
              <a:t>badly beat IBM’s “vast development activities”</a:t>
            </a:r>
            <a:br>
              <a:rPr lang="en-US" dirty="0"/>
            </a:br>
            <a:r>
              <a:rPr lang="en-US" dirty="0"/>
              <a:t>with “only 34 people, including the janitor”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Cray:  “It seems like Mr. Watson has</a:t>
            </a:r>
            <a:br>
              <a:rPr lang="en-US" dirty="0"/>
            </a:br>
            <a:r>
              <a:rPr lang="en-US" dirty="0"/>
              <a:t>answered his own question”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We follow Cray’s lead in this, too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Chimera’s hardware team has varied in size,</a:t>
            </a:r>
            <a:br>
              <a:rPr lang="en-US" dirty="0"/>
            </a:br>
            <a:r>
              <a:rPr lang="en-US" dirty="0"/>
              <a:t>sometimes as “vast” as 4 or 5 people,</a:t>
            </a:r>
            <a:br>
              <a:rPr lang="en-US" dirty="0"/>
            </a:br>
            <a:r>
              <a:rPr lang="en-US" dirty="0"/>
              <a:t>sometimes just me alone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Hydra 1.0 was architected by Mark Pierce,</a:t>
            </a:r>
            <a:br>
              <a:rPr lang="en-US" dirty="0"/>
            </a:br>
            <a:r>
              <a:rPr lang="en-US" dirty="0"/>
              <a:t>Kam Li, and me; and Kam (and later I)</a:t>
            </a:r>
            <a:br>
              <a:rPr lang="en-US" dirty="0"/>
            </a:br>
            <a:r>
              <a:rPr lang="en-US" dirty="0"/>
              <a:t>did the whole implementation solo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A small team can (and must!) </a:t>
            </a:r>
            <a:r>
              <a:rPr lang="en-US" b="1" i="1" dirty="0"/>
              <a:t>focus</a:t>
            </a:r>
            <a:r>
              <a:rPr lang="en-US" dirty="0"/>
              <a:t> to succeed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F8CD8B-2C24-4DD4-A42F-8FF4FA7913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0" t="4025" r="21111" b="15383"/>
          <a:stretch/>
        </p:blipFill>
        <p:spPr>
          <a:xfrm>
            <a:off x="4999219" y="457652"/>
            <a:ext cx="4144781" cy="4516605"/>
          </a:xfrm>
          <a:prstGeom prst="rect">
            <a:avLst/>
          </a:prstGeom>
          <a:ln w="12700">
            <a:noFill/>
          </a:ln>
        </p:spPr>
      </p:pic>
      <p:sp>
        <p:nvSpPr>
          <p:cNvPr id="7" name="Rounded Rectangular Callout 33">
            <a:extLst>
              <a:ext uri="{FF2B5EF4-FFF2-40B4-BE49-F238E27FC236}">
                <a16:creationId xmlns:a16="http://schemas.microsoft.com/office/drawing/2014/main" id="{8F57FA8C-84E5-44E4-B149-CCFEC22BE68B}"/>
              </a:ext>
            </a:extLst>
          </p:cNvPr>
          <p:cNvSpPr/>
          <p:nvPr/>
        </p:nvSpPr>
        <p:spPr>
          <a:xfrm>
            <a:off x="1902970" y="2721308"/>
            <a:ext cx="4889366" cy="992221"/>
          </a:xfrm>
          <a:prstGeom prst="wedgeRoundRectCallout">
            <a:avLst>
              <a:gd name="adj1" fmla="val -23815"/>
              <a:gd name="adj2" fmla="val -4149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50"/>
              </a:spcBef>
            </a:pPr>
            <a:r>
              <a:rPr lang="en-US" sz="1400" dirty="0">
                <a:solidFill>
                  <a:srgbClr val="002060"/>
                </a:solidFill>
                <a:cs typeface="Arial" panose="020B0604020202020204" pitchFamily="34" charset="0"/>
              </a:rPr>
              <a:t>A related, wonderful (maybe apocryphal?) story:</a:t>
            </a:r>
          </a:p>
          <a:p>
            <a:pPr>
              <a:spcBef>
                <a:spcPts val="450"/>
              </a:spcBef>
            </a:pPr>
            <a:r>
              <a:rPr lang="en-US" sz="1400" dirty="0">
                <a:solidFill>
                  <a:srgbClr val="002060"/>
                </a:solidFill>
                <a:cs typeface="Arial" panose="020B0604020202020204" pitchFamily="34" charset="0"/>
              </a:rPr>
              <a:t>Jobs to Cray:  We used your Cray-1 to design the Mac!</a:t>
            </a:r>
          </a:p>
          <a:p>
            <a:pPr>
              <a:spcBef>
                <a:spcPts val="450"/>
              </a:spcBef>
            </a:pPr>
            <a:r>
              <a:rPr lang="en-US" sz="1400" dirty="0">
                <a:solidFill>
                  <a:srgbClr val="002060"/>
                </a:solidFill>
                <a:cs typeface="Arial" panose="020B0604020202020204" pitchFamily="34" charset="0"/>
              </a:rPr>
              <a:t>Cray’s reply:  </a:t>
            </a:r>
            <a:r>
              <a:rPr lang="en-US" sz="1400" spc="200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2060"/>
                </a:solidFill>
                <a:cs typeface="Arial" panose="020B0604020202020204" pitchFamily="34" charset="0"/>
              </a:rPr>
              <a:t>Funny, I’m designing the Cray-3 on a Mac!</a:t>
            </a:r>
          </a:p>
        </p:txBody>
      </p:sp>
    </p:spTree>
    <p:extLst>
      <p:ext uri="{BB962C8B-B14F-4D97-AF65-F5344CB8AC3E}">
        <p14:creationId xmlns:p14="http://schemas.microsoft.com/office/powerpoint/2010/main" val="366686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The Cray-1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For his next computer, Cray looked for the next huge leap in performance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He observed that scientific computations often involve arithmetic on large</a:t>
            </a:r>
            <a:br>
              <a:rPr lang="en-US" dirty="0"/>
            </a:br>
            <a:r>
              <a:rPr lang="en-US" dirty="0"/>
              <a:t>vectors and matrices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Why not build a computer that’s actually </a:t>
            </a:r>
            <a:r>
              <a:rPr lang="en-US" i="1" dirty="0"/>
              <a:t>meant</a:t>
            </a:r>
            <a:r>
              <a:rPr lang="en-US" dirty="0"/>
              <a:t> for that kind of computation?</a:t>
            </a:r>
          </a:p>
          <a:p>
            <a:pPr>
              <a:spcBef>
                <a:spcPts val="1500"/>
              </a:spcBef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for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N;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   A[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= B[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+ C[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VADD A, B, C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44942DF-033B-4B2E-AF2B-41FBC12EB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522826"/>
              </p:ext>
            </p:extLst>
          </p:nvPr>
        </p:nvGraphicFramePr>
        <p:xfrm>
          <a:off x="1127731" y="3356409"/>
          <a:ext cx="6096001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70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821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∙∙∙</a:t>
                      </a:r>
                      <a:endParaRPr lang="en-US" sz="1500" b="0" kern="1200" dirty="0">
                        <a:solidFill>
                          <a:srgbClr val="01538A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B[N-1]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∙∙∙</a:t>
                      </a:r>
                      <a:endParaRPr lang="en-US" sz="1500" b="0" kern="1200" dirty="0">
                        <a:solidFill>
                          <a:srgbClr val="01538A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C[N-1]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∙∙∙</a:t>
                      </a:r>
                      <a:endParaRPr lang="en-US" sz="1500" b="0" kern="1200" dirty="0">
                        <a:solidFill>
                          <a:srgbClr val="01538A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A[N-1]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Arrow: Curved Right 2">
            <a:extLst>
              <a:ext uri="{FF2B5EF4-FFF2-40B4-BE49-F238E27FC236}">
                <a16:creationId xmlns:a16="http://schemas.microsoft.com/office/drawing/2014/main" id="{57A1F10A-9258-D43C-95ED-A5E2ABF69CAC}"/>
              </a:ext>
            </a:extLst>
          </p:cNvPr>
          <p:cNvSpPr/>
          <p:nvPr/>
        </p:nvSpPr>
        <p:spPr>
          <a:xfrm>
            <a:off x="617973" y="2513311"/>
            <a:ext cx="213299" cy="385408"/>
          </a:xfrm>
          <a:prstGeom prst="curvedRightArrow">
            <a:avLst>
              <a:gd name="adj1" fmla="val 21140"/>
              <a:gd name="adj2" fmla="val 57659"/>
              <a:gd name="adj3" fmla="val 25000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F0267191-AF63-4BC6-C093-DE93A608CBEF}"/>
              </a:ext>
            </a:extLst>
          </p:cNvPr>
          <p:cNvSpPr/>
          <p:nvPr/>
        </p:nvSpPr>
        <p:spPr>
          <a:xfrm>
            <a:off x="617973" y="3036283"/>
            <a:ext cx="213299" cy="385408"/>
          </a:xfrm>
          <a:prstGeom prst="curvedRightArrow">
            <a:avLst>
              <a:gd name="adj1" fmla="val 21140"/>
              <a:gd name="adj2" fmla="val 57659"/>
              <a:gd name="adj3" fmla="val 25000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2644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The Cray-1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Cray-1, introduced in 1976, once again</a:t>
            </a:r>
            <a:br>
              <a:rPr lang="en-US" dirty="0"/>
            </a:br>
            <a:r>
              <a:rPr lang="en-US" b="1" dirty="0"/>
              <a:t>held the speed record for years</a:t>
            </a:r>
            <a:endParaRPr lang="en-US" dirty="0"/>
          </a:p>
          <a:p>
            <a:pPr>
              <a:spcBef>
                <a:spcPts val="1050"/>
              </a:spcBef>
            </a:pPr>
            <a:r>
              <a:rPr lang="en-US" dirty="0"/>
              <a:t>As usual, it was packed with</a:t>
            </a:r>
            <a:br>
              <a:rPr lang="en-US" dirty="0"/>
            </a:br>
            <a:r>
              <a:rPr lang="en-US" dirty="0"/>
              <a:t>innovations at every level</a:t>
            </a:r>
          </a:p>
          <a:p>
            <a:pPr>
              <a:spcBef>
                <a:spcPts val="1050"/>
              </a:spcBef>
            </a:pPr>
            <a:r>
              <a:rPr lang="en-US" dirty="0"/>
              <a:t>Not just the vector instruction set</a:t>
            </a:r>
          </a:p>
          <a:p>
            <a:pPr>
              <a:spcBef>
                <a:spcPts val="1050"/>
              </a:spcBef>
            </a:pPr>
            <a:r>
              <a:rPr lang="en-US" dirty="0"/>
              <a:t>But even the physical design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Its distinctive round shape was not just</a:t>
            </a:r>
            <a:br>
              <a:rPr lang="en-US" dirty="0"/>
            </a:br>
            <a:r>
              <a:rPr lang="en-US" dirty="0"/>
              <a:t>for show:  It optimized routing of wires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Wires were all cut to the same length</a:t>
            </a:r>
            <a:br>
              <a:rPr lang="en-US" dirty="0"/>
            </a:br>
            <a:r>
              <a:rPr lang="en-US" dirty="0"/>
              <a:t>so that the speed-of-light delays</a:t>
            </a:r>
            <a:br>
              <a:rPr lang="en-US" dirty="0"/>
            </a:br>
            <a:r>
              <a:rPr lang="en-US" dirty="0"/>
              <a:t>through them were balanced!</a:t>
            </a:r>
          </a:p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E06D03-BA81-43FC-ACEF-FC8A589A9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043" y="876803"/>
            <a:ext cx="2521544" cy="35823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C1A0AB-3F2A-45D1-9480-4B5EDDDFDAC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387" y="857435"/>
            <a:ext cx="2144949" cy="2361810"/>
          </a:xfrm>
          <a:prstGeom prst="roundRect">
            <a:avLst>
              <a:gd name="adj" fmla="val 10545"/>
            </a:avLst>
          </a:prstGeom>
          <a:effectLst>
            <a:softEdge rad="63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FACBA8-718D-4159-A025-226E252B76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387" y="3233717"/>
            <a:ext cx="2170484" cy="1443141"/>
          </a:xfrm>
          <a:prstGeom prst="roundRect">
            <a:avLst>
              <a:gd name="adj" fmla="val 10545"/>
            </a:avLst>
          </a:prstGeom>
          <a:effectLst>
            <a:softEdge rad="63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D03DA3-42CD-4EAC-9751-311047E7AF2E}"/>
              </a:ext>
            </a:extLst>
          </p:cNvPr>
          <p:cNvSpPr txBox="1"/>
          <p:nvPr/>
        </p:nvSpPr>
        <p:spPr>
          <a:xfrm>
            <a:off x="7242800" y="4504246"/>
            <a:ext cx="17620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cs typeface="Arial" panose="020B0604020202020204" pitchFamily="34" charset="0"/>
              </a:rPr>
              <a:t>Cray-1 reference manual</a:t>
            </a:r>
          </a:p>
        </p:txBody>
      </p:sp>
    </p:spTree>
    <p:extLst>
      <p:ext uri="{BB962C8B-B14F-4D97-AF65-F5344CB8AC3E}">
        <p14:creationId xmlns:p14="http://schemas.microsoft.com/office/powerpoint/2010/main" val="295215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The Cray-1 is now history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Literally:  You can find it and other Cray machines at the Computer History Museum</a:t>
            </a:r>
            <a:br>
              <a:rPr lang="en-US" dirty="0"/>
            </a:br>
            <a:r>
              <a:rPr lang="en-US" dirty="0"/>
              <a:t>in Mountain View, California</a:t>
            </a:r>
          </a:p>
          <a:p>
            <a:pPr>
              <a:spcBef>
                <a:spcPts val="1500"/>
              </a:spcBef>
            </a:pPr>
            <a:r>
              <a:rPr lang="en-US" dirty="0"/>
              <a:t>Cray-1’s are still used today …</a:t>
            </a:r>
          </a:p>
          <a:p>
            <a:pPr>
              <a:spcBef>
                <a:spcPts val="400"/>
              </a:spcBef>
            </a:pPr>
            <a:r>
              <a:rPr lang="en-US" dirty="0"/>
              <a:t>… but only as stylish furniture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Actually those are power / cooling units, but anyway …</a:t>
            </a:r>
          </a:p>
          <a:p>
            <a:pPr>
              <a:spcBef>
                <a:spcPts val="1500"/>
              </a:spcBef>
            </a:pPr>
            <a:r>
              <a:rPr lang="en-US" dirty="0"/>
              <a:t>Vector machines in general fell out of fashion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Most computer architectures have “SIMD” instructions instead,</a:t>
            </a:r>
            <a:br>
              <a:rPr lang="en-US" dirty="0"/>
            </a:br>
            <a:r>
              <a:rPr lang="en-US" dirty="0"/>
              <a:t>which are like vector instructions but with small fixed </a:t>
            </a:r>
            <a:r>
              <a:rPr lang="en-US" i="1" dirty="0"/>
              <a:t>N</a:t>
            </a:r>
            <a:r>
              <a:rPr lang="en-US" dirty="0"/>
              <a:t> = 2 or 4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The open-source RISC-V processor architecture has</a:t>
            </a:r>
            <a:br>
              <a:rPr lang="en-US" dirty="0"/>
            </a:br>
            <a:r>
              <a:rPr lang="en-US" dirty="0"/>
              <a:t>an </a:t>
            </a:r>
            <a:r>
              <a:rPr lang="en-US" dirty="0">
                <a:hlinkClick r:id="rId3"/>
              </a:rPr>
              <a:t>excellent vector extension</a:t>
            </a:r>
            <a:r>
              <a:rPr lang="en-US" dirty="0"/>
              <a:t> that is gaining traction</a:t>
            </a:r>
            <a:br>
              <a:rPr lang="en-US" dirty="0"/>
            </a:br>
            <a:r>
              <a:rPr lang="en-US" dirty="0"/>
              <a:t>(and whose designers also cite Cray as inspiration)</a:t>
            </a:r>
          </a:p>
          <a:p>
            <a:pPr>
              <a:spcBef>
                <a:spcPts val="1200"/>
              </a:spcBef>
            </a:pPr>
            <a:r>
              <a:rPr lang="en-US" dirty="0"/>
              <a:t>Cray’s vector approach lives on today in Hydra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7CF6F10-F36C-40F2-BBE8-ECCE50BCB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7" y="1500001"/>
            <a:ext cx="2963333" cy="32863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2F09B0-6EC7-49B9-A95B-30E7686C0713}"/>
              </a:ext>
            </a:extLst>
          </p:cNvPr>
          <p:cNvSpPr txBox="1"/>
          <p:nvPr/>
        </p:nvSpPr>
        <p:spPr>
          <a:xfrm>
            <a:off x="6087224" y="4762663"/>
            <a:ext cx="12474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cs typeface="Arial" panose="020B0604020202020204" pitchFamily="34" charset="0"/>
              </a:rPr>
              <a:t>(Google images)</a:t>
            </a:r>
          </a:p>
        </p:txBody>
      </p:sp>
    </p:spTree>
    <p:extLst>
      <p:ext uri="{BB962C8B-B14F-4D97-AF65-F5344CB8AC3E}">
        <p14:creationId xmlns:p14="http://schemas.microsoft.com/office/powerpoint/2010/main" val="342395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i="1" dirty="0"/>
              <a:t>Ancien</a:t>
            </a:r>
            <a:r>
              <a:rPr lang="en-US" i="1" spc="300" dirty="0"/>
              <a:t>t</a:t>
            </a:r>
            <a:r>
              <a:rPr lang="en-US" dirty="0"/>
              <a:t> history?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dirty="0"/>
              <a:t>Here we are, a quarter or so into the 21</a:t>
            </a:r>
            <a:r>
              <a:rPr lang="en-US" baseline="30000" dirty="0"/>
              <a:t>st</a:t>
            </a:r>
            <a:r>
              <a:rPr lang="en-US" dirty="0"/>
              <a:t> century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dirty="0"/>
              <a:t>Why care about antique machines like the CDC-6600</a:t>
            </a:r>
            <a:br>
              <a:rPr lang="en-US" dirty="0"/>
            </a:br>
            <a:r>
              <a:rPr lang="en-US" dirty="0"/>
              <a:t>or the Cray-1?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Apple’s M1 Ultra chip (c. 2022) has </a:t>
            </a:r>
            <a:r>
              <a:rPr lang="en-US" dirty="0">
                <a:hlinkClick r:id="rId3"/>
              </a:rPr>
              <a:t>114 billion</a:t>
            </a:r>
            <a:r>
              <a:rPr lang="en-US" dirty="0"/>
              <a:t> transistors — wow!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So why are our chips stuck in the unfashionable 1970’s?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Why study such dinosaurs when they are so totally outclassed</a:t>
            </a:r>
            <a:br>
              <a:rPr lang="en-US" dirty="0"/>
            </a:br>
            <a:r>
              <a:rPr lang="en-US" dirty="0"/>
              <a:t>by modern technology?</a:t>
            </a:r>
          </a:p>
          <a:p>
            <a:pPr indent="-171450">
              <a:spcBef>
                <a:spcPts val="1600"/>
              </a:spcBef>
              <a:tabLst>
                <a:tab pos="396875" algn="l"/>
              </a:tabLst>
            </a:pPr>
            <a:r>
              <a:rPr lang="en-US" dirty="0"/>
              <a:t>The touch controllers we build today can afford a few</a:t>
            </a:r>
            <a:br>
              <a:rPr lang="en-US" dirty="0"/>
            </a:br>
            <a:r>
              <a:rPr lang="en-US" dirty="0"/>
              <a:t>million transistors at most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M1 Ultra’s innovations, impressive as they are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and fun as they are to learn about …</a:t>
            </a:r>
          </a:p>
          <a:p>
            <a:pPr lvl="1">
              <a:spcBef>
                <a:spcPts val="600"/>
              </a:spcBef>
            </a:pPr>
            <a:r>
              <a:rPr lang="en-US" i="1" dirty="0"/>
              <a:t>… are irrelevant to what we do here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Many orders of magnitude bigger than we could dream of</a:t>
            </a:r>
            <a:br>
              <a:rPr lang="en-US" dirty="0"/>
            </a:br>
            <a:r>
              <a:rPr lang="en-US" dirty="0"/>
              <a:t>in our tiny mixed-signal embedded-Flash high-voltage silicon</a:t>
            </a:r>
          </a:p>
        </p:txBody>
      </p:sp>
      <p:pic>
        <p:nvPicPr>
          <p:cNvPr id="10" name="Picture 9" descr="A picture containing indoor, floor, ceiling&#10;&#10;Description automatically generated">
            <a:extLst>
              <a:ext uri="{FF2B5EF4-FFF2-40B4-BE49-F238E27FC236}">
                <a16:creationId xmlns:a16="http://schemas.microsoft.com/office/drawing/2014/main" id="{1AFE3AF7-8F12-4D61-96C2-FAF2EA769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344" y="1458456"/>
            <a:ext cx="2690735" cy="3399294"/>
          </a:xfrm>
          <a:prstGeom prst="roundRect">
            <a:avLst>
              <a:gd name="adj" fmla="val 10755"/>
            </a:avLst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6989208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Ancient history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dirty="0"/>
              <a:t>The largest discrete touch chip we have ever built, DIG2409 “Byrd”, has roughly</a:t>
            </a:r>
            <a:br>
              <a:rPr lang="en-US" dirty="0"/>
            </a:br>
            <a:r>
              <a:rPr lang="en-US" dirty="0"/>
              <a:t>½ million gates of digital logic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How many gates of logic did the Cray-1 have?</a:t>
            </a:r>
          </a:p>
          <a:p>
            <a:pPr marL="114300" lvl="1" indent="0">
              <a:spcBef>
                <a:spcPts val="600"/>
              </a:spcBef>
              <a:buNone/>
            </a:pPr>
            <a:r>
              <a:rPr lang="en-US" i="1" dirty="0">
                <a:sym typeface="Symbol" panose="05050102010706020507" pitchFamily="18" charset="2"/>
              </a:rPr>
              <a:t>        </a:t>
            </a:r>
            <a:r>
              <a:rPr lang="en-US" dirty="0">
                <a:sym typeface="Symbol" panose="05050102010706020507" pitchFamily="18" charset="2"/>
              </a:rPr>
              <a:t>  </a:t>
            </a:r>
            <a:r>
              <a:rPr lang="en-US" i="1" dirty="0"/>
              <a:t>About the same!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The Cray-1 may have filled a room, but in the</a:t>
            </a:r>
            <a:br>
              <a:rPr lang="en-US" dirty="0"/>
            </a:br>
            <a:r>
              <a:rPr lang="en-US" dirty="0"/>
              <a:t>most important way, it was “about as big” as Byrd</a:t>
            </a:r>
          </a:p>
          <a:p>
            <a:pPr>
              <a:spcBef>
                <a:spcPts val="2000"/>
              </a:spcBef>
            </a:pPr>
            <a:r>
              <a:rPr lang="en-US" dirty="0"/>
              <a:t>This was an era when the best computer</a:t>
            </a:r>
            <a:br>
              <a:rPr lang="en-US" dirty="0"/>
            </a:br>
            <a:r>
              <a:rPr lang="en-US" dirty="0"/>
              <a:t>designers in the world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with enormous resources on tap, a “blank check” from their customers …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… overcoming the severe technological limitations of their day …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… were building top-performing computers </a:t>
            </a:r>
            <a:r>
              <a:rPr lang="en-US" b="1" i="1" dirty="0"/>
              <a:t>on our current budget</a:t>
            </a:r>
            <a:r>
              <a:rPr lang="en-US" dirty="0"/>
              <a:t> of complexity</a:t>
            </a:r>
          </a:p>
          <a:p>
            <a:pPr>
              <a:spcBef>
                <a:spcPts val="1600"/>
              </a:spcBef>
            </a:pPr>
            <a:r>
              <a:rPr lang="en-US" dirty="0"/>
              <a:t>For us, the Cray-1, not the M1, is the </a:t>
            </a:r>
            <a:r>
              <a:rPr lang="en-US" i="1" dirty="0"/>
              <a:t>model of greatness </a:t>
            </a:r>
            <a:r>
              <a:rPr lang="en-US" dirty="0"/>
              <a:t>that makes the most sense to study and aspire to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1BE21FB-300A-4C0E-BA6F-CB2FA1AA52D1}"/>
              </a:ext>
            </a:extLst>
          </p:cNvPr>
          <p:cNvGrpSpPr/>
          <p:nvPr/>
        </p:nvGrpSpPr>
        <p:grpSpPr>
          <a:xfrm>
            <a:off x="5314013" y="1358909"/>
            <a:ext cx="3365291" cy="1237280"/>
            <a:chOff x="5081665" y="1177975"/>
            <a:chExt cx="3365291" cy="123728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D4B209-5B56-41DD-8D5A-A2E7FFF9A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1665" y="1177975"/>
              <a:ext cx="3365291" cy="524589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35C5555-6A83-4485-BFBD-F91E70668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81665" y="1747146"/>
              <a:ext cx="1643054" cy="668109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918A41DC-119C-4883-87E4-9DC9BC90EE7C}"/>
              </a:ext>
            </a:extLst>
          </p:cNvPr>
          <p:cNvSpPr/>
          <p:nvPr/>
        </p:nvSpPr>
        <p:spPr>
          <a:xfrm>
            <a:off x="5239063" y="1305196"/>
            <a:ext cx="3522688" cy="1364105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6E8A1B-EEFA-4404-903E-B30ECA6BD5E4}"/>
              </a:ext>
            </a:extLst>
          </p:cNvPr>
          <p:cNvSpPr txBox="1"/>
          <p:nvPr/>
        </p:nvSpPr>
        <p:spPr>
          <a:xfrm>
            <a:off x="7089670" y="2669787"/>
            <a:ext cx="17620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cs typeface="Arial" panose="020B0604020202020204" pitchFamily="34" charset="0"/>
              </a:rPr>
              <a:t>Cray-1 reference manual</a:t>
            </a:r>
          </a:p>
        </p:txBody>
      </p:sp>
    </p:spTree>
    <p:extLst>
      <p:ext uri="{BB962C8B-B14F-4D97-AF65-F5344CB8AC3E}">
        <p14:creationId xmlns:p14="http://schemas.microsoft.com/office/powerpoint/2010/main" val="5081227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Vector processors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625385" cy="4114800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dirty="0"/>
              <a:t>A vector processor offers single instructions for various common operations on vectors</a:t>
            </a:r>
          </a:p>
          <a:p>
            <a:pPr marL="247650" lvl="1" indent="0">
              <a:spcBef>
                <a:spcPts val="600"/>
              </a:spcBef>
              <a:buNone/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sz="1500" dirty="0">
                <a:solidFill>
                  <a:srgbClr val="01538A"/>
                </a:solidFill>
              </a:rPr>
              <a:t>    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VADD	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A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, 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B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, 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C</a:t>
            </a:r>
            <a:r>
              <a:rPr lang="en-US" sz="1500" dirty="0">
                <a:solidFill>
                  <a:srgbClr val="01538A"/>
                </a:solidFill>
              </a:rPr>
              <a:t>	</a:t>
            </a:r>
            <a:r>
              <a:rPr lang="en-US" sz="1500" i="1" dirty="0">
                <a:solidFill>
                  <a:srgbClr val="01538A"/>
                </a:solidFill>
              </a:rPr>
              <a:t>// Add two vectors:	A</a:t>
            </a:r>
            <a:r>
              <a:rPr lang="en-US" sz="1500" i="1" spc="150" dirty="0">
                <a:solidFill>
                  <a:srgbClr val="01538A"/>
                </a:solidFill>
              </a:rPr>
              <a:t>[</a:t>
            </a:r>
            <a:r>
              <a:rPr lang="en-US" sz="1500" i="1" spc="75" dirty="0" err="1">
                <a:solidFill>
                  <a:srgbClr val="01538A"/>
                </a:solidFill>
              </a:rPr>
              <a:t>i</a:t>
            </a:r>
            <a:r>
              <a:rPr lang="en-US" sz="1500" i="1" dirty="0">
                <a:solidFill>
                  <a:srgbClr val="01538A"/>
                </a:solidFill>
              </a:rPr>
              <a:t>]</a:t>
            </a:r>
            <a:r>
              <a:rPr lang="en-US" sz="1500" dirty="0">
                <a:solidFill>
                  <a:srgbClr val="01538A"/>
                </a:solidFill>
              </a:rPr>
              <a:t> ← </a:t>
            </a:r>
            <a:r>
              <a:rPr lang="en-US" sz="1500" i="1" dirty="0">
                <a:solidFill>
                  <a:srgbClr val="01538A"/>
                </a:solidFill>
              </a:rPr>
              <a:t>B</a:t>
            </a:r>
            <a:r>
              <a:rPr lang="en-US" sz="1500" i="1" spc="150" dirty="0">
                <a:solidFill>
                  <a:srgbClr val="01538A"/>
                </a:solidFill>
              </a:rPr>
              <a:t>[</a:t>
            </a:r>
            <a:r>
              <a:rPr lang="en-US" sz="1500" i="1" spc="75" dirty="0" err="1">
                <a:solidFill>
                  <a:srgbClr val="01538A"/>
                </a:solidFill>
              </a:rPr>
              <a:t>i</a:t>
            </a:r>
            <a:r>
              <a:rPr lang="en-US" sz="1500" i="1" spc="150" dirty="0">
                <a:solidFill>
                  <a:srgbClr val="01538A"/>
                </a:solidFill>
              </a:rPr>
              <a:t>]</a:t>
            </a:r>
            <a:r>
              <a:rPr lang="en-US" sz="1500" dirty="0">
                <a:solidFill>
                  <a:srgbClr val="01538A"/>
                </a:solidFill>
              </a:rPr>
              <a:t> + </a:t>
            </a:r>
            <a:r>
              <a:rPr lang="en-US" sz="1500" i="1" dirty="0">
                <a:solidFill>
                  <a:srgbClr val="01538A"/>
                </a:solidFill>
              </a:rPr>
              <a:t>C</a:t>
            </a:r>
            <a:r>
              <a:rPr lang="en-US" sz="1500" i="1" spc="150" dirty="0">
                <a:solidFill>
                  <a:srgbClr val="01538A"/>
                </a:solidFill>
              </a:rPr>
              <a:t>[</a:t>
            </a:r>
            <a:r>
              <a:rPr lang="en-US" sz="1500" i="1" spc="75" dirty="0" err="1">
                <a:solidFill>
                  <a:srgbClr val="01538A"/>
                </a:solidFill>
              </a:rPr>
              <a:t>i</a:t>
            </a:r>
            <a:r>
              <a:rPr lang="en-US" sz="1500" i="1" dirty="0">
                <a:solidFill>
                  <a:srgbClr val="01538A"/>
                </a:solidFill>
              </a:rPr>
              <a:t>]    </a:t>
            </a:r>
            <a:r>
              <a:rPr lang="en-US" dirty="0">
                <a:solidFill>
                  <a:srgbClr val="01538A"/>
                </a:solidFill>
              </a:rPr>
              <a:t>(for all 0 ≤ </a:t>
            </a:r>
            <a:r>
              <a:rPr lang="en-US" i="1" dirty="0" err="1">
                <a:solidFill>
                  <a:srgbClr val="01538A"/>
                </a:solidFill>
              </a:rPr>
              <a:t>i</a:t>
            </a:r>
            <a:r>
              <a:rPr lang="en-US" dirty="0">
                <a:solidFill>
                  <a:srgbClr val="01538A"/>
                </a:solidFill>
              </a:rPr>
              <a:t> &lt; </a:t>
            </a:r>
            <a:r>
              <a:rPr lang="en-US" i="1" spc="75" dirty="0">
                <a:solidFill>
                  <a:srgbClr val="01538A"/>
                </a:solidFill>
              </a:rPr>
              <a:t>N</a:t>
            </a:r>
            <a:r>
              <a:rPr lang="en-US" dirty="0">
                <a:solidFill>
                  <a:srgbClr val="01538A"/>
                </a:solidFill>
              </a:rPr>
              <a:t>)</a:t>
            </a:r>
            <a:endParaRPr lang="en-US" sz="1500" i="1" dirty="0">
              <a:solidFill>
                <a:srgbClr val="01538A"/>
              </a:solidFill>
            </a:endParaRPr>
          </a:p>
          <a:p>
            <a:pPr marL="247650" lvl="1" indent="0">
              <a:spcBef>
                <a:spcPts val="300"/>
              </a:spcBef>
              <a:buNone/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sz="1500" dirty="0">
                <a:solidFill>
                  <a:srgbClr val="01538A"/>
                </a:solidFill>
              </a:rPr>
              <a:t>    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VMADD	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A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, 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B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, 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C, D</a:t>
            </a:r>
            <a:r>
              <a:rPr lang="en-US" sz="1500" dirty="0">
                <a:solidFill>
                  <a:srgbClr val="01538A"/>
                </a:solidFill>
              </a:rPr>
              <a:t>	</a:t>
            </a:r>
            <a:r>
              <a:rPr lang="en-US" sz="1500" i="1" dirty="0">
                <a:solidFill>
                  <a:srgbClr val="01538A"/>
                </a:solidFill>
              </a:rPr>
              <a:t>// Multiply-add:	A</a:t>
            </a:r>
            <a:r>
              <a:rPr lang="en-US" sz="1500" i="1" spc="150" dirty="0">
                <a:solidFill>
                  <a:srgbClr val="01538A"/>
                </a:solidFill>
              </a:rPr>
              <a:t>[</a:t>
            </a:r>
            <a:r>
              <a:rPr lang="en-US" sz="1500" i="1" spc="75" dirty="0" err="1">
                <a:solidFill>
                  <a:srgbClr val="01538A"/>
                </a:solidFill>
              </a:rPr>
              <a:t>i</a:t>
            </a:r>
            <a:r>
              <a:rPr lang="en-US" sz="1500" i="1" dirty="0">
                <a:solidFill>
                  <a:srgbClr val="01538A"/>
                </a:solidFill>
              </a:rPr>
              <a:t>]</a:t>
            </a:r>
            <a:r>
              <a:rPr lang="en-US" sz="1500" dirty="0">
                <a:solidFill>
                  <a:srgbClr val="01538A"/>
                </a:solidFill>
              </a:rPr>
              <a:t> ← </a:t>
            </a:r>
            <a:r>
              <a:rPr lang="en-US" sz="1500" i="1" dirty="0">
                <a:solidFill>
                  <a:srgbClr val="01538A"/>
                </a:solidFill>
              </a:rPr>
              <a:t>B</a:t>
            </a:r>
            <a:r>
              <a:rPr lang="en-US" sz="1500" i="1" spc="150" dirty="0">
                <a:solidFill>
                  <a:srgbClr val="01538A"/>
                </a:solidFill>
              </a:rPr>
              <a:t>[</a:t>
            </a:r>
            <a:r>
              <a:rPr lang="en-US" sz="1500" i="1" spc="75" dirty="0" err="1">
                <a:solidFill>
                  <a:srgbClr val="01538A"/>
                </a:solidFill>
              </a:rPr>
              <a:t>i</a:t>
            </a:r>
            <a:r>
              <a:rPr lang="en-US" sz="1500" i="1" spc="150" dirty="0">
                <a:solidFill>
                  <a:srgbClr val="01538A"/>
                </a:solidFill>
              </a:rPr>
              <a:t>]</a:t>
            </a:r>
            <a:r>
              <a:rPr lang="en-US" sz="1500" dirty="0">
                <a:solidFill>
                  <a:srgbClr val="01538A"/>
                </a:solidFill>
              </a:rPr>
              <a:t> + (</a:t>
            </a:r>
            <a:r>
              <a:rPr lang="en-US" sz="1500" i="1" dirty="0">
                <a:solidFill>
                  <a:srgbClr val="01538A"/>
                </a:solidFill>
              </a:rPr>
              <a:t>C</a:t>
            </a:r>
            <a:r>
              <a:rPr lang="en-US" sz="1500" i="1" spc="150" dirty="0">
                <a:solidFill>
                  <a:srgbClr val="01538A"/>
                </a:solidFill>
              </a:rPr>
              <a:t>[</a:t>
            </a:r>
            <a:r>
              <a:rPr lang="en-US" sz="1500" i="1" spc="75" dirty="0" err="1">
                <a:solidFill>
                  <a:srgbClr val="01538A"/>
                </a:solidFill>
              </a:rPr>
              <a:t>i</a:t>
            </a:r>
            <a:r>
              <a:rPr lang="en-US" sz="1500" i="1" spc="150" dirty="0">
                <a:solidFill>
                  <a:srgbClr val="01538A"/>
                </a:solidFill>
              </a:rPr>
              <a:t>]</a:t>
            </a:r>
            <a:r>
              <a:rPr lang="en-US" sz="1500" dirty="0">
                <a:solidFill>
                  <a:srgbClr val="01538A"/>
                </a:solidFill>
              </a:rPr>
              <a:t> </a:t>
            </a:r>
            <a:r>
              <a:rPr lang="en-US" sz="1500" spc="150" dirty="0">
                <a:solidFill>
                  <a:srgbClr val="01538A"/>
                </a:solidFill>
              </a:rPr>
              <a:t>*</a:t>
            </a:r>
            <a:r>
              <a:rPr lang="en-US" sz="1500" dirty="0">
                <a:solidFill>
                  <a:srgbClr val="01538A"/>
                </a:solidFill>
              </a:rPr>
              <a:t> </a:t>
            </a:r>
            <a:r>
              <a:rPr lang="en-US" sz="1500" i="1" dirty="0">
                <a:solidFill>
                  <a:srgbClr val="01538A"/>
                </a:solidFill>
              </a:rPr>
              <a:t>D[</a:t>
            </a:r>
            <a:r>
              <a:rPr lang="en-US" sz="1500" i="1" dirty="0" err="1">
                <a:solidFill>
                  <a:srgbClr val="01538A"/>
                </a:solidFill>
              </a:rPr>
              <a:t>i</a:t>
            </a:r>
            <a:r>
              <a:rPr lang="en-US" sz="1500" i="1" spc="150" dirty="0">
                <a:solidFill>
                  <a:srgbClr val="01538A"/>
                </a:solidFill>
              </a:rPr>
              <a:t>]</a:t>
            </a:r>
            <a:r>
              <a:rPr lang="en-US" sz="1500" dirty="0">
                <a:solidFill>
                  <a:srgbClr val="01538A"/>
                </a:solidFill>
              </a:rPr>
              <a:t>)</a:t>
            </a:r>
          </a:p>
          <a:p>
            <a:pPr marL="247650" lvl="1" indent="0">
              <a:spcBef>
                <a:spcPts val="300"/>
              </a:spcBef>
              <a:buNone/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sz="1500" dirty="0">
                <a:solidFill>
                  <a:srgbClr val="01538A"/>
                </a:solidFill>
              </a:rPr>
              <a:t>    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VMAC	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sum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, 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B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, 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C</a:t>
            </a:r>
            <a:r>
              <a:rPr lang="en-US" sz="1500" dirty="0">
                <a:solidFill>
                  <a:srgbClr val="01538A"/>
                </a:solidFill>
              </a:rPr>
              <a:t>	</a:t>
            </a:r>
            <a:r>
              <a:rPr lang="en-US" sz="1500" i="1" dirty="0">
                <a:solidFill>
                  <a:srgbClr val="01538A"/>
                </a:solidFill>
              </a:rPr>
              <a:t>// Multiply-accumulate:	sum</a:t>
            </a:r>
            <a:r>
              <a:rPr lang="en-US" sz="1500" dirty="0">
                <a:solidFill>
                  <a:srgbClr val="01538A"/>
                </a:solidFill>
              </a:rPr>
              <a:t> ← (</a:t>
            </a:r>
            <a:r>
              <a:rPr lang="en-US" sz="1500" i="1" dirty="0">
                <a:solidFill>
                  <a:srgbClr val="01538A"/>
                </a:solidFill>
              </a:rPr>
              <a:t>B[0</a:t>
            </a:r>
            <a:r>
              <a:rPr lang="en-US" sz="1500" i="1" spc="150" dirty="0">
                <a:solidFill>
                  <a:srgbClr val="01538A"/>
                </a:solidFill>
              </a:rPr>
              <a:t>]</a:t>
            </a:r>
            <a:r>
              <a:rPr lang="en-US" sz="1500" spc="-100" dirty="0">
                <a:solidFill>
                  <a:srgbClr val="01538A"/>
                </a:solidFill>
              </a:rPr>
              <a:t> </a:t>
            </a:r>
            <a:r>
              <a:rPr lang="en-US" sz="1500" spc="-200" dirty="0">
                <a:solidFill>
                  <a:srgbClr val="01538A"/>
                </a:solidFill>
              </a:rPr>
              <a:t>*</a:t>
            </a:r>
            <a:r>
              <a:rPr lang="en-US" sz="1500" dirty="0">
                <a:solidFill>
                  <a:srgbClr val="01538A"/>
                </a:solidFill>
              </a:rPr>
              <a:t> </a:t>
            </a:r>
            <a:r>
              <a:rPr lang="en-US" sz="1500" i="1" dirty="0">
                <a:solidFill>
                  <a:srgbClr val="01538A"/>
                </a:solidFill>
              </a:rPr>
              <a:t>C[0</a:t>
            </a:r>
            <a:r>
              <a:rPr lang="en-US" sz="1500" i="1" spc="150" dirty="0">
                <a:solidFill>
                  <a:srgbClr val="01538A"/>
                </a:solidFill>
              </a:rPr>
              <a:t>]</a:t>
            </a:r>
            <a:r>
              <a:rPr lang="en-US" sz="1500" dirty="0">
                <a:solidFill>
                  <a:srgbClr val="01538A"/>
                </a:solidFill>
              </a:rPr>
              <a:t>) + (</a:t>
            </a:r>
            <a:r>
              <a:rPr lang="en-US" sz="1500" i="1" dirty="0">
                <a:solidFill>
                  <a:srgbClr val="01538A"/>
                </a:solidFill>
              </a:rPr>
              <a:t>B[1</a:t>
            </a:r>
            <a:r>
              <a:rPr lang="en-US" sz="1500" i="1" spc="150" dirty="0">
                <a:solidFill>
                  <a:srgbClr val="01538A"/>
                </a:solidFill>
              </a:rPr>
              <a:t>]</a:t>
            </a:r>
            <a:r>
              <a:rPr lang="en-US" sz="1500" spc="-100" dirty="0">
                <a:solidFill>
                  <a:srgbClr val="01538A"/>
                </a:solidFill>
              </a:rPr>
              <a:t> </a:t>
            </a:r>
            <a:r>
              <a:rPr lang="en-US" sz="1500" spc="-200" dirty="0">
                <a:solidFill>
                  <a:srgbClr val="01538A"/>
                </a:solidFill>
              </a:rPr>
              <a:t>*</a:t>
            </a:r>
            <a:r>
              <a:rPr lang="en-US" sz="1500" dirty="0">
                <a:solidFill>
                  <a:srgbClr val="01538A"/>
                </a:solidFill>
              </a:rPr>
              <a:t> </a:t>
            </a:r>
            <a:r>
              <a:rPr lang="en-US" sz="1500" i="1" dirty="0">
                <a:solidFill>
                  <a:srgbClr val="01538A"/>
                </a:solidFill>
              </a:rPr>
              <a:t>C[1</a:t>
            </a:r>
            <a:r>
              <a:rPr lang="en-US" sz="1500" i="1" spc="150" dirty="0">
                <a:solidFill>
                  <a:srgbClr val="01538A"/>
                </a:solidFill>
              </a:rPr>
              <a:t>]</a:t>
            </a:r>
            <a:r>
              <a:rPr lang="en-US" sz="1500" dirty="0">
                <a:solidFill>
                  <a:srgbClr val="01538A"/>
                </a:solidFill>
              </a:rPr>
              <a:t>) + ∙∙∙ </a:t>
            </a:r>
          </a:p>
          <a:p>
            <a:pPr marL="247650" lvl="1" indent="0">
              <a:spcBef>
                <a:spcPts val="300"/>
              </a:spcBef>
              <a:buNone/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sz="1500" dirty="0">
                <a:solidFill>
                  <a:srgbClr val="01538A"/>
                </a:solidFill>
              </a:rPr>
              <a:t>    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VMOVG	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A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, 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B</a:t>
            </a:r>
            <a:r>
              <a:rPr lang="en-US" sz="1500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, </a:t>
            </a:r>
            <a:r>
              <a:rPr lang="en-US" sz="1500" i="1" dirty="0">
                <a:solidFill>
                  <a:srgbClr val="01538A"/>
                </a:solidFill>
                <a:latin typeface="Avenir Next LT Pro Light" panose="020B0304020202020204" pitchFamily="34" charset="0"/>
              </a:rPr>
              <a:t>C</a:t>
            </a:r>
            <a:r>
              <a:rPr lang="en-US" sz="1500" dirty="0">
                <a:solidFill>
                  <a:srgbClr val="01538A"/>
                </a:solidFill>
              </a:rPr>
              <a:t>	</a:t>
            </a:r>
            <a:r>
              <a:rPr lang="en-US" sz="1500" i="1" dirty="0">
                <a:solidFill>
                  <a:srgbClr val="01538A"/>
                </a:solidFill>
              </a:rPr>
              <a:t>// Move-and-gather:	A</a:t>
            </a:r>
            <a:r>
              <a:rPr lang="en-US" sz="1500" i="1" spc="150" dirty="0">
                <a:solidFill>
                  <a:srgbClr val="01538A"/>
                </a:solidFill>
              </a:rPr>
              <a:t>[</a:t>
            </a:r>
            <a:r>
              <a:rPr lang="en-US" sz="1500" i="1" spc="75" dirty="0" err="1">
                <a:solidFill>
                  <a:srgbClr val="01538A"/>
                </a:solidFill>
              </a:rPr>
              <a:t>i</a:t>
            </a:r>
            <a:r>
              <a:rPr lang="en-US" sz="1500" i="1" dirty="0">
                <a:solidFill>
                  <a:srgbClr val="01538A"/>
                </a:solidFill>
              </a:rPr>
              <a:t>]</a:t>
            </a:r>
            <a:r>
              <a:rPr lang="en-US" sz="1500" dirty="0">
                <a:solidFill>
                  <a:srgbClr val="01538A"/>
                </a:solidFill>
              </a:rPr>
              <a:t> ← </a:t>
            </a:r>
            <a:r>
              <a:rPr lang="en-US" sz="1500" i="1" dirty="0">
                <a:solidFill>
                  <a:srgbClr val="01538A"/>
                </a:solidFill>
              </a:rPr>
              <a:t>B</a:t>
            </a:r>
            <a:r>
              <a:rPr lang="en-US" sz="1500" i="1" spc="225" dirty="0">
                <a:solidFill>
                  <a:srgbClr val="01538A"/>
                </a:solidFill>
              </a:rPr>
              <a:t>[</a:t>
            </a:r>
            <a:r>
              <a:rPr lang="en-US" sz="1500" i="1" dirty="0">
                <a:solidFill>
                  <a:srgbClr val="01538A"/>
                </a:solidFill>
              </a:rPr>
              <a:t>C</a:t>
            </a:r>
            <a:r>
              <a:rPr lang="en-US" sz="1500" i="1" spc="150" dirty="0">
                <a:solidFill>
                  <a:srgbClr val="01538A"/>
                </a:solidFill>
              </a:rPr>
              <a:t>[</a:t>
            </a:r>
            <a:r>
              <a:rPr lang="en-US" sz="1500" i="1" spc="75" dirty="0" err="1">
                <a:solidFill>
                  <a:srgbClr val="01538A"/>
                </a:solidFill>
              </a:rPr>
              <a:t>i</a:t>
            </a:r>
            <a:r>
              <a:rPr lang="en-US" sz="1500" i="1" spc="375" dirty="0">
                <a:solidFill>
                  <a:srgbClr val="01538A"/>
                </a:solidFill>
              </a:rPr>
              <a:t>]</a:t>
            </a:r>
            <a:r>
              <a:rPr lang="en-US" sz="1500" i="1" dirty="0">
                <a:solidFill>
                  <a:srgbClr val="01538A"/>
                </a:solidFill>
              </a:rPr>
              <a:t>]</a:t>
            </a:r>
            <a:endParaRPr lang="en-US" sz="1500" dirty="0">
              <a:solidFill>
                <a:srgbClr val="01538A"/>
              </a:solidFill>
            </a:endParaRPr>
          </a:p>
          <a:p>
            <a:pPr marL="247650" lvl="1" indent="0">
              <a:spcBef>
                <a:spcPts val="600"/>
              </a:spcBef>
              <a:buNone/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sz="1500" dirty="0">
                <a:solidFill>
                  <a:srgbClr val="01538A"/>
                </a:solidFill>
              </a:rPr>
              <a:t>… and so on</a:t>
            </a:r>
          </a:p>
          <a:p>
            <a:pPr>
              <a:spcBef>
                <a:spcPts val="1500"/>
              </a:spcBef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dirty="0"/>
              <a:t>If </a:t>
            </a:r>
            <a:r>
              <a:rPr lang="en-US" i="1" dirty="0"/>
              <a:t>N</a:t>
            </a:r>
            <a:r>
              <a:rPr lang="en-US" dirty="0"/>
              <a:t> = 4 (say), we could just build 4 arithmetic units that work in parallel, all at once</a:t>
            </a:r>
          </a:p>
          <a:p>
            <a:pPr lvl="1">
              <a:lnSpc>
                <a:spcPct val="100000"/>
              </a:lnSpc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dirty="0"/>
              <a:t>This is the approach taken by, e.g.,  </a:t>
            </a:r>
            <a:r>
              <a:rPr lang="en-US" i="1" dirty="0"/>
              <a:t>x</a:t>
            </a:r>
            <a:r>
              <a:rPr lang="en-US" dirty="0"/>
              <a:t>86 SSE/AVX; ARM Cortex-M4 SIMD; Cortex-A with Neon</a:t>
            </a:r>
          </a:p>
          <a:p>
            <a:pPr>
              <a:spcBef>
                <a:spcPts val="1200"/>
              </a:spcBef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dirty="0"/>
              <a:t>But in general, we can’t afford to do an </a:t>
            </a:r>
            <a:r>
              <a:rPr lang="en-US" i="1" dirty="0"/>
              <a:t>N</a:t>
            </a:r>
            <a:r>
              <a:rPr lang="en-US" dirty="0"/>
              <a:t>-element vector operation all in one clock cycle</a:t>
            </a:r>
          </a:p>
          <a:p>
            <a:pPr lvl="1">
              <a:lnSpc>
                <a:spcPct val="100000"/>
              </a:lnSpc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dirty="0"/>
              <a:t>Not when </a:t>
            </a:r>
            <a:r>
              <a:rPr lang="en-US" i="1" dirty="0"/>
              <a:t>N</a:t>
            </a:r>
            <a:r>
              <a:rPr lang="en-US" dirty="0"/>
              <a:t> gets large</a:t>
            </a:r>
          </a:p>
          <a:p>
            <a:pPr lvl="1">
              <a:lnSpc>
                <a:spcPct val="100000"/>
              </a:lnSpc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dirty="0"/>
              <a:t>Especially not when </a:t>
            </a:r>
            <a:r>
              <a:rPr lang="en-US" i="1" dirty="0"/>
              <a:t>N</a:t>
            </a:r>
            <a:r>
              <a:rPr lang="en-US" dirty="0"/>
              <a:t> is large </a:t>
            </a:r>
            <a:r>
              <a:rPr lang="en-US" i="1" dirty="0"/>
              <a:t>and variable!</a:t>
            </a:r>
          </a:p>
          <a:p>
            <a:pPr>
              <a:spcBef>
                <a:spcPts val="1200"/>
              </a:spcBef>
              <a:tabLst>
                <a:tab pos="457200" algn="l"/>
                <a:tab pos="1311275" algn="l"/>
                <a:tab pos="2974975" algn="l"/>
                <a:tab pos="5089525" algn="l"/>
              </a:tabLst>
            </a:pPr>
            <a:r>
              <a:rPr lang="en-US" dirty="0"/>
              <a:t>Instead, Hydra works sequentially, but very efficiently, using a deep pipeline</a:t>
            </a:r>
          </a:p>
        </p:txBody>
      </p:sp>
    </p:spTree>
    <p:extLst>
      <p:ext uri="{BB962C8B-B14F-4D97-AF65-F5344CB8AC3E}">
        <p14:creationId xmlns:p14="http://schemas.microsoft.com/office/powerpoint/2010/main" val="3777720737"/>
      </p:ext>
    </p:extLst>
  </p:cSld>
  <p:clrMapOvr>
    <a:masterClrMapping/>
  </p:clrMapOvr>
  <p:transition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Pipelined processing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dirty="0"/>
              <a:t>Computers go fast by breaking</a:t>
            </a:r>
            <a:br>
              <a:rPr lang="en-US" dirty="0"/>
            </a:br>
            <a:r>
              <a:rPr lang="en-US" dirty="0"/>
              <a:t>a complex operation into several</a:t>
            </a:r>
            <a:br>
              <a:rPr lang="en-US" dirty="0"/>
            </a:br>
            <a:r>
              <a:rPr lang="en-US" dirty="0"/>
              <a:t>small steps</a:t>
            </a:r>
          </a:p>
          <a:p>
            <a:pPr>
              <a:spcBef>
                <a:spcPts val="800"/>
              </a:spcBef>
            </a:pPr>
            <a:r>
              <a:rPr lang="en-US" dirty="0"/>
              <a:t>Each step does a self-contained</a:t>
            </a:r>
            <a:br>
              <a:rPr lang="en-US" dirty="0"/>
            </a:br>
            <a:r>
              <a:rPr lang="en-US" dirty="0"/>
              <a:t>piece of the job</a:t>
            </a:r>
          </a:p>
          <a:p>
            <a:pPr>
              <a:spcBef>
                <a:spcPts val="800"/>
              </a:spcBef>
            </a:pPr>
            <a:r>
              <a:rPr lang="en-US" dirty="0"/>
              <a:t>These self-contained steps</a:t>
            </a:r>
            <a:br>
              <a:rPr lang="en-US" dirty="0"/>
            </a:br>
            <a:r>
              <a:rPr lang="en-US" dirty="0"/>
              <a:t>can be overlapped in</a:t>
            </a:r>
            <a:br>
              <a:rPr lang="en-US" dirty="0"/>
            </a:br>
            <a:r>
              <a:rPr lang="en-US" dirty="0"/>
              <a:t>assembly-line fashion</a:t>
            </a:r>
          </a:p>
          <a:p>
            <a:pPr>
              <a:spcBef>
                <a:spcPts val="800"/>
              </a:spcBef>
            </a:pPr>
            <a:r>
              <a:rPr lang="en-US" dirty="0"/>
              <a:t>A “pipeline” of steps</a:t>
            </a:r>
          </a:p>
          <a:p>
            <a:pPr>
              <a:spcBef>
                <a:spcPts val="800"/>
              </a:spcBef>
            </a:pPr>
            <a:r>
              <a:rPr lang="en-US" dirty="0"/>
              <a:t>This is much more efficient</a:t>
            </a:r>
            <a:br>
              <a:rPr lang="en-US" dirty="0"/>
            </a:br>
            <a:r>
              <a:rPr lang="en-US" dirty="0"/>
              <a:t>than finishing each whole</a:t>
            </a:r>
            <a:br>
              <a:rPr lang="en-US" dirty="0"/>
            </a:br>
            <a:r>
              <a:rPr lang="en-US" dirty="0"/>
              <a:t>operation before starting</a:t>
            </a:r>
            <a:br>
              <a:rPr lang="en-US" dirty="0"/>
            </a:br>
            <a:r>
              <a:rPr lang="en-US" dirty="0"/>
              <a:t>the next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087627-986F-4C8C-952B-EBCDDF1DBF57}"/>
              </a:ext>
            </a:extLst>
          </p:cNvPr>
          <p:cNvSpPr txBox="1"/>
          <p:nvPr/>
        </p:nvSpPr>
        <p:spPr>
          <a:xfrm>
            <a:off x="2166315" y="4616921"/>
            <a:ext cx="17475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solidFill>
                  <a:schemeClr val="tx2"/>
                </a:solidFill>
                <a:cs typeface="Arial" panose="020B0604020202020204" pitchFamily="34" charset="0"/>
              </a:rPr>
              <a:t>Detroit Historical Society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9BB55B-7C38-267C-9C43-F420A35EC3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65" r="6985"/>
          <a:stretch>
            <a:fillRect/>
          </a:stretch>
        </p:blipFill>
        <p:spPr>
          <a:xfrm>
            <a:off x="3913909" y="899073"/>
            <a:ext cx="5230091" cy="3940811"/>
          </a:xfrm>
          <a:prstGeom prst="snipRoundRect">
            <a:avLst>
              <a:gd name="adj1" fmla="val 9417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238959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Deep pipelines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dirty="0"/>
              <a:t>Long computer pipelines, with many steps, get complicated </a:t>
            </a:r>
            <a:r>
              <a:rPr lang="en-US" i="1" dirty="0"/>
              <a:t>very</a:t>
            </a:r>
            <a:r>
              <a:rPr lang="en-US" dirty="0"/>
              <a:t> quickly!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US" dirty="0"/>
              <a:t>There are countless potential interactions among all the instructions in the various stages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US" dirty="0"/>
              <a:t>This makes them either …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… inefficient, as the pipeline often stalls to resolve the interactions …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… or very hard to program, due to the instruction rearrangement needed to avoid stalling …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… or painfully big and complicated, due to the extensive hazard detection, data forwarding,</a:t>
            </a:r>
            <a:br>
              <a:rPr lang="en-US" dirty="0"/>
            </a:br>
            <a:r>
              <a:rPr lang="en-US" dirty="0"/>
              <a:t>speculative execution, dynamic instruction reordering, and branch prediction needed to</a:t>
            </a:r>
            <a:br>
              <a:rPr lang="en-US" dirty="0"/>
            </a:br>
            <a:r>
              <a:rPr lang="en-US" dirty="0"/>
              <a:t>eliminate stalls at the hardware level</a:t>
            </a:r>
          </a:p>
          <a:p>
            <a:pPr>
              <a:spcBef>
                <a:spcPts val="1200"/>
              </a:spcBef>
            </a:pPr>
            <a:r>
              <a:rPr lang="en-US" dirty="0"/>
              <a:t>“Billion transistor” CPUs can efficiently use deep pipelines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The Intel chip in your laptop might have a 20-stage pipeline!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dirty="0"/>
              <a:t>But general-purpose CPUs in our price range cannot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is why low-cost microcontrollers have short pipelines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And, in turn, it’s why small micros can’t clock nearly as fast as</a:t>
            </a:r>
            <a:br>
              <a:rPr lang="en-US" dirty="0"/>
            </a:br>
            <a:r>
              <a:rPr lang="en-US" dirty="0"/>
              <a:t>big application processors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087627-986F-4C8C-952B-EBCDDF1DBF57}"/>
              </a:ext>
            </a:extLst>
          </p:cNvPr>
          <p:cNvSpPr txBox="1"/>
          <p:nvPr/>
        </p:nvSpPr>
        <p:spPr>
          <a:xfrm>
            <a:off x="7864684" y="4446211"/>
            <a:ext cx="12202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i="1" dirty="0">
                <a:solidFill>
                  <a:schemeClr val="tx2"/>
                </a:solidFill>
                <a:cs typeface="Arial" panose="020B0604020202020204" pitchFamily="34" charset="0"/>
              </a:rPr>
              <a:t>ARM Cortex-M7</a:t>
            </a:r>
            <a:br>
              <a:rPr lang="en-US" sz="1050" i="1" dirty="0">
                <a:solidFill>
                  <a:schemeClr val="tx2"/>
                </a:solidFill>
                <a:cs typeface="Arial" panose="020B0604020202020204" pitchFamily="34" charset="0"/>
              </a:rPr>
            </a:br>
            <a:r>
              <a:rPr lang="en-US" sz="1050" i="1" dirty="0">
                <a:solidFill>
                  <a:schemeClr val="tx2"/>
                </a:solidFill>
                <a:cs typeface="Arial" panose="020B0604020202020204" pitchFamily="34" charset="0"/>
              </a:rPr>
              <a:t>8-stage pipeline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1EDAD77-3B3E-4C14-A4B2-C3EB873883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/>
          <a:stretch/>
        </p:blipFill>
        <p:spPr bwMode="auto">
          <a:xfrm>
            <a:off x="6021605" y="3023487"/>
            <a:ext cx="3010784" cy="141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8D65B1B-FD99-4038-9606-D94D40633591}"/>
              </a:ext>
            </a:extLst>
          </p:cNvPr>
          <p:cNvSpPr/>
          <p:nvPr/>
        </p:nvSpPr>
        <p:spPr>
          <a:xfrm>
            <a:off x="6550008" y="3105615"/>
            <a:ext cx="919264" cy="272315"/>
          </a:xfrm>
          <a:custGeom>
            <a:avLst/>
            <a:gdLst>
              <a:gd name="connsiteX0" fmla="*/ 1254868 w 1254868"/>
              <a:gd name="connsiteY0" fmla="*/ 330852 h 330852"/>
              <a:gd name="connsiteX1" fmla="*/ 719847 w 1254868"/>
              <a:gd name="connsiteY1" fmla="*/ 112 h 330852"/>
              <a:gd name="connsiteX2" fmla="*/ 0 w 1254868"/>
              <a:gd name="connsiteY2" fmla="*/ 301669 h 330852"/>
              <a:gd name="connsiteX0" fmla="*/ 1254868 w 1254868"/>
              <a:gd name="connsiteY0" fmla="*/ 332285 h 332285"/>
              <a:gd name="connsiteX1" fmla="*/ 719847 w 1254868"/>
              <a:gd name="connsiteY1" fmla="*/ 1545 h 332285"/>
              <a:gd name="connsiteX2" fmla="*/ 0 w 1254868"/>
              <a:gd name="connsiteY2" fmla="*/ 303102 h 332285"/>
              <a:gd name="connsiteX0" fmla="*/ 1225685 w 1225685"/>
              <a:gd name="connsiteY0" fmla="*/ 363086 h 363086"/>
              <a:gd name="connsiteX1" fmla="*/ 719847 w 1225685"/>
              <a:gd name="connsiteY1" fmla="*/ 3163 h 363086"/>
              <a:gd name="connsiteX2" fmla="*/ 0 w 1225685"/>
              <a:gd name="connsiteY2" fmla="*/ 304720 h 36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5685" h="363086">
                <a:moveTo>
                  <a:pt x="1225685" y="363086"/>
                </a:moveTo>
                <a:cubicBezTo>
                  <a:pt x="1062747" y="200148"/>
                  <a:pt x="924128" y="12891"/>
                  <a:pt x="719847" y="3163"/>
                </a:cubicBezTo>
                <a:cubicBezTo>
                  <a:pt x="515566" y="-6565"/>
                  <a:pt x="99709" y="-13861"/>
                  <a:pt x="0" y="30472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6F631F-CDAC-49A8-BD3B-3386E15F7FC3}"/>
              </a:ext>
            </a:extLst>
          </p:cNvPr>
          <p:cNvSpPr/>
          <p:nvPr/>
        </p:nvSpPr>
        <p:spPr>
          <a:xfrm>
            <a:off x="6404094" y="3023487"/>
            <a:ext cx="1357009" cy="354443"/>
          </a:xfrm>
          <a:custGeom>
            <a:avLst/>
            <a:gdLst>
              <a:gd name="connsiteX0" fmla="*/ 1254868 w 1254868"/>
              <a:gd name="connsiteY0" fmla="*/ 330852 h 330852"/>
              <a:gd name="connsiteX1" fmla="*/ 719847 w 1254868"/>
              <a:gd name="connsiteY1" fmla="*/ 112 h 330852"/>
              <a:gd name="connsiteX2" fmla="*/ 0 w 1254868"/>
              <a:gd name="connsiteY2" fmla="*/ 301669 h 330852"/>
              <a:gd name="connsiteX0" fmla="*/ 1254868 w 1254868"/>
              <a:gd name="connsiteY0" fmla="*/ 332285 h 332285"/>
              <a:gd name="connsiteX1" fmla="*/ 719847 w 1254868"/>
              <a:gd name="connsiteY1" fmla="*/ 1545 h 332285"/>
              <a:gd name="connsiteX2" fmla="*/ 0 w 1254868"/>
              <a:gd name="connsiteY2" fmla="*/ 303102 h 332285"/>
              <a:gd name="connsiteX0" fmla="*/ 1225685 w 1225685"/>
              <a:gd name="connsiteY0" fmla="*/ 363086 h 363086"/>
              <a:gd name="connsiteX1" fmla="*/ 719847 w 1225685"/>
              <a:gd name="connsiteY1" fmla="*/ 3163 h 363086"/>
              <a:gd name="connsiteX2" fmla="*/ 0 w 1225685"/>
              <a:gd name="connsiteY2" fmla="*/ 304720 h 36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5685" h="363086">
                <a:moveTo>
                  <a:pt x="1225685" y="363086"/>
                </a:moveTo>
                <a:cubicBezTo>
                  <a:pt x="1062747" y="200148"/>
                  <a:pt x="924128" y="12891"/>
                  <a:pt x="719847" y="3163"/>
                </a:cubicBezTo>
                <a:cubicBezTo>
                  <a:pt x="515566" y="-6565"/>
                  <a:pt x="99709" y="-13861"/>
                  <a:pt x="0" y="30472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165C6FE-A48A-46BA-AF48-365C2507B4D2}"/>
              </a:ext>
            </a:extLst>
          </p:cNvPr>
          <p:cNvSpPr/>
          <p:nvPr/>
        </p:nvSpPr>
        <p:spPr>
          <a:xfrm flipV="1">
            <a:off x="7447842" y="3498612"/>
            <a:ext cx="626520" cy="272315"/>
          </a:xfrm>
          <a:custGeom>
            <a:avLst/>
            <a:gdLst>
              <a:gd name="connsiteX0" fmla="*/ 1254868 w 1254868"/>
              <a:gd name="connsiteY0" fmla="*/ 330852 h 330852"/>
              <a:gd name="connsiteX1" fmla="*/ 719847 w 1254868"/>
              <a:gd name="connsiteY1" fmla="*/ 112 h 330852"/>
              <a:gd name="connsiteX2" fmla="*/ 0 w 1254868"/>
              <a:gd name="connsiteY2" fmla="*/ 301669 h 330852"/>
              <a:gd name="connsiteX0" fmla="*/ 1254868 w 1254868"/>
              <a:gd name="connsiteY0" fmla="*/ 332285 h 332285"/>
              <a:gd name="connsiteX1" fmla="*/ 719847 w 1254868"/>
              <a:gd name="connsiteY1" fmla="*/ 1545 h 332285"/>
              <a:gd name="connsiteX2" fmla="*/ 0 w 1254868"/>
              <a:gd name="connsiteY2" fmla="*/ 303102 h 332285"/>
              <a:gd name="connsiteX0" fmla="*/ 1225685 w 1225685"/>
              <a:gd name="connsiteY0" fmla="*/ 363086 h 363086"/>
              <a:gd name="connsiteX1" fmla="*/ 719847 w 1225685"/>
              <a:gd name="connsiteY1" fmla="*/ 3163 h 363086"/>
              <a:gd name="connsiteX2" fmla="*/ 0 w 1225685"/>
              <a:gd name="connsiteY2" fmla="*/ 304720 h 36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5685" h="363086">
                <a:moveTo>
                  <a:pt x="1225685" y="363086"/>
                </a:moveTo>
                <a:cubicBezTo>
                  <a:pt x="1062747" y="200148"/>
                  <a:pt x="924128" y="12891"/>
                  <a:pt x="719847" y="3163"/>
                </a:cubicBezTo>
                <a:cubicBezTo>
                  <a:pt x="515566" y="-6565"/>
                  <a:pt x="99709" y="-13861"/>
                  <a:pt x="0" y="30472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1790DEE-A290-4DA5-89DF-6AAD31209323}"/>
              </a:ext>
            </a:extLst>
          </p:cNvPr>
          <p:cNvSpPr/>
          <p:nvPr/>
        </p:nvSpPr>
        <p:spPr>
          <a:xfrm flipV="1">
            <a:off x="7526997" y="3498612"/>
            <a:ext cx="299767" cy="185739"/>
          </a:xfrm>
          <a:custGeom>
            <a:avLst/>
            <a:gdLst>
              <a:gd name="connsiteX0" fmla="*/ 1254868 w 1254868"/>
              <a:gd name="connsiteY0" fmla="*/ 330852 h 330852"/>
              <a:gd name="connsiteX1" fmla="*/ 719847 w 1254868"/>
              <a:gd name="connsiteY1" fmla="*/ 112 h 330852"/>
              <a:gd name="connsiteX2" fmla="*/ 0 w 1254868"/>
              <a:gd name="connsiteY2" fmla="*/ 301669 h 330852"/>
              <a:gd name="connsiteX0" fmla="*/ 1254868 w 1254868"/>
              <a:gd name="connsiteY0" fmla="*/ 332285 h 332285"/>
              <a:gd name="connsiteX1" fmla="*/ 719847 w 1254868"/>
              <a:gd name="connsiteY1" fmla="*/ 1545 h 332285"/>
              <a:gd name="connsiteX2" fmla="*/ 0 w 1254868"/>
              <a:gd name="connsiteY2" fmla="*/ 303102 h 332285"/>
              <a:gd name="connsiteX0" fmla="*/ 1225685 w 1225685"/>
              <a:gd name="connsiteY0" fmla="*/ 363086 h 363086"/>
              <a:gd name="connsiteX1" fmla="*/ 719847 w 1225685"/>
              <a:gd name="connsiteY1" fmla="*/ 3163 h 363086"/>
              <a:gd name="connsiteX2" fmla="*/ 0 w 1225685"/>
              <a:gd name="connsiteY2" fmla="*/ 304720 h 36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5685" h="363086">
                <a:moveTo>
                  <a:pt x="1225685" y="363086"/>
                </a:moveTo>
                <a:cubicBezTo>
                  <a:pt x="1062747" y="200148"/>
                  <a:pt x="924128" y="12891"/>
                  <a:pt x="719847" y="3163"/>
                </a:cubicBezTo>
                <a:cubicBezTo>
                  <a:pt x="515566" y="-6565"/>
                  <a:pt x="99709" y="-13861"/>
                  <a:pt x="0" y="30472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F08B8A7-6083-47ED-8881-518FB30897E0}"/>
              </a:ext>
            </a:extLst>
          </p:cNvPr>
          <p:cNvSpPr/>
          <p:nvPr/>
        </p:nvSpPr>
        <p:spPr>
          <a:xfrm flipV="1">
            <a:off x="6491642" y="3498612"/>
            <a:ext cx="626520" cy="272315"/>
          </a:xfrm>
          <a:custGeom>
            <a:avLst/>
            <a:gdLst>
              <a:gd name="connsiteX0" fmla="*/ 1254868 w 1254868"/>
              <a:gd name="connsiteY0" fmla="*/ 330852 h 330852"/>
              <a:gd name="connsiteX1" fmla="*/ 719847 w 1254868"/>
              <a:gd name="connsiteY1" fmla="*/ 112 h 330852"/>
              <a:gd name="connsiteX2" fmla="*/ 0 w 1254868"/>
              <a:gd name="connsiteY2" fmla="*/ 301669 h 330852"/>
              <a:gd name="connsiteX0" fmla="*/ 1254868 w 1254868"/>
              <a:gd name="connsiteY0" fmla="*/ 332285 h 332285"/>
              <a:gd name="connsiteX1" fmla="*/ 719847 w 1254868"/>
              <a:gd name="connsiteY1" fmla="*/ 1545 h 332285"/>
              <a:gd name="connsiteX2" fmla="*/ 0 w 1254868"/>
              <a:gd name="connsiteY2" fmla="*/ 303102 h 332285"/>
              <a:gd name="connsiteX0" fmla="*/ 1225685 w 1225685"/>
              <a:gd name="connsiteY0" fmla="*/ 363086 h 363086"/>
              <a:gd name="connsiteX1" fmla="*/ 719847 w 1225685"/>
              <a:gd name="connsiteY1" fmla="*/ 3163 h 363086"/>
              <a:gd name="connsiteX2" fmla="*/ 0 w 1225685"/>
              <a:gd name="connsiteY2" fmla="*/ 304720 h 36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5685" h="363086">
                <a:moveTo>
                  <a:pt x="1225685" y="363086"/>
                </a:moveTo>
                <a:cubicBezTo>
                  <a:pt x="1062747" y="200148"/>
                  <a:pt x="924128" y="12891"/>
                  <a:pt x="719847" y="3163"/>
                </a:cubicBezTo>
                <a:cubicBezTo>
                  <a:pt x="515566" y="-6565"/>
                  <a:pt x="99709" y="-13861"/>
                  <a:pt x="0" y="30472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C96F722-9F0F-460B-A74A-E639E7C40D3A}"/>
              </a:ext>
            </a:extLst>
          </p:cNvPr>
          <p:cNvSpPr/>
          <p:nvPr/>
        </p:nvSpPr>
        <p:spPr>
          <a:xfrm>
            <a:off x="6798064" y="3075899"/>
            <a:ext cx="890079" cy="336137"/>
          </a:xfrm>
          <a:custGeom>
            <a:avLst/>
            <a:gdLst>
              <a:gd name="connsiteX0" fmla="*/ 1254868 w 1254868"/>
              <a:gd name="connsiteY0" fmla="*/ 330852 h 330852"/>
              <a:gd name="connsiteX1" fmla="*/ 719847 w 1254868"/>
              <a:gd name="connsiteY1" fmla="*/ 112 h 330852"/>
              <a:gd name="connsiteX2" fmla="*/ 0 w 1254868"/>
              <a:gd name="connsiteY2" fmla="*/ 301669 h 330852"/>
              <a:gd name="connsiteX0" fmla="*/ 1254868 w 1254868"/>
              <a:gd name="connsiteY0" fmla="*/ 332285 h 332285"/>
              <a:gd name="connsiteX1" fmla="*/ 719847 w 1254868"/>
              <a:gd name="connsiteY1" fmla="*/ 1545 h 332285"/>
              <a:gd name="connsiteX2" fmla="*/ 0 w 1254868"/>
              <a:gd name="connsiteY2" fmla="*/ 303102 h 332285"/>
              <a:gd name="connsiteX0" fmla="*/ 1225685 w 1225685"/>
              <a:gd name="connsiteY0" fmla="*/ 363086 h 363086"/>
              <a:gd name="connsiteX1" fmla="*/ 719847 w 1225685"/>
              <a:gd name="connsiteY1" fmla="*/ 3163 h 363086"/>
              <a:gd name="connsiteX2" fmla="*/ 0 w 1225685"/>
              <a:gd name="connsiteY2" fmla="*/ 304720 h 363086"/>
              <a:gd name="connsiteX0" fmla="*/ 1225685 w 1225685"/>
              <a:gd name="connsiteY0" fmla="*/ 322442 h 322442"/>
              <a:gd name="connsiteX1" fmla="*/ 576257 w 1225685"/>
              <a:gd name="connsiteY1" fmla="*/ 9532 h 322442"/>
              <a:gd name="connsiteX2" fmla="*/ 0 w 1225685"/>
              <a:gd name="connsiteY2" fmla="*/ 264076 h 322442"/>
              <a:gd name="connsiteX0" fmla="*/ 1225685 w 1225685"/>
              <a:gd name="connsiteY0" fmla="*/ 323171 h 323171"/>
              <a:gd name="connsiteX1" fmla="*/ 576257 w 1225685"/>
              <a:gd name="connsiteY1" fmla="*/ 10261 h 323171"/>
              <a:gd name="connsiteX2" fmla="*/ 0 w 1225685"/>
              <a:gd name="connsiteY2" fmla="*/ 264805 h 323171"/>
              <a:gd name="connsiteX0" fmla="*/ 1225685 w 1225685"/>
              <a:gd name="connsiteY0" fmla="*/ 328362 h 328362"/>
              <a:gd name="connsiteX1" fmla="*/ 576257 w 1225685"/>
              <a:gd name="connsiteY1" fmla="*/ 15452 h 328362"/>
              <a:gd name="connsiteX2" fmla="*/ 0 w 1225685"/>
              <a:gd name="connsiteY2" fmla="*/ 269996 h 328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5685" h="328362">
                <a:moveTo>
                  <a:pt x="1225685" y="328362"/>
                </a:moveTo>
                <a:cubicBezTo>
                  <a:pt x="1062747" y="165424"/>
                  <a:pt x="788822" y="36934"/>
                  <a:pt x="576257" y="15452"/>
                </a:cubicBezTo>
                <a:cubicBezTo>
                  <a:pt x="363692" y="-6030"/>
                  <a:pt x="218447" y="-52502"/>
                  <a:pt x="0" y="269996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203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Pipelined vector processors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But for a vector processor, deep pipelines are [relatively] easy!</a:t>
            </a:r>
          </a:p>
          <a:p>
            <a:pPr>
              <a:spcBef>
                <a:spcPts val="450"/>
              </a:spcBef>
            </a:pPr>
            <a:r>
              <a:rPr lang="en-US" dirty="0"/>
              <a:t>Consecutive operations are predictable</a:t>
            </a:r>
          </a:p>
          <a:p>
            <a:pPr>
              <a:spcBef>
                <a:spcPts val="450"/>
              </a:spcBef>
            </a:pPr>
            <a:r>
              <a:rPr lang="en-US" dirty="0"/>
              <a:t>The stages can’t possibly interact:  Each stage is working on a different vector element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40D2D9B-F2D0-4FB4-9D22-F83F08D904E9}"/>
              </a:ext>
            </a:extLst>
          </p:cNvPr>
          <p:cNvSpPr/>
          <p:nvPr/>
        </p:nvSpPr>
        <p:spPr>
          <a:xfrm rot="1262054">
            <a:off x="859363" y="3975214"/>
            <a:ext cx="3109166" cy="335738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1CDCE5D7-41BE-4727-B7BD-6899D3715B28}"/>
              </a:ext>
            </a:extLst>
          </p:cNvPr>
          <p:cNvSpPr/>
          <p:nvPr/>
        </p:nvSpPr>
        <p:spPr>
          <a:xfrm rot="1262054">
            <a:off x="1438991" y="3975214"/>
            <a:ext cx="3109166" cy="335738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345BCAC-1DFB-4909-A033-980E0CD5A969}"/>
              </a:ext>
            </a:extLst>
          </p:cNvPr>
          <p:cNvSpPr/>
          <p:nvPr/>
        </p:nvSpPr>
        <p:spPr>
          <a:xfrm rot="1262054">
            <a:off x="2008676" y="3975213"/>
            <a:ext cx="3109166" cy="335738"/>
          </a:xfrm>
          <a:prstGeom prst="rightArrow">
            <a:avLst/>
          </a:prstGeom>
          <a:solidFill>
            <a:srgbClr val="E1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2FD97B5-BB7D-491C-B6F8-C041963FA3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930002"/>
              </p:ext>
            </p:extLst>
          </p:nvPr>
        </p:nvGraphicFramePr>
        <p:xfrm>
          <a:off x="326898" y="3577818"/>
          <a:ext cx="8490204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Fetch B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Fetch C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Exec</a:t>
                      </a:r>
                      <a:r>
                        <a:rPr lang="en-US" sz="1200" b="0" kern="1200" baseline="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</a:t>
                      </a:r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Exec (2)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</a:t>
                      </a:r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Write A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2F3D119-F5E7-47E2-8B58-8078A05AE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61947"/>
              </p:ext>
            </p:extLst>
          </p:nvPr>
        </p:nvGraphicFramePr>
        <p:xfrm>
          <a:off x="931333" y="1960984"/>
          <a:ext cx="5623560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2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↓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F6C6045-C7EA-45E5-9E84-CA2FE9744471}"/>
              </a:ext>
            </a:extLst>
          </p:cNvPr>
          <p:cNvSpPr/>
          <p:nvPr/>
        </p:nvSpPr>
        <p:spPr>
          <a:xfrm>
            <a:off x="3783725" y="3522906"/>
            <a:ext cx="489961" cy="1125156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9630537C-47BF-435A-B1FB-FB2E706005CD}"/>
              </a:ext>
            </a:extLst>
          </p:cNvPr>
          <p:cNvSpPr/>
          <p:nvPr/>
        </p:nvSpPr>
        <p:spPr>
          <a:xfrm>
            <a:off x="6880123" y="2436417"/>
            <a:ext cx="2175070" cy="1100665"/>
          </a:xfrm>
          <a:prstGeom prst="cloud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(Hydra’s actual pipeline is deeper than shown here)</a:t>
            </a:r>
          </a:p>
        </p:txBody>
      </p:sp>
    </p:spTree>
    <p:extLst>
      <p:ext uri="{BB962C8B-B14F-4D97-AF65-F5344CB8AC3E}">
        <p14:creationId xmlns:p14="http://schemas.microsoft.com/office/powerpoint/2010/main" val="260738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Getting the data in and out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25357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Vector processors need lots of bandwidth to vector memory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During this vector operation, every cycle reads two numbers and writes a third number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How is this possible?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One answer:  Keep “</a:t>
            </a:r>
            <a:r>
              <a:rPr lang="en-US" i="1" spc="75" dirty="0"/>
              <a:t>A</a:t>
            </a:r>
            <a:r>
              <a:rPr lang="en-US" dirty="0"/>
              <a:t>”, “</a:t>
            </a:r>
            <a:r>
              <a:rPr lang="en-US" i="1" spc="75" dirty="0"/>
              <a:t>B</a:t>
            </a:r>
            <a:r>
              <a:rPr lang="en-US" dirty="0"/>
              <a:t>”, and “</a:t>
            </a:r>
            <a:r>
              <a:rPr lang="en-US" i="1" spc="75" dirty="0"/>
              <a:t>C</a:t>
            </a:r>
            <a:r>
              <a:rPr lang="en-US" dirty="0"/>
              <a:t>” in separate memories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 Cray-1 did this by holding vector data in eight “vector registers”</a:t>
            </a:r>
            <a:br>
              <a:rPr lang="en-US" dirty="0"/>
            </a:br>
            <a:r>
              <a:rPr lang="en-US" dirty="0"/>
              <a:t>built as 8 independent 64-entry RAMs  (today, RISC-V “V” works similarly)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Traditional DSPs do this by forcing people to manually allocate different</a:t>
            </a:r>
            <a:br>
              <a:rPr lang="en-US" dirty="0"/>
            </a:br>
            <a:r>
              <a:rPr lang="en-US" dirty="0"/>
              <a:t>vectors in different sections of main RAM  (“X memory” vs. “Y memory”);</a:t>
            </a:r>
            <a:br>
              <a:rPr lang="en-US" dirty="0"/>
            </a:br>
            <a:r>
              <a:rPr lang="en-US" dirty="0"/>
              <a:t>then the DSP can access X RAM and Y RAM at once via two parallel ports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0AD6B7-72F4-4643-B2E5-2D1FDE53019E}"/>
              </a:ext>
            </a:extLst>
          </p:cNvPr>
          <p:cNvSpPr/>
          <p:nvPr/>
        </p:nvSpPr>
        <p:spPr>
          <a:xfrm>
            <a:off x="6053404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FFF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702BC1-7307-4885-ABFA-874044C113CF}"/>
              </a:ext>
            </a:extLst>
          </p:cNvPr>
          <p:cNvSpPr/>
          <p:nvPr/>
        </p:nvSpPr>
        <p:spPr>
          <a:xfrm>
            <a:off x="6053404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FFF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8BEC8F-714C-4D2E-B3A6-A44056F5BB87}"/>
              </a:ext>
            </a:extLst>
          </p:cNvPr>
          <p:cNvSpPr/>
          <p:nvPr/>
        </p:nvSpPr>
        <p:spPr>
          <a:xfrm>
            <a:off x="6053404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FFF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CBB88C6-EA40-4D8F-9D56-F6CDC56F79F9}"/>
              </a:ext>
            </a:extLst>
          </p:cNvPr>
          <p:cNvSpPr/>
          <p:nvPr/>
        </p:nvSpPr>
        <p:spPr>
          <a:xfrm>
            <a:off x="3805084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0788B6D-DEE3-4629-AB22-A537AD0658AF}"/>
              </a:ext>
            </a:extLst>
          </p:cNvPr>
          <p:cNvSpPr/>
          <p:nvPr/>
        </p:nvSpPr>
        <p:spPr>
          <a:xfrm>
            <a:off x="3805084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F5E6B3E-4F36-4C7F-AC03-8A9599F4E43F}"/>
              </a:ext>
            </a:extLst>
          </p:cNvPr>
          <p:cNvSpPr/>
          <p:nvPr/>
        </p:nvSpPr>
        <p:spPr>
          <a:xfrm>
            <a:off x="3805084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2329F9A-C472-4D35-BFEB-9E2C18DEB6DC}"/>
              </a:ext>
            </a:extLst>
          </p:cNvPr>
          <p:cNvSpPr/>
          <p:nvPr/>
        </p:nvSpPr>
        <p:spPr>
          <a:xfrm>
            <a:off x="3246919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37670DF-253B-4CB5-928B-B4107D106D71}"/>
              </a:ext>
            </a:extLst>
          </p:cNvPr>
          <p:cNvSpPr/>
          <p:nvPr/>
        </p:nvSpPr>
        <p:spPr>
          <a:xfrm>
            <a:off x="3246919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BD21990-714F-492D-8ABB-4AC8A0B92F08}"/>
              </a:ext>
            </a:extLst>
          </p:cNvPr>
          <p:cNvSpPr/>
          <p:nvPr/>
        </p:nvSpPr>
        <p:spPr>
          <a:xfrm>
            <a:off x="3246919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B8FB130-2158-463A-A2F1-DA406A8EC45C}"/>
              </a:ext>
            </a:extLst>
          </p:cNvPr>
          <p:cNvSpPr/>
          <p:nvPr/>
        </p:nvSpPr>
        <p:spPr>
          <a:xfrm>
            <a:off x="4360018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E1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AF78768-FCD8-4DCD-86A1-EFFE21C5D1C8}"/>
              </a:ext>
            </a:extLst>
          </p:cNvPr>
          <p:cNvSpPr/>
          <p:nvPr/>
        </p:nvSpPr>
        <p:spPr>
          <a:xfrm>
            <a:off x="4360018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E1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C34BD8F-8251-44E0-B6CF-3536500BD028}"/>
              </a:ext>
            </a:extLst>
          </p:cNvPr>
          <p:cNvSpPr/>
          <p:nvPr/>
        </p:nvSpPr>
        <p:spPr>
          <a:xfrm>
            <a:off x="4360018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E1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FA46331-8EF2-4D93-B5AD-F375BD88D31E}"/>
              </a:ext>
            </a:extLst>
          </p:cNvPr>
          <p:cNvSpPr/>
          <p:nvPr/>
        </p:nvSpPr>
        <p:spPr>
          <a:xfrm>
            <a:off x="4932931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0E0B56C-CAB3-436A-A541-7B0503265C59}"/>
              </a:ext>
            </a:extLst>
          </p:cNvPr>
          <p:cNvSpPr/>
          <p:nvPr/>
        </p:nvSpPr>
        <p:spPr>
          <a:xfrm>
            <a:off x="4932931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E88FAF5-BB4B-4FC5-AD85-53E032ED2778}"/>
              </a:ext>
            </a:extLst>
          </p:cNvPr>
          <p:cNvSpPr/>
          <p:nvPr/>
        </p:nvSpPr>
        <p:spPr>
          <a:xfrm>
            <a:off x="4932931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A1DC94D-3047-48A2-875B-2F4DFF4F4402}"/>
              </a:ext>
            </a:extLst>
          </p:cNvPr>
          <p:cNvSpPr/>
          <p:nvPr/>
        </p:nvSpPr>
        <p:spPr>
          <a:xfrm>
            <a:off x="5498470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CDF0C56-B4EC-4749-8FD9-D0E4A2BF461D}"/>
              </a:ext>
            </a:extLst>
          </p:cNvPr>
          <p:cNvSpPr/>
          <p:nvPr/>
        </p:nvSpPr>
        <p:spPr>
          <a:xfrm>
            <a:off x="5498470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0510C12-7ADD-4675-BF1D-81B1767FC358}"/>
              </a:ext>
            </a:extLst>
          </p:cNvPr>
          <p:cNvSpPr/>
          <p:nvPr/>
        </p:nvSpPr>
        <p:spPr>
          <a:xfrm>
            <a:off x="5498470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2FD97B5-BB7D-491C-B6F8-C041963FA3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627022"/>
              </p:ext>
            </p:extLst>
          </p:nvPr>
        </p:nvGraphicFramePr>
        <p:xfrm>
          <a:off x="326898" y="3573909"/>
          <a:ext cx="8490204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Fetch B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Fetch C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Exec</a:t>
                      </a:r>
                      <a:r>
                        <a:rPr lang="en-US" sz="1200" b="0" kern="1200" baseline="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Exec (2)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Write A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4" name="Picture 33">
            <a:extLst>
              <a:ext uri="{FF2B5EF4-FFF2-40B4-BE49-F238E27FC236}">
                <a16:creationId xmlns:a16="http://schemas.microsoft.com/office/drawing/2014/main" id="{3E255918-44FC-4F43-A492-06C2588F22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96" t="1809" r="41242" b="66477"/>
          <a:stretch/>
        </p:blipFill>
        <p:spPr>
          <a:xfrm>
            <a:off x="7349808" y="1692672"/>
            <a:ext cx="1631958" cy="15860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E8A29A6-8B5C-479A-8A96-563986E46876}"/>
              </a:ext>
            </a:extLst>
          </p:cNvPr>
          <p:cNvSpPr/>
          <p:nvPr/>
        </p:nvSpPr>
        <p:spPr>
          <a:xfrm>
            <a:off x="8554065" y="3200400"/>
            <a:ext cx="427701" cy="1843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7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Banked data RAM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222510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Another answer:  Suppose we structure RAM as (say) 8 interleaved banks</a:t>
            </a:r>
          </a:p>
          <a:p>
            <a:pPr>
              <a:spcBef>
                <a:spcPts val="500"/>
              </a:spcBef>
            </a:pPr>
            <a:r>
              <a:rPr lang="en-US" dirty="0"/>
              <a:t>The data word at memory word address </a:t>
            </a:r>
            <a:r>
              <a:rPr lang="en-US" i="1" dirty="0"/>
              <a:t>X </a:t>
            </a:r>
            <a:r>
              <a:rPr lang="en-US" dirty="0"/>
              <a:t>is stored in bank (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/>
              <a:t> 8)</a:t>
            </a:r>
            <a:br>
              <a:rPr lang="en-US" dirty="0"/>
            </a:br>
            <a:r>
              <a:rPr lang="en-US" dirty="0"/>
              <a:t>at offset (</a:t>
            </a:r>
            <a:r>
              <a:rPr lang="en-US" i="1" dirty="0"/>
              <a:t>X</a:t>
            </a:r>
            <a:r>
              <a:rPr lang="en-US" dirty="0"/>
              <a:t> / 8) within the bank</a:t>
            </a:r>
          </a:p>
          <a:p>
            <a:pPr>
              <a:spcBef>
                <a:spcPts val="500"/>
              </a:spcBef>
            </a:pPr>
            <a:r>
              <a:rPr lang="en-US" dirty="0"/>
              <a:t>Notice that “fetch </a:t>
            </a:r>
            <a:r>
              <a:rPr lang="en-US" i="1" spc="75" dirty="0"/>
              <a:t>B</a:t>
            </a:r>
            <a:r>
              <a:rPr lang="en-US" dirty="0"/>
              <a:t>”, “fetch </a:t>
            </a:r>
            <a:r>
              <a:rPr lang="en-US" i="1" spc="75" dirty="0"/>
              <a:t>C</a:t>
            </a:r>
            <a:r>
              <a:rPr lang="en-US" dirty="0"/>
              <a:t>”, and “write </a:t>
            </a:r>
            <a:r>
              <a:rPr lang="en-US" i="1" spc="75" dirty="0"/>
              <a:t>A</a:t>
            </a:r>
            <a:r>
              <a:rPr lang="en-US" dirty="0"/>
              <a:t>” always use different banks!</a:t>
            </a:r>
          </a:p>
          <a:p>
            <a:pPr>
              <a:spcBef>
                <a:spcPts val="500"/>
              </a:spcBef>
            </a:pPr>
            <a:r>
              <a:rPr lang="en-US" dirty="0"/>
              <a:t>The vector engine can operate at full speed on vectors directly in RAM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i="1" dirty="0"/>
              <a:t>If</a:t>
            </a:r>
            <a:r>
              <a:rPr lang="en-US" dirty="0"/>
              <a:t> the vectors are aligned in memory in a favorable way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See later for how Hydra deals well with unfavorabl</a:t>
            </a:r>
            <a:r>
              <a:rPr lang="en-US" spc="100" dirty="0"/>
              <a:t>y/</a:t>
            </a:r>
            <a:r>
              <a:rPr lang="en-US" dirty="0"/>
              <a:t>randomly aligned data</a:t>
            </a:r>
          </a:p>
          <a:p>
            <a:pPr>
              <a:spcBef>
                <a:spcPts val="600"/>
              </a:spcBef>
            </a:pPr>
            <a:r>
              <a:rPr lang="en-US" dirty="0"/>
              <a:t>Some early vector machines used interleaved RAM  (CDC STAR; Cray-1),</a:t>
            </a:r>
            <a:br>
              <a:rPr lang="en-US" dirty="0"/>
            </a:br>
            <a:r>
              <a:rPr lang="en-US" dirty="0"/>
              <a:t>and we use this approach in Hydra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0AD6B7-72F4-4643-B2E5-2D1FDE53019E}"/>
              </a:ext>
            </a:extLst>
          </p:cNvPr>
          <p:cNvSpPr/>
          <p:nvPr/>
        </p:nvSpPr>
        <p:spPr>
          <a:xfrm>
            <a:off x="6053404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FFF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702BC1-7307-4885-ABFA-874044C113CF}"/>
              </a:ext>
            </a:extLst>
          </p:cNvPr>
          <p:cNvSpPr/>
          <p:nvPr/>
        </p:nvSpPr>
        <p:spPr>
          <a:xfrm>
            <a:off x="6053404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FFF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8BEC8F-714C-4D2E-B3A6-A44056F5BB87}"/>
              </a:ext>
            </a:extLst>
          </p:cNvPr>
          <p:cNvSpPr/>
          <p:nvPr/>
        </p:nvSpPr>
        <p:spPr>
          <a:xfrm>
            <a:off x="6053404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FFF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CBB88C6-EA40-4D8F-9D56-F6CDC56F79F9}"/>
              </a:ext>
            </a:extLst>
          </p:cNvPr>
          <p:cNvSpPr/>
          <p:nvPr/>
        </p:nvSpPr>
        <p:spPr>
          <a:xfrm>
            <a:off x="3805084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0788B6D-DEE3-4629-AB22-A537AD0658AF}"/>
              </a:ext>
            </a:extLst>
          </p:cNvPr>
          <p:cNvSpPr/>
          <p:nvPr/>
        </p:nvSpPr>
        <p:spPr>
          <a:xfrm>
            <a:off x="3805084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F5E6B3E-4F36-4C7F-AC03-8A9599F4E43F}"/>
              </a:ext>
            </a:extLst>
          </p:cNvPr>
          <p:cNvSpPr/>
          <p:nvPr/>
        </p:nvSpPr>
        <p:spPr>
          <a:xfrm>
            <a:off x="3805084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2329F9A-C472-4D35-BFEB-9E2C18DEB6DC}"/>
              </a:ext>
            </a:extLst>
          </p:cNvPr>
          <p:cNvSpPr/>
          <p:nvPr/>
        </p:nvSpPr>
        <p:spPr>
          <a:xfrm>
            <a:off x="3246919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37670DF-253B-4CB5-928B-B4107D106D71}"/>
              </a:ext>
            </a:extLst>
          </p:cNvPr>
          <p:cNvSpPr/>
          <p:nvPr/>
        </p:nvSpPr>
        <p:spPr>
          <a:xfrm>
            <a:off x="3246919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BD21990-714F-492D-8ABB-4AC8A0B92F08}"/>
              </a:ext>
            </a:extLst>
          </p:cNvPr>
          <p:cNvSpPr/>
          <p:nvPr/>
        </p:nvSpPr>
        <p:spPr>
          <a:xfrm>
            <a:off x="3246919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B8FB130-2158-463A-A2F1-DA406A8EC45C}"/>
              </a:ext>
            </a:extLst>
          </p:cNvPr>
          <p:cNvSpPr/>
          <p:nvPr/>
        </p:nvSpPr>
        <p:spPr>
          <a:xfrm>
            <a:off x="4360018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E1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AF78768-FCD8-4DCD-86A1-EFFE21C5D1C8}"/>
              </a:ext>
            </a:extLst>
          </p:cNvPr>
          <p:cNvSpPr/>
          <p:nvPr/>
        </p:nvSpPr>
        <p:spPr>
          <a:xfrm>
            <a:off x="4360018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E1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C34BD8F-8251-44E0-B6CF-3536500BD028}"/>
              </a:ext>
            </a:extLst>
          </p:cNvPr>
          <p:cNvSpPr/>
          <p:nvPr/>
        </p:nvSpPr>
        <p:spPr>
          <a:xfrm>
            <a:off x="4360018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E1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FA46331-8EF2-4D93-B5AD-F375BD88D31E}"/>
              </a:ext>
            </a:extLst>
          </p:cNvPr>
          <p:cNvSpPr/>
          <p:nvPr/>
        </p:nvSpPr>
        <p:spPr>
          <a:xfrm>
            <a:off x="4932931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0E0B56C-CAB3-436A-A541-7B0503265C59}"/>
              </a:ext>
            </a:extLst>
          </p:cNvPr>
          <p:cNvSpPr/>
          <p:nvPr/>
        </p:nvSpPr>
        <p:spPr>
          <a:xfrm>
            <a:off x="4932931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E88FAF5-BB4B-4FC5-AD85-53E032ED2778}"/>
              </a:ext>
            </a:extLst>
          </p:cNvPr>
          <p:cNvSpPr/>
          <p:nvPr/>
        </p:nvSpPr>
        <p:spPr>
          <a:xfrm>
            <a:off x="4932931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A1DC94D-3047-48A2-875B-2F4DFF4F4402}"/>
              </a:ext>
            </a:extLst>
          </p:cNvPr>
          <p:cNvSpPr/>
          <p:nvPr/>
        </p:nvSpPr>
        <p:spPr>
          <a:xfrm>
            <a:off x="5498470" y="355178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CDF0C56-B4EC-4749-8FD9-D0E4A2BF461D}"/>
              </a:ext>
            </a:extLst>
          </p:cNvPr>
          <p:cNvSpPr/>
          <p:nvPr/>
        </p:nvSpPr>
        <p:spPr>
          <a:xfrm>
            <a:off x="5498470" y="377430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0510C12-7ADD-4675-BF1D-81B1767FC358}"/>
              </a:ext>
            </a:extLst>
          </p:cNvPr>
          <p:cNvSpPr/>
          <p:nvPr/>
        </p:nvSpPr>
        <p:spPr>
          <a:xfrm>
            <a:off x="5498470" y="443582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2FD97B5-BB7D-491C-B6F8-C041963FA3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692094"/>
              </p:ext>
            </p:extLst>
          </p:nvPr>
        </p:nvGraphicFramePr>
        <p:xfrm>
          <a:off x="326898" y="3573909"/>
          <a:ext cx="8490204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Fetch B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Fetch C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Exec</a:t>
                      </a:r>
                      <a:r>
                        <a:rPr lang="en-US" sz="1200" b="0" kern="1200" baseline="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Exec (2)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Write A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0E5B709E-DF24-4712-AC23-28CE2C37D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282982"/>
              </p:ext>
            </p:extLst>
          </p:nvPr>
        </p:nvGraphicFramePr>
        <p:xfrm>
          <a:off x="7480130" y="469849"/>
          <a:ext cx="1579764" cy="31189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5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1735">
                <a:tc>
                  <a:txBody>
                    <a:bodyPr/>
                    <a:lstStyle/>
                    <a:p>
                      <a:pPr algn="ctr"/>
                      <a:endParaRPr lang="en-US" sz="6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1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2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3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4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5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6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7</a:t>
                      </a:r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0000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0001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0002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0003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0004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0005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0006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L w="12700" cmpd="sng">
                      <a:noFill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0007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0008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0009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000A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000B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000C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000D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000E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000F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0010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0011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0012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0013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0014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0015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0016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0017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0018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0019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001A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001B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001C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001D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001E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001F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0020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6116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64482-BA8D-60E8-CAD9-1250F1DCE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7C1F4-5DE1-0A49-7A83-DFC27F444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Hydra’s pipeline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F33AAD-0571-74FA-AD31-2B35D773A4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49"/>
            <a:ext cx="8379502" cy="402277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Here are some actual timing diagrams</a:t>
            </a:r>
            <a:br>
              <a:rPr lang="en-US" dirty="0"/>
            </a:br>
            <a:r>
              <a:rPr lang="en-US" dirty="0"/>
              <a:t>from the </a:t>
            </a:r>
            <a:r>
              <a:rPr lang="en-US" i="1" dirty="0"/>
              <a:t>Hydra 4 User’s Guide</a:t>
            </a:r>
            <a:br>
              <a:rPr lang="en-US" dirty="0"/>
            </a:br>
            <a:r>
              <a:rPr lang="en-US" dirty="0"/>
              <a:t>(based on chip simulation traces)</a:t>
            </a:r>
            <a:endParaRPr lang="en-US" i="1" dirty="0"/>
          </a:p>
          <a:p>
            <a:pPr>
              <a:lnSpc>
                <a:spcPct val="100000"/>
              </a:lnSpc>
              <a:spcBef>
                <a:spcPts val="2000"/>
              </a:spcBef>
            </a:pPr>
            <a:r>
              <a:rPr lang="en-US" dirty="0"/>
              <a:t>First, a </a:t>
            </a:r>
            <a:r>
              <a:rPr lang="en-US" dirty="0">
                <a:latin typeface="Avenir Next LT Pro Light" panose="020B0304020202020204" pitchFamily="34" charset="0"/>
              </a:rPr>
              <a:t>VADD</a:t>
            </a:r>
            <a:r>
              <a:rPr lang="en-US" dirty="0"/>
              <a:t> operation on a chip with</a:t>
            </a:r>
            <a:br>
              <a:rPr lang="en-US" dirty="0"/>
            </a:br>
            <a:r>
              <a:rPr lang="en-US" dirty="0"/>
              <a:t>Hydra 4.2 and four banks of RAM  </a:t>
            </a:r>
            <a:r>
              <a:rPr lang="en-US" dirty="0">
                <a:sym typeface="Symbol" panose="05050102010706020507" pitchFamily="18" charset="2"/>
              </a:rPr>
              <a:t></a:t>
            </a:r>
          </a:p>
          <a:p>
            <a:pPr>
              <a:lnSpc>
                <a:spcPct val="100000"/>
              </a:lnSpc>
              <a:spcBef>
                <a:spcPts val="4500"/>
              </a:spcBef>
            </a:pPr>
            <a:r>
              <a:rPr lang="en-US" dirty="0"/>
              <a:t>This </a:t>
            </a:r>
            <a:r>
              <a:rPr lang="en-US" dirty="0">
                <a:latin typeface="Avenir Next LT Pro Light" panose="020B0304020202020204" pitchFamily="34" charset="0"/>
              </a:rPr>
              <a:t>VMADD </a:t>
            </a:r>
            <a:r>
              <a:rPr lang="en-US" dirty="0"/>
              <a:t> (fused multiply-add)</a:t>
            </a:r>
            <a:br>
              <a:rPr lang="en-US" dirty="0"/>
            </a:br>
            <a:r>
              <a:rPr lang="en-US" dirty="0"/>
              <a:t>accesses four vectors at once</a:t>
            </a:r>
            <a:br>
              <a:rPr lang="en-US" dirty="0"/>
            </a:br>
            <a:r>
              <a:rPr lang="en-US" dirty="0"/>
              <a:t>in four banks </a:t>
            </a:r>
            <a:r>
              <a:rPr lang="en-US" dirty="0">
                <a:sym typeface="Symbol" panose="05050102010706020507" pitchFamily="18" charset="2"/>
              </a:rPr>
              <a:t> 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Here, Hydra’s channel FIFO buffers</a:t>
            </a:r>
            <a:br>
              <a:rPr lang="en-US" dirty="0"/>
            </a:br>
            <a:r>
              <a:rPr lang="en-US" dirty="0"/>
              <a:t>absorb some </a:t>
            </a:r>
            <a:r>
              <a:rPr lang="en-US" dirty="0">
                <a:highlight>
                  <a:srgbClr val="FFFF00"/>
                </a:highlight>
              </a:rPr>
              <a:t>stalls</a:t>
            </a:r>
            <a:r>
              <a:rPr lang="en-US" dirty="0"/>
              <a:t> that occur due</a:t>
            </a:r>
            <a:br>
              <a:rPr lang="en-US" dirty="0"/>
            </a:br>
            <a:r>
              <a:rPr lang="en-US" dirty="0"/>
              <a:t>to the vectors’ alignment in RAM</a:t>
            </a:r>
            <a:br>
              <a:rPr lang="en-US" dirty="0"/>
            </a:br>
            <a:r>
              <a:rPr lang="en-US" dirty="0"/>
              <a:t>(see the “Hardware” section later)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5A3A76-32EC-3463-C55E-3BC5B6407E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655" b="10375"/>
          <a:stretch/>
        </p:blipFill>
        <p:spPr>
          <a:xfrm>
            <a:off x="4210405" y="2899510"/>
            <a:ext cx="4829502" cy="20573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8784AF-8F9B-B657-5576-5C97BD7F42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3192" b="13879"/>
          <a:stretch/>
        </p:blipFill>
        <p:spPr>
          <a:xfrm>
            <a:off x="4678353" y="687251"/>
            <a:ext cx="4259951" cy="192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2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The Hydra 4 vector coprocessor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79502" cy="41148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The rest of this presentation introduces Hydra 4, Synaptics’ latest vector coprocessor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First silicon in the SB7900A0 “</a:t>
            </a:r>
            <a:r>
              <a:rPr lang="en-US" dirty="0" err="1"/>
              <a:t>SmartBridge</a:t>
            </a:r>
            <a:r>
              <a:rPr lang="en-US" dirty="0"/>
              <a:t>” chip in early 2023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Also appearing in DIG2409 “Byrd” in 2024 and DIG2411 “</a:t>
            </a:r>
            <a:r>
              <a:rPr lang="en-US" dirty="0" err="1"/>
              <a:t>Denmarke</a:t>
            </a:r>
            <a:r>
              <a:rPr lang="en-US" dirty="0"/>
              <a:t>” in 2025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4.2 is due to appear first in DIG2409B in 2026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Probably next in the B1458 “Atlas” match-in-sensor fingerprint chip</a:t>
            </a: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dirty="0"/>
              <a:t>Leveraging the success of Hydra 3 while improving every detail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Drawing upon the rich heritage of vector processors established by Cray</a:t>
            </a:r>
          </a:p>
        </p:txBody>
      </p:sp>
    </p:spTree>
    <p:extLst>
      <p:ext uri="{BB962C8B-B14F-4D97-AF65-F5344CB8AC3E}">
        <p14:creationId xmlns:p14="http://schemas.microsoft.com/office/powerpoint/2010/main" val="18661125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1EE20-DC83-5591-E551-C9905297C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arge vase on a shelf&#10;&#10;AI-generated content may be incorrect.">
            <a:extLst>
              <a:ext uri="{FF2B5EF4-FFF2-40B4-BE49-F238E27FC236}">
                <a16:creationId xmlns:a16="http://schemas.microsoft.com/office/drawing/2014/main" id="{D0DDC2B7-9908-8098-1371-DB41289141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807"/>
          <a:stretch/>
        </p:blipFill>
        <p:spPr>
          <a:xfrm rot="5400000">
            <a:off x="1080157" y="911377"/>
            <a:ext cx="3208393" cy="2501523"/>
          </a:xfrm>
          <a:prstGeom prst="rect">
            <a:avLst/>
          </a:prstGeom>
        </p:spPr>
      </p:pic>
      <p:pic>
        <p:nvPicPr>
          <p:cNvPr id="13" name="Picture 12" descr="A black and gold vase with a lid&#10;&#10;AI-generated content may be incorrect.">
            <a:extLst>
              <a:ext uri="{FF2B5EF4-FFF2-40B4-BE49-F238E27FC236}">
                <a16:creationId xmlns:a16="http://schemas.microsoft.com/office/drawing/2014/main" id="{CCF5639D-9EC7-F902-BEA9-CF4C4EE53F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66" r="1941" b="10842"/>
          <a:stretch/>
        </p:blipFill>
        <p:spPr>
          <a:xfrm rot="5400000">
            <a:off x="4578901" y="1046987"/>
            <a:ext cx="3208394" cy="223030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A2DD0A2-3957-057C-BBF5-637FF1C5BC84}"/>
              </a:ext>
            </a:extLst>
          </p:cNvPr>
          <p:cNvSpPr txBox="1"/>
          <p:nvPr/>
        </p:nvSpPr>
        <p:spPr>
          <a:xfrm>
            <a:off x="1339873" y="3861011"/>
            <a:ext cx="2891163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2"/>
                </a:solidFill>
                <a:cs typeface="Arial" panose="020B0604020202020204" pitchFamily="34" charset="0"/>
              </a:rPr>
              <a:t>Iolaos</a:t>
            </a:r>
            <a:r>
              <a:rPr lang="en-US" sz="1100" dirty="0">
                <a:solidFill>
                  <a:schemeClr val="tx2"/>
                </a:solidFill>
                <a:cs typeface="Arial" panose="020B0604020202020204" pitchFamily="34" charset="0"/>
              </a:rPr>
              <a:t> and Heracles battling the Hydra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solidFill>
                  <a:schemeClr val="tx2"/>
                </a:solidFill>
                <a:cs typeface="Arial" panose="020B0604020202020204" pitchFamily="34" charset="0"/>
              </a:rPr>
              <a:t>Etruscan vase based on a Greek painting, circa 520 BC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solidFill>
                  <a:schemeClr val="tx2"/>
                </a:solidFill>
                <a:cs typeface="Arial" panose="020B0604020202020204" pitchFamily="34" charset="0"/>
              </a:rPr>
              <a:t>(Legion of Honor Museum, San Francisco)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44F4EB-73D8-4B50-AD11-6F1F8A9284C7}"/>
              </a:ext>
            </a:extLst>
          </p:cNvPr>
          <p:cNvSpPr txBox="1"/>
          <p:nvPr/>
        </p:nvSpPr>
        <p:spPr>
          <a:xfrm>
            <a:off x="4967208" y="3861011"/>
            <a:ext cx="2790425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2"/>
                </a:solidFill>
                <a:cs typeface="Arial" panose="020B0604020202020204" pitchFamily="34" charset="0"/>
              </a:rPr>
              <a:t>Heracles preparing to attack the Hydra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solidFill>
                  <a:schemeClr val="tx2"/>
                </a:solidFill>
                <a:cs typeface="Arial" panose="020B0604020202020204" pitchFamily="34" charset="0"/>
              </a:rPr>
              <a:t>Greek jar made in Athens, circa 480 BC</a:t>
            </a:r>
          </a:p>
          <a:p>
            <a:pPr>
              <a:spcBef>
                <a:spcPts val="400"/>
              </a:spcBef>
            </a:pPr>
            <a:r>
              <a:rPr lang="en-US" sz="1100" dirty="0">
                <a:solidFill>
                  <a:schemeClr val="tx2"/>
                </a:solidFill>
                <a:cs typeface="Arial" panose="020B0604020202020204" pitchFamily="34" charset="0"/>
              </a:rPr>
              <a:t>(British Museum, London)</a:t>
            </a:r>
          </a:p>
        </p:txBody>
      </p:sp>
    </p:spTree>
    <p:extLst>
      <p:ext uri="{BB962C8B-B14F-4D97-AF65-F5344CB8AC3E}">
        <p14:creationId xmlns:p14="http://schemas.microsoft.com/office/powerpoint/2010/main" val="14471592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Examples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Hydra 4.2 functionality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519579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Examples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4.2 functionality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1823848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Hydra 4:  A simple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4’s header file defines functions and macros for invoking Hydra in a C program: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3000"/>
              </a:spcBef>
            </a:pPr>
            <a:r>
              <a:rPr lang="en-US" dirty="0"/>
              <a:t>Here, the </a:t>
            </a:r>
            <a:r>
              <a:rPr lang="en-US" dirty="0" err="1">
                <a:latin typeface="Avenir Next LT Pro Light" panose="020B0304020202020204" pitchFamily="34" charset="0"/>
              </a:rPr>
              <a:t>hydra_vadd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function tells Hydra to begin a </a:t>
            </a:r>
            <a:r>
              <a:rPr lang="en-US" dirty="0">
                <a:latin typeface="Avenir Next LT Pro Light" panose="020B0304020202020204" pitchFamily="34" charset="0"/>
              </a:rPr>
              <a:t>VADD</a:t>
            </a:r>
            <a:r>
              <a:rPr lang="en-US" dirty="0"/>
              <a:t> operation with the indicated vector operands and vector length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reads 100 short integers from the elements of the array </a:t>
            </a:r>
            <a:r>
              <a:rPr lang="en-US" dirty="0">
                <a:latin typeface="Avenir Next LT Pro Light" panose="020B0304020202020204" pitchFamily="34" charset="0"/>
              </a:rPr>
              <a:t>data[]</a:t>
            </a:r>
            <a:r>
              <a:rPr lang="en-US" dirty="0"/>
              <a:t>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and it reads 100 long integers from every 5</a:t>
            </a:r>
            <a:r>
              <a:rPr lang="en-US" baseline="30000" dirty="0"/>
              <a:t>th</a:t>
            </a:r>
            <a:r>
              <a:rPr lang="en-US" dirty="0"/>
              <a:t> element of the array </a:t>
            </a:r>
            <a:r>
              <a:rPr lang="en-US" dirty="0">
                <a:latin typeface="Avenir Next LT Pro Light" panose="020B0304020202020204" pitchFamily="34" charset="0"/>
              </a:rPr>
              <a:t>inputs[]</a:t>
            </a:r>
            <a:r>
              <a:rPr lang="en-US" dirty="0"/>
              <a:t>;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it adds them together to get 100 sums,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and then it stores these sums, as long integers, in </a:t>
            </a:r>
            <a:r>
              <a:rPr lang="en-US" dirty="0">
                <a:latin typeface="Avenir Next LT Pro Light" panose="020B0304020202020204" pitchFamily="34" charset="0"/>
              </a:rPr>
              <a:t>results[]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42D942-F86B-46FB-9579-4FD3CFA2EE57}"/>
              </a:ext>
            </a:extLst>
          </p:cNvPr>
          <p:cNvSpPr txBox="1"/>
          <p:nvPr/>
        </p:nvSpPr>
        <p:spPr>
          <a:xfrm>
            <a:off x="5493489" y="1330675"/>
            <a:ext cx="3454692" cy="717119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tIns="73152" bIns="73152" rtlCol="0">
            <a:spAutoFit/>
          </a:bodyPr>
          <a:lstStyle/>
          <a:p>
            <a:r>
              <a:rPr lang="en-US" sz="1100" i="1" dirty="0">
                <a:cs typeface="Courier New" panose="02070309020205020404" pitchFamily="49" charset="0"/>
              </a:rPr>
              <a:t>Equivalent to…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&lt; 100;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results[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= data[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+ inputs[5*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30" y="1109971"/>
            <a:ext cx="4768181" cy="1432700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"hydra4_defs.h"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long results[100], inputs[500];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short data[100];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HYDRA_INT32),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(data, HYDRA_INT16),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HYDRA_INT32, 5));</a:t>
            </a:r>
          </a:p>
        </p:txBody>
      </p:sp>
    </p:spTree>
    <p:extLst>
      <p:ext uri="{BB962C8B-B14F-4D97-AF65-F5344CB8AC3E}">
        <p14:creationId xmlns:p14="http://schemas.microsoft.com/office/powerpoint/2010/main" val="31892794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 result of a Hydra vector operation can feed directly into the next operation: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2000"/>
              </a:spcBef>
            </a:pPr>
            <a:r>
              <a:rPr lang="en-US" dirty="0"/>
              <a:t>These operations automatically overlap inside Hydra as much as possible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</a:t>
            </a:r>
            <a:r>
              <a:rPr lang="en-US" dirty="0" err="1">
                <a:latin typeface="Avenir Next LT Pro Light" panose="020B0304020202020204" pitchFamily="34" charset="0"/>
              </a:rPr>
              <a:t>hydra_vadd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function starts Hydra working on the </a:t>
            </a:r>
            <a:r>
              <a:rPr lang="en-US" dirty="0">
                <a:latin typeface="Avenir Next LT Pro Light" panose="020B0304020202020204" pitchFamily="34" charset="0"/>
              </a:rPr>
              <a:t>VADD</a:t>
            </a:r>
            <a:r>
              <a:rPr lang="en-US" dirty="0"/>
              <a:t> and then returns immediately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</a:t>
            </a:r>
            <a:r>
              <a:rPr lang="en-US" dirty="0" err="1">
                <a:latin typeface="Avenir Next LT Pro Light" panose="020B0304020202020204" pitchFamily="34" charset="0"/>
              </a:rPr>
              <a:t>hydra_vmul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then sets up the </a:t>
            </a:r>
            <a:r>
              <a:rPr lang="en-US" dirty="0">
                <a:latin typeface="Avenir Next LT Pro Light" panose="020B0304020202020204" pitchFamily="34" charset="0"/>
              </a:rPr>
              <a:t>VMUL</a:t>
            </a:r>
            <a:r>
              <a:rPr lang="en-US" dirty="0"/>
              <a:t> operation while the </a:t>
            </a:r>
            <a:r>
              <a:rPr lang="en-US" dirty="0">
                <a:latin typeface="Avenir Next LT Pro Light" panose="020B0304020202020204" pitchFamily="34" charset="0"/>
              </a:rPr>
              <a:t>VADD</a:t>
            </a:r>
            <a:r>
              <a:rPr lang="en-US" dirty="0"/>
              <a:t> crunches away inside Hydra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</a:t>
            </a:r>
            <a:r>
              <a:rPr lang="en-US" dirty="0">
                <a:latin typeface="Avenir Next LT Pro Light" panose="020B0304020202020204" pitchFamily="34" charset="0"/>
              </a:rPr>
              <a:t>VMUL</a:t>
            </a:r>
            <a:r>
              <a:rPr lang="en-US" dirty="0"/>
              <a:t> waits in Hydra’s instruction buffer, then immediately runs as soon as </a:t>
            </a:r>
            <a:r>
              <a:rPr lang="en-US" dirty="0">
                <a:latin typeface="Avenir Next LT Pro Light" panose="020B0304020202020204" pitchFamily="34" charset="0"/>
              </a:rPr>
              <a:t>VADD</a:t>
            </a:r>
            <a:r>
              <a:rPr lang="en-US" dirty="0"/>
              <a:t> completes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42D942-F86B-46FB-9579-4FD3CFA2EE57}"/>
              </a:ext>
            </a:extLst>
          </p:cNvPr>
          <p:cNvSpPr txBox="1"/>
          <p:nvPr/>
        </p:nvSpPr>
        <p:spPr>
          <a:xfrm>
            <a:off x="5493489" y="1330675"/>
            <a:ext cx="3454692" cy="104028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tIns="73152" bIns="73152" rtlCol="0">
            <a:spAutoFit/>
          </a:bodyPr>
          <a:lstStyle/>
          <a:p>
            <a:r>
              <a:rPr lang="en-US" sz="1100" i="1" dirty="0">
                <a:cs typeface="Courier New" panose="02070309020205020404" pitchFamily="49" charset="0"/>
              </a:rPr>
              <a:t>Equivalent to…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&lt; 100;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results[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= data[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+ inputs[5*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&lt; 100;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results[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*= scales[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30" y="1109971"/>
            <a:ext cx="4768181" cy="2155975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"hydra4_defs.h"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long results[100], inputs[500];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short data[100], scales[100];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HYDRA_INT32),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(data, HYDRA_INT16),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HYDRA_INT32, 5));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(0,    </a:t>
            </a:r>
            <a:r>
              <a:rPr lang="en-US" sz="1000" i="1" dirty="0">
                <a:cs typeface="Courier New" panose="02070309020205020404" pitchFamily="49" charset="0"/>
              </a:rPr>
              <a:t>// No need to set VL again if it is unchanged.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HYDRA_INT32),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_,    </a:t>
            </a:r>
            <a:r>
              <a:rPr lang="en-US" sz="1000" i="1" dirty="0">
                <a:cs typeface="Courier New" panose="02070309020205020404" pitchFamily="49" charset="0"/>
              </a:rPr>
              <a:t>// Shorthand for “same vector as the result vector.”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(scales, HYDRA_INT16));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DF6955-6566-4799-8E6D-F278C3BE9367}"/>
              </a:ext>
            </a:extLst>
          </p:cNvPr>
          <p:cNvSpPr txBox="1"/>
          <p:nvPr/>
        </p:nvSpPr>
        <p:spPr>
          <a:xfrm>
            <a:off x="5493489" y="2465834"/>
            <a:ext cx="3454692" cy="87870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tIns="73152" bIns="73152" rtlCol="0">
            <a:spAutoFit/>
          </a:bodyPr>
          <a:lstStyle/>
          <a:p>
            <a:r>
              <a:rPr lang="en-US" sz="1100" i="1" dirty="0">
                <a:cs typeface="Courier New" panose="02070309020205020404" pitchFamily="49" charset="0"/>
              </a:rPr>
              <a:t>… which computes this…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&lt; 100;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results[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= ((data[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+ inputs[5*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]) *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scales[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</a:p>
        </p:txBody>
      </p:sp>
    </p:spTree>
    <p:extLst>
      <p:ext uri="{BB962C8B-B14F-4D97-AF65-F5344CB8AC3E}">
        <p14:creationId xmlns:p14="http://schemas.microsoft.com/office/powerpoint/2010/main" val="12088837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Hydra’s results in firmware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When firmware wishes to look </a:t>
            </a:r>
            <a:r>
              <a:rPr lang="en-US" i="1" dirty="0"/>
              <a:t>directly</a:t>
            </a:r>
            <a:r>
              <a:rPr lang="en-US" dirty="0"/>
              <a:t> at Hydra’s results, it must wait for Hydra to finish: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4200"/>
              </a:spcBef>
            </a:pPr>
            <a:r>
              <a:rPr lang="en-US" dirty="0"/>
              <a:t>Simulating with </a:t>
            </a:r>
            <a:r>
              <a:rPr lang="en-US" dirty="0" err="1"/>
              <a:t>HydraSim</a:t>
            </a:r>
            <a:r>
              <a:rPr lang="en-US" dirty="0"/>
              <a:t> will catch the error if you forget to call </a:t>
            </a:r>
            <a:r>
              <a:rPr lang="en-US" dirty="0" err="1">
                <a:latin typeface="Avenir Next LT Pro Light" panose="020B0304020202020204" pitchFamily="34" charset="0"/>
              </a:rPr>
              <a:t>hydra_wait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</a:p>
          <a:p>
            <a:pPr>
              <a:spcBef>
                <a:spcPts val="800"/>
              </a:spcBef>
            </a:pPr>
            <a:r>
              <a:rPr lang="en-US" dirty="0"/>
              <a:t>There is a convenient notation to run a Hydra operation and wait for it to complete: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42D942-F86B-46FB-9579-4FD3CFA2EE57}"/>
              </a:ext>
            </a:extLst>
          </p:cNvPr>
          <p:cNvSpPr txBox="1"/>
          <p:nvPr/>
        </p:nvSpPr>
        <p:spPr>
          <a:xfrm>
            <a:off x="5493489" y="1330675"/>
            <a:ext cx="3454692" cy="120186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tIns="73152" bIns="73152" rtlCol="0">
            <a:spAutoFit/>
          </a:bodyPr>
          <a:lstStyle/>
          <a:p>
            <a:r>
              <a:rPr lang="en-US" sz="1100" i="1" dirty="0">
                <a:cs typeface="Courier New" panose="02070309020205020404" pitchFamily="49" charset="0"/>
              </a:rPr>
              <a:t>Equivalent to…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&lt; 100;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results[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= data[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+ inputs[5*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&lt; 100;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results[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*= scales[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some_stuff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(results[0] + results[99]);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30" y="1109971"/>
            <a:ext cx="4768181" cy="2556084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"hydra4_defs.h"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long results[100], inputs[500];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short data[100], scales[100];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HYDRA_INT32),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(data, HYDRA_INT16),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HYDRA_INT32, 5));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(0,    </a:t>
            </a:r>
            <a:r>
              <a:rPr lang="en-US" sz="1000" i="1" dirty="0">
                <a:cs typeface="Courier New" panose="02070309020205020404" pitchFamily="49" charset="0"/>
              </a:rPr>
              <a:t>// No need to set VL again if it is unchanged.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HYDRA_INT32),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_,    </a:t>
            </a:r>
            <a:r>
              <a:rPr lang="en-US" sz="1000" i="1" dirty="0">
                <a:cs typeface="Courier New" panose="02070309020205020404" pitchFamily="49" charset="0"/>
              </a:rPr>
              <a:t>// Shorthand for “same vector as the result vector.”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(scales, HYDRA_INT16));</a:t>
            </a:r>
          </a:p>
          <a:p>
            <a:pPr>
              <a:spcBef>
                <a:spcPts val="600"/>
              </a:spcBef>
            </a:pP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hydra_wait</a:t>
            </a: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some_stuff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(results[0] + results[99]);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14E7FD-0A76-48CA-811D-D15E389CACF9}"/>
              </a:ext>
            </a:extLst>
          </p:cNvPr>
          <p:cNvSpPr txBox="1"/>
          <p:nvPr/>
        </p:nvSpPr>
        <p:spPr>
          <a:xfrm>
            <a:off x="865930" y="4401487"/>
            <a:ext cx="6464260" cy="309315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_w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>
                <a:cs typeface="Courier New" panose="02070309020205020404" pitchFamily="49" charset="0"/>
              </a:rPr>
              <a:t>…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);    </a:t>
            </a:r>
            <a:r>
              <a:rPr lang="en-US" sz="1050" i="1" dirty="0">
                <a:cs typeface="Courier New" panose="02070309020205020404" pitchFamily="49" charset="0"/>
              </a:rPr>
              <a:t>… is the same as …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>
                <a:cs typeface="Courier New" panose="02070309020205020404" pitchFamily="49" charset="0"/>
              </a:rPr>
              <a:t>…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hydra_wait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35744772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Operations like </a:t>
            </a:r>
            <a:r>
              <a:rPr lang="en-US" dirty="0" err="1">
                <a:latin typeface="Avenir Next LT Pro Light" panose="020B0304020202020204" pitchFamily="34" charset="0"/>
              </a:rPr>
              <a:t>hydra_vadd</a:t>
            </a:r>
            <a:r>
              <a:rPr lang="en-US" dirty="0">
                <a:latin typeface="Avenir Next LT Pro Light" panose="020B0304020202020204" pitchFamily="34" charset="0"/>
              </a:rPr>
              <a:t>() </a:t>
            </a:r>
            <a:r>
              <a:rPr lang="en-US" dirty="0"/>
              <a:t>can work with any combination of data types: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3600"/>
              </a:spcBef>
            </a:pPr>
            <a:r>
              <a:rPr lang="en-US" dirty="0"/>
              <a:t>Hydra performs the necessary type conversions on its inputs and outputs as it goes: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For each index </a:t>
            </a:r>
            <a:r>
              <a:rPr lang="en-US" i="1" dirty="0" err="1"/>
              <a:t>i</a:t>
            </a:r>
            <a:r>
              <a:rPr lang="en-US" dirty="0"/>
              <a:t> from 0 up to the vector length …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Hydra reads the </a:t>
            </a:r>
            <a:r>
              <a:rPr lang="en-US" i="1" spc="50" dirty="0" err="1"/>
              <a:t>i</a:t>
            </a:r>
            <a:r>
              <a:rPr lang="en-US" dirty="0" err="1"/>
              <a:t>’th</a:t>
            </a:r>
            <a:r>
              <a:rPr lang="en-US" dirty="0"/>
              <a:t> set of input values from RAM  (here, they are </a:t>
            </a:r>
            <a:r>
              <a:rPr lang="en-US" dirty="0">
                <a:latin typeface="Avenir Next LT Pro Light" panose="020B0304020202020204" pitchFamily="34" charset="0"/>
              </a:rPr>
              <a:t>data[</a:t>
            </a:r>
            <a:r>
              <a:rPr lang="en-US" i="1" dirty="0" err="1">
                <a:latin typeface="Avenir Next LT Pro Light" panose="020B0304020202020204" pitchFamily="34" charset="0"/>
              </a:rPr>
              <a:t>i</a:t>
            </a:r>
            <a:r>
              <a:rPr lang="en-US" dirty="0">
                <a:latin typeface="Avenir Next LT Pro Light" panose="020B0304020202020204" pitchFamily="34" charset="0"/>
              </a:rPr>
              <a:t>]</a:t>
            </a:r>
            <a:r>
              <a:rPr lang="en-US" dirty="0"/>
              <a:t> and </a:t>
            </a:r>
            <a:r>
              <a:rPr lang="en-US" dirty="0">
                <a:latin typeface="Avenir Next LT Pro Light" panose="020B0304020202020204" pitchFamily="34" charset="0"/>
              </a:rPr>
              <a:t>inputs[</a:t>
            </a:r>
            <a:r>
              <a:rPr lang="en-US" i="1" dirty="0" err="1">
                <a:latin typeface="Avenir Next LT Pro Light" panose="020B0304020202020204" pitchFamily="34" charset="0"/>
              </a:rPr>
              <a:t>i</a:t>
            </a:r>
            <a:r>
              <a:rPr lang="en-US" dirty="0">
                <a:latin typeface="Avenir Next LT Pro Light" panose="020B0304020202020204" pitchFamily="34" charset="0"/>
              </a:rPr>
              <a:t>]</a:t>
            </a:r>
            <a:r>
              <a:rPr lang="en-US" dirty="0"/>
              <a:t>);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It interprets each input value as an exact mathematical number, according to its data type;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It internally calculates the exact mathematical result;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Then it rounds, saturates, and converts the exact result to match the output data type;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And finally, it stores the </a:t>
            </a:r>
            <a:r>
              <a:rPr lang="en-US" i="1" spc="50" dirty="0" err="1"/>
              <a:t>i</a:t>
            </a:r>
            <a:r>
              <a:rPr lang="en-US" dirty="0" err="1"/>
              <a:t>’th</a:t>
            </a:r>
            <a:r>
              <a:rPr lang="en-US" dirty="0"/>
              <a:t> result back to RAM  (here, the result goes in </a:t>
            </a:r>
            <a:r>
              <a:rPr lang="en-US" dirty="0">
                <a:latin typeface="Avenir Next LT Pro Light" panose="020B0304020202020204" pitchFamily="34" charset="0"/>
              </a:rPr>
              <a:t>results[</a:t>
            </a:r>
            <a:r>
              <a:rPr lang="en-US" i="1" dirty="0" err="1">
                <a:latin typeface="Avenir Next LT Pro Light" panose="020B0304020202020204" pitchFamily="34" charset="0"/>
              </a:rPr>
              <a:t>i</a:t>
            </a:r>
            <a:r>
              <a:rPr lang="en-US" dirty="0">
                <a:latin typeface="Avenir Next LT Pro Light" panose="020B0304020202020204" pitchFamily="34" charset="0"/>
              </a:rPr>
              <a:t>]</a:t>
            </a:r>
            <a:r>
              <a:rPr lang="en-US" dirty="0"/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29" y="1109971"/>
            <a:ext cx="7238309" cy="1594283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"hydra4_defs.h"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float results[100];            </a:t>
            </a:r>
            <a:r>
              <a:rPr lang="en-US" sz="1050" i="1" dirty="0">
                <a:cs typeface="Courier New" panose="02070309020205020404" pitchFamily="49" charset="0"/>
              </a:rPr>
              <a:t>// Single-precision floating-point numbers.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long data[100];                </a:t>
            </a:r>
            <a:r>
              <a:rPr lang="en-US" sz="1000" i="1" dirty="0">
                <a:cs typeface="Courier New" panose="02070309020205020404" pitchFamily="49" charset="0"/>
              </a:rPr>
              <a:t>// Signed 32-bit fixed-point numbers with 22 integer bits and 10 fraction bits.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short inputs[500];    </a:t>
            </a:r>
            <a:r>
              <a:rPr lang="en-US" sz="1050" i="1" dirty="0">
                <a:cs typeface="Courier New" panose="02070309020205020404" pitchFamily="49" charset="0"/>
              </a:rPr>
              <a:t>// Unsigned 16-bit integers.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</a:t>
            </a: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HYDRA_FLOAT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(data, </a:t>
            </a: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HYDRA_FIX32(10)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</a:t>
            </a: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HYDRA_UINT16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5));</a:t>
            </a:r>
          </a:p>
        </p:txBody>
      </p:sp>
    </p:spTree>
    <p:extLst>
      <p:ext uri="{BB962C8B-B14F-4D97-AF65-F5344CB8AC3E}">
        <p14:creationId xmlns:p14="http://schemas.microsoft.com/office/powerpoint/2010/main" val="35110307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addressing modes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Also, operations like </a:t>
            </a:r>
            <a:r>
              <a:rPr lang="en-US" dirty="0" err="1">
                <a:latin typeface="Avenir Next LT Pro Light" panose="020B0304020202020204" pitchFamily="34" charset="0"/>
              </a:rPr>
              <a:t>hydra_vadd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work with any combination of addressing modes: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4000"/>
              </a:spcBef>
            </a:pPr>
            <a:r>
              <a:rPr lang="en-US" dirty="0"/>
              <a:t>Each mode defines how each index </a:t>
            </a:r>
            <a:r>
              <a:rPr lang="en-US" i="1" dirty="0" err="1"/>
              <a:t>i</a:t>
            </a:r>
            <a:r>
              <a:rPr lang="en-US" i="1" dirty="0"/>
              <a:t> = </a:t>
            </a:r>
            <a:r>
              <a:rPr lang="en-US" dirty="0"/>
              <a:t>0, 1, …, </a:t>
            </a:r>
            <a:r>
              <a:rPr lang="en-US" dirty="0">
                <a:latin typeface="Avenir Next LT Pro Light" panose="020B0304020202020204" pitchFamily="34" charset="0"/>
              </a:rPr>
              <a:t>VL</a:t>
            </a:r>
            <a:r>
              <a:rPr lang="en-US" dirty="0"/>
              <a:t>−1 maps to a memory address:</a:t>
            </a:r>
          </a:p>
          <a:p>
            <a:pPr lvl="1">
              <a:spcBef>
                <a:spcPts val="600"/>
              </a:spcBef>
              <a:tabLst>
                <a:tab pos="2630488" algn="l"/>
              </a:tabLst>
            </a:pPr>
            <a:r>
              <a:rPr lang="en-US" dirty="0"/>
              <a:t>For simple linear vectors:	</a:t>
            </a:r>
            <a:r>
              <a:rPr lang="en-US" i="1" dirty="0" err="1"/>
              <a:t>base_address</a:t>
            </a:r>
            <a:r>
              <a:rPr lang="en-US" dirty="0"/>
              <a:t> + (</a:t>
            </a:r>
            <a:r>
              <a:rPr lang="en-US" i="1" dirty="0" err="1"/>
              <a:t>i</a:t>
            </a:r>
            <a:r>
              <a:rPr lang="en-US" dirty="0"/>
              <a:t> * </a:t>
            </a:r>
            <a:r>
              <a:rPr lang="en-US" i="1" dirty="0" err="1"/>
              <a:t>element_size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  <a:tabLst>
                <a:tab pos="2630488" algn="l"/>
              </a:tabLst>
            </a:pPr>
            <a:r>
              <a:rPr lang="en-US" dirty="0"/>
              <a:t>For </a:t>
            </a:r>
            <a:r>
              <a:rPr lang="en-US" dirty="0" err="1"/>
              <a:t>strided</a:t>
            </a:r>
            <a:r>
              <a:rPr lang="en-US" dirty="0"/>
              <a:t> vectors:	</a:t>
            </a:r>
            <a:r>
              <a:rPr lang="en-US" i="1" dirty="0" err="1"/>
              <a:t>base_address</a:t>
            </a:r>
            <a:r>
              <a:rPr lang="en-US" dirty="0"/>
              <a:t> + (</a:t>
            </a:r>
            <a:r>
              <a:rPr lang="en-US" i="1" dirty="0" err="1"/>
              <a:t>i</a:t>
            </a:r>
            <a:r>
              <a:rPr lang="en-US" dirty="0"/>
              <a:t> * </a:t>
            </a:r>
            <a:r>
              <a:rPr lang="en-US" i="1" dirty="0"/>
              <a:t>stride</a:t>
            </a:r>
            <a:r>
              <a:rPr lang="en-US" dirty="0"/>
              <a:t> * </a:t>
            </a:r>
            <a:r>
              <a:rPr lang="en-US" i="1" dirty="0" err="1"/>
              <a:t>element_size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  <a:tabLst>
                <a:tab pos="2630488" algn="l"/>
              </a:tabLst>
            </a:pPr>
            <a:r>
              <a:rPr lang="en-US" dirty="0"/>
              <a:t>For a repeated-row matrix:	</a:t>
            </a:r>
            <a:r>
              <a:rPr lang="en-US" i="1" dirty="0" err="1"/>
              <a:t>base_address</a:t>
            </a:r>
            <a:r>
              <a:rPr lang="en-US" dirty="0"/>
              <a:t> + ((</a:t>
            </a:r>
            <a:r>
              <a:rPr lang="en-US" i="1" dirty="0" err="1"/>
              <a:t>i</a:t>
            </a:r>
            <a:r>
              <a:rPr lang="en-US" dirty="0"/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/>
              <a:t> </a:t>
            </a:r>
            <a:r>
              <a:rPr lang="en-US" i="1" dirty="0"/>
              <a:t>width</a:t>
            </a:r>
            <a:r>
              <a:rPr lang="en-US" dirty="0"/>
              <a:t>) * </a:t>
            </a:r>
            <a:r>
              <a:rPr lang="en-US" i="1" dirty="0" err="1"/>
              <a:t>element_size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  <a:tabLst>
                <a:tab pos="2630488" algn="l"/>
              </a:tabLst>
            </a:pPr>
            <a:r>
              <a:rPr lang="en-US" dirty="0"/>
              <a:t>For a general matrix:   	</a:t>
            </a:r>
            <a:r>
              <a:rPr lang="en-US" i="1" dirty="0" err="1"/>
              <a:t>base_address</a:t>
            </a:r>
            <a:r>
              <a:rPr lang="en-US" dirty="0"/>
              <a:t> + ((((</a:t>
            </a:r>
            <a:r>
              <a:rPr lang="en-US" i="1" dirty="0" err="1"/>
              <a:t>i</a:t>
            </a:r>
            <a:r>
              <a:rPr lang="en-US" dirty="0"/>
              <a:t> / </a:t>
            </a:r>
            <a:r>
              <a:rPr lang="en-US" i="1" dirty="0"/>
              <a:t>width</a:t>
            </a:r>
            <a:r>
              <a:rPr lang="en-US" dirty="0"/>
              <a:t>) * </a:t>
            </a:r>
            <a:r>
              <a:rPr lang="en-US" i="1" dirty="0" err="1"/>
              <a:t>row_stride</a:t>
            </a:r>
            <a:r>
              <a:rPr lang="en-US" dirty="0"/>
              <a:t>) +</a:t>
            </a:r>
            <a:br>
              <a:rPr lang="en-US" dirty="0"/>
            </a:br>
            <a:r>
              <a:rPr lang="en-US" dirty="0"/>
              <a:t>	                                ((</a:t>
            </a:r>
            <a:r>
              <a:rPr lang="en-US" i="1" dirty="0" err="1"/>
              <a:t>i</a:t>
            </a:r>
            <a:r>
              <a:rPr lang="en-US" dirty="0"/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/>
              <a:t> </a:t>
            </a:r>
            <a:r>
              <a:rPr lang="en-US" i="1" dirty="0"/>
              <a:t>width</a:t>
            </a:r>
            <a:r>
              <a:rPr lang="en-US" dirty="0"/>
              <a:t>) * </a:t>
            </a:r>
            <a:r>
              <a:rPr lang="en-US" i="1" dirty="0" err="1"/>
              <a:t>column_stride</a:t>
            </a:r>
            <a:r>
              <a:rPr lang="en-US" dirty="0"/>
              <a:t>)) * </a:t>
            </a:r>
            <a:r>
              <a:rPr lang="en-US" i="1" dirty="0" err="1"/>
              <a:t>element_size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  <a:tabLst>
                <a:tab pos="2630488" algn="l"/>
              </a:tabLst>
            </a:pPr>
            <a:r>
              <a:rPr lang="en-US" dirty="0"/>
              <a:t>… and so on, with many supported addressing modes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30" y="1109971"/>
            <a:ext cx="7933296" cy="1594283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"hydra4_defs.h"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float results[5][20];          </a:t>
            </a:r>
            <a:r>
              <a:rPr lang="en-US" sz="1050" i="1" dirty="0">
                <a:cs typeface="Courier New" panose="02070309020205020404" pitchFamily="49" charset="0"/>
              </a:rPr>
              <a:t>// Single-precision floating-point numbers.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long data[20][5];              </a:t>
            </a:r>
            <a:r>
              <a:rPr lang="en-US" sz="1000" i="1" dirty="0">
                <a:cs typeface="Courier New" panose="02070309020205020404" pitchFamily="49" charset="0"/>
              </a:rPr>
              <a:t>// Signed 32-bit fixed-point numbers with 22 integer bits and 10 fraction bits.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short inputs[20];     </a:t>
            </a:r>
            <a:r>
              <a:rPr lang="en-US" sz="1050" i="1" dirty="0">
                <a:cs typeface="Courier New" panose="02070309020205020404" pitchFamily="49" charset="0"/>
              </a:rPr>
              <a:t>// Unsigned 16-bit integers.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(5*20),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</a:t>
            </a: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matrix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HYDRA_FLOAT, 20),       </a:t>
            </a:r>
            <a:r>
              <a:rPr lang="en-US" sz="1000" i="1" dirty="0">
                <a:cs typeface="Courier New" panose="02070309020205020404" pitchFamily="49" charset="0"/>
              </a:rPr>
              <a:t>// A </a:t>
            </a:r>
            <a:r>
              <a:rPr lang="en-US" sz="1000" i="1" spc="100" dirty="0">
                <a:cs typeface="Courier New" panose="02070309020205020404" pitchFamily="49" charset="0"/>
              </a:rPr>
              <a:t>5x</a:t>
            </a:r>
            <a:r>
              <a:rPr lang="en-US" sz="1000" i="1" dirty="0">
                <a:cs typeface="Courier New" panose="02070309020205020404" pitchFamily="49" charset="0"/>
              </a:rPr>
              <a:t>20 matrix.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</a:t>
            </a: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tmatrix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(data, HYDRA_FIX32(10), 5),      </a:t>
            </a:r>
            <a:r>
              <a:rPr lang="en-US" sz="1000" i="1" dirty="0">
                <a:cs typeface="Courier New" panose="02070309020205020404" pitchFamily="49" charset="0"/>
              </a:rPr>
              <a:t>// A </a:t>
            </a:r>
            <a:r>
              <a:rPr lang="en-US" sz="1000" i="1" spc="100" dirty="0">
                <a:cs typeface="Courier New" panose="02070309020205020404" pitchFamily="49" charset="0"/>
              </a:rPr>
              <a:t>5x</a:t>
            </a:r>
            <a:r>
              <a:rPr lang="en-US" sz="1000" i="1" dirty="0">
                <a:cs typeface="Courier New" panose="02070309020205020404" pitchFamily="49" charset="0"/>
              </a:rPr>
              <a:t>20 transposed view of a 2</a:t>
            </a:r>
            <a:r>
              <a:rPr lang="en-US" sz="1000" i="1" spc="100" dirty="0">
                <a:cs typeface="Courier New" panose="02070309020205020404" pitchFamily="49" charset="0"/>
              </a:rPr>
              <a:t>0x</a:t>
            </a:r>
            <a:r>
              <a:rPr lang="en-US" sz="1000" i="1" dirty="0">
                <a:cs typeface="Courier New" panose="02070309020205020404" pitchFamily="49" charset="0"/>
              </a:rPr>
              <a:t>5 matrix in RAM.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</a:t>
            </a: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rrmatrix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HYDRA_UINT16, 20));    </a:t>
            </a:r>
            <a:r>
              <a:rPr lang="en-US" sz="1000" i="1" dirty="0">
                <a:cs typeface="Courier New" panose="02070309020205020404" pitchFamily="49" charset="0"/>
              </a:rPr>
              <a:t>// A 20-element row repeated to form a </a:t>
            </a:r>
            <a:r>
              <a:rPr lang="en-US" sz="1000" i="1" spc="100" dirty="0">
                <a:cs typeface="Courier New" panose="02070309020205020404" pitchFamily="49" charset="0"/>
              </a:rPr>
              <a:t>5x</a:t>
            </a:r>
            <a:r>
              <a:rPr lang="en-US" sz="1000" i="1" dirty="0">
                <a:cs typeface="Courier New" panose="02070309020205020404" pitchFamily="49" charset="0"/>
              </a:rPr>
              <a:t>20 matrix.</a:t>
            </a:r>
          </a:p>
        </p:txBody>
      </p:sp>
    </p:spTree>
    <p:extLst>
      <p:ext uri="{BB962C8B-B14F-4D97-AF65-F5344CB8AC3E}">
        <p14:creationId xmlns:p14="http://schemas.microsoft.com/office/powerpoint/2010/main" val="32873003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Scalar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Sometimes, an input to a vector operation will be the same for every vector element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These are called “scalar values”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4 can take a scalar value directly, or it can draw a scalar value from a RAM location: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5000"/>
              </a:spcBef>
            </a:pPr>
            <a:r>
              <a:rPr lang="en-US" dirty="0"/>
              <a:t>Hydra can also generate various numeric patterns as inputs: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30" y="1701963"/>
            <a:ext cx="7933296" cy="1594283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my_data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[100];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my_factor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                     </a:t>
            </a:r>
            <a:r>
              <a:rPr lang="en-US" sz="1000" i="1" dirty="0">
                <a:cs typeface="Courier New" panose="02070309020205020404" pitchFamily="49" charset="0"/>
              </a:rPr>
              <a:t>// </a:t>
            </a:r>
            <a:r>
              <a:rPr lang="en-US" sz="1000" i="1" dirty="0" err="1">
                <a:cs typeface="Courier New" panose="02070309020205020404" pitchFamily="49" charset="0"/>
              </a:rPr>
              <a:t>my_data</a:t>
            </a:r>
            <a:r>
              <a:rPr lang="en-US" sz="1000" i="1" dirty="0">
                <a:cs typeface="Courier New" panose="02070309020205020404" pitchFamily="49" charset="0"/>
              </a:rPr>
              <a:t>[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dirty="0">
                <a:cs typeface="Courier New" panose="02070309020205020404" pitchFamily="49" charset="0"/>
              </a:rPr>
              <a:t>] *= 3.1415 for all 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dirty="0">
                <a:cs typeface="Courier New" panose="02070309020205020404" pitchFamily="49" charset="0"/>
              </a:rPr>
              <a:t>.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my_data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HYDRA_FLOAT), _,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hydra_scalar_float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(3.1415));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                     </a:t>
            </a:r>
            <a:r>
              <a:rPr lang="en-US" sz="1050" i="1" dirty="0">
                <a:cs typeface="Courier New" panose="02070309020205020404" pitchFamily="49" charset="0"/>
              </a:rPr>
              <a:t>// </a:t>
            </a:r>
            <a:r>
              <a:rPr lang="en-US" sz="1050" i="1" dirty="0" err="1">
                <a:cs typeface="Courier New" panose="02070309020205020404" pitchFamily="49" charset="0"/>
              </a:rPr>
              <a:t>my_data</a:t>
            </a:r>
            <a:r>
              <a:rPr lang="en-US" sz="1050" i="1" dirty="0">
                <a:cs typeface="Courier New" panose="02070309020205020404" pitchFamily="49" charset="0"/>
              </a:rPr>
              <a:t>[</a:t>
            </a:r>
            <a:r>
              <a:rPr lang="en-US" sz="1050" i="1" dirty="0" err="1">
                <a:cs typeface="Courier New" panose="02070309020205020404" pitchFamily="49" charset="0"/>
              </a:rPr>
              <a:t>i</a:t>
            </a:r>
            <a:r>
              <a:rPr lang="en-US" sz="1050" i="1" dirty="0">
                <a:cs typeface="Courier New" panose="02070309020205020404" pitchFamily="49" charset="0"/>
              </a:rPr>
              <a:t>] *= </a:t>
            </a:r>
            <a:r>
              <a:rPr lang="en-US" sz="1050" i="1" dirty="0" err="1">
                <a:cs typeface="Courier New" panose="02070309020205020404" pitchFamily="49" charset="0"/>
              </a:rPr>
              <a:t>my_factor</a:t>
            </a:r>
            <a:r>
              <a:rPr lang="en-US" sz="1050" i="1" dirty="0">
                <a:cs typeface="Courier New" panose="02070309020205020404" pitchFamily="49" charset="0"/>
              </a:rPr>
              <a:t> for all </a:t>
            </a:r>
            <a:r>
              <a:rPr lang="en-US" sz="1050" i="1" dirty="0" err="1">
                <a:cs typeface="Courier New" panose="02070309020205020404" pitchFamily="49" charset="0"/>
              </a:rPr>
              <a:t>i</a:t>
            </a:r>
            <a:r>
              <a:rPr lang="en-US" sz="1050" i="1" dirty="0">
                <a:cs typeface="Courier New" panose="02070309020205020404" pitchFamily="49" charset="0"/>
              </a:rPr>
              <a:t>.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my_data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HYDRA_FLOAT), _,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hydra_mscalar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my_factor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HYDRA_FLOAT));    </a:t>
            </a:r>
            <a:r>
              <a:rPr lang="en-US" sz="1000" i="1" dirty="0">
                <a:cs typeface="Courier New" panose="02070309020205020404" pitchFamily="49" charset="0"/>
              </a:rPr>
              <a:t>// “</a:t>
            </a:r>
            <a:r>
              <a:rPr lang="en-US" sz="1000" i="1" dirty="0" err="1">
                <a:cs typeface="Courier New" panose="02070309020205020404" pitchFamily="49" charset="0"/>
              </a:rPr>
              <a:t>mscalar</a:t>
            </a:r>
            <a:r>
              <a:rPr lang="en-US" sz="1000" i="1" dirty="0">
                <a:cs typeface="Courier New" panose="02070309020205020404" pitchFamily="49" charset="0"/>
              </a:rPr>
              <a:t>” = “memory scalar”.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C3A9D-35E1-4238-B263-F4EEC7CEFA93}"/>
              </a:ext>
            </a:extLst>
          </p:cNvPr>
          <p:cNvSpPr txBox="1"/>
          <p:nvPr/>
        </p:nvSpPr>
        <p:spPr>
          <a:xfrm>
            <a:off x="865930" y="3900595"/>
            <a:ext cx="7933296" cy="632481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                     </a:t>
            </a:r>
            <a:r>
              <a:rPr lang="en-US" sz="1000" i="1" dirty="0">
                <a:cs typeface="Courier New" panose="02070309020205020404" pitchFamily="49" charset="0"/>
              </a:rPr>
              <a:t>// </a:t>
            </a:r>
            <a:r>
              <a:rPr lang="en-US" sz="1000" i="1" dirty="0" err="1">
                <a:cs typeface="Courier New" panose="02070309020205020404" pitchFamily="49" charset="0"/>
              </a:rPr>
              <a:t>my_data</a:t>
            </a:r>
            <a:r>
              <a:rPr lang="en-US" sz="1000" i="1" dirty="0">
                <a:cs typeface="Courier New" panose="02070309020205020404" pitchFamily="49" charset="0"/>
              </a:rPr>
              <a:t>[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dirty="0">
                <a:cs typeface="Courier New" panose="02070309020205020404" pitchFamily="49" charset="0"/>
              </a:rPr>
              <a:t>] *= (1</a:t>
            </a:r>
            <a:r>
              <a:rPr lang="en-US" sz="1000" i="1" spc="100" dirty="0">
                <a:cs typeface="Courier New" panose="02070309020205020404" pitchFamily="49" charset="0"/>
              </a:rPr>
              <a:t>0+</a:t>
            </a:r>
            <a:r>
              <a:rPr lang="en-US" sz="1000" i="1" dirty="0">
                <a:cs typeface="Courier New" panose="02070309020205020404" pitchFamily="49" charset="0"/>
              </a:rPr>
              <a:t>2*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dirty="0">
                <a:cs typeface="Courier New" panose="02070309020205020404" pitchFamily="49" charset="0"/>
              </a:rPr>
              <a:t>) for all 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dirty="0">
                <a:cs typeface="Courier New" panose="02070309020205020404" pitchFamily="49" charset="0"/>
              </a:rPr>
              <a:t>.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my_data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HYDRA_FLOAT), _,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hydra_pattern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(10, 2));</a:t>
            </a:r>
          </a:p>
        </p:txBody>
      </p:sp>
    </p:spTree>
    <p:extLst>
      <p:ext uri="{BB962C8B-B14F-4D97-AF65-F5344CB8AC3E}">
        <p14:creationId xmlns:p14="http://schemas.microsoft.com/office/powerpoint/2010/main" val="440300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masks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Operations can apply conditionally to selected vector elements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First, an operation such as vector comparison creates a </a:t>
            </a:r>
            <a:r>
              <a:rPr lang="en-US" i="1" dirty="0"/>
              <a:t>vector mask</a:t>
            </a:r>
            <a:r>
              <a:rPr lang="en-US" dirty="0"/>
              <a:t> with one bit per element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Subsequent operations can be made to apply only if the mask bit is 1, or only if the mask bit is 0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30" y="1702568"/>
            <a:ext cx="7933296" cy="2479140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my_data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[100];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uint32_t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my_mask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[HYDRA_VM_SIZE(100)];             </a:t>
            </a:r>
            <a:r>
              <a:rPr lang="en-US" sz="1000" i="1" dirty="0">
                <a:cs typeface="Courier New" panose="02070309020205020404" pitchFamily="49" charset="0"/>
              </a:rPr>
              <a:t>// == [4], since 4*32 ≥ 100 bits.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hydra_vcmp_gt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                  </a:t>
            </a:r>
            <a:r>
              <a:rPr lang="en-US" sz="1000" i="1" dirty="0">
                <a:cs typeface="Courier New" panose="02070309020205020404" pitchFamily="49" charset="0"/>
              </a:rPr>
              <a:t>// </a:t>
            </a:r>
            <a:r>
              <a:rPr lang="en-US" sz="1000" i="1" dirty="0" err="1">
                <a:cs typeface="Courier New" panose="02070309020205020404" pitchFamily="49" charset="0"/>
              </a:rPr>
              <a:t>my_mask</a:t>
            </a:r>
            <a:r>
              <a:rPr lang="en-US" sz="1000" i="1" dirty="0">
                <a:cs typeface="Courier New" panose="02070309020205020404" pitchFamily="49" charset="0"/>
              </a:rPr>
              <a:t>[bit 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dirty="0">
                <a:cs typeface="Courier New" panose="02070309020205020404" pitchFamily="49" charset="0"/>
              </a:rPr>
              <a:t>] = (</a:t>
            </a:r>
            <a:r>
              <a:rPr lang="en-US" sz="1000" i="1" dirty="0" err="1">
                <a:cs typeface="Courier New" panose="02070309020205020404" pitchFamily="49" charset="0"/>
              </a:rPr>
              <a:t>my_data</a:t>
            </a:r>
            <a:r>
              <a:rPr lang="en-US" sz="1000" i="1" dirty="0">
                <a:cs typeface="Courier New" panose="02070309020205020404" pitchFamily="49" charset="0"/>
              </a:rPr>
              <a:t>[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dirty="0">
                <a:cs typeface="Courier New" panose="02070309020205020404" pitchFamily="49" charset="0"/>
              </a:rPr>
              <a:t>] &gt; 3.1415) ? 1 : 0.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hydra_mask_gen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my_mask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my_data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HYDRA_FLOAT),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hydra_scalar_float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(3.1415));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hydra_mask_if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my_mask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),                </a:t>
            </a:r>
            <a:r>
              <a:rPr lang="en-US" sz="1050" i="1" dirty="0">
                <a:cs typeface="Courier New" panose="02070309020205020404" pitchFamily="49" charset="0"/>
              </a:rPr>
              <a:t>// if (</a:t>
            </a:r>
            <a:r>
              <a:rPr lang="en-US" sz="1050" i="1" dirty="0" err="1">
                <a:cs typeface="Courier New" panose="02070309020205020404" pitchFamily="49" charset="0"/>
              </a:rPr>
              <a:t>my_mask</a:t>
            </a:r>
            <a:r>
              <a:rPr lang="en-US" sz="1050" i="1" dirty="0">
                <a:cs typeface="Courier New" panose="02070309020205020404" pitchFamily="49" charset="0"/>
              </a:rPr>
              <a:t>[bit </a:t>
            </a:r>
            <a:r>
              <a:rPr lang="en-US" sz="1050" i="1" dirty="0" err="1">
                <a:cs typeface="Courier New" panose="02070309020205020404" pitchFamily="49" charset="0"/>
              </a:rPr>
              <a:t>i</a:t>
            </a:r>
            <a:r>
              <a:rPr lang="en-US" sz="1050" i="1" dirty="0">
                <a:cs typeface="Courier New" panose="02070309020205020404" pitchFamily="49" charset="0"/>
              </a:rPr>
              <a:t>] == 1) </a:t>
            </a:r>
            <a:r>
              <a:rPr lang="en-US" sz="1050" i="1" dirty="0" err="1">
                <a:cs typeface="Courier New" panose="02070309020205020404" pitchFamily="49" charset="0"/>
              </a:rPr>
              <a:t>my_data</a:t>
            </a:r>
            <a:r>
              <a:rPr lang="en-US" sz="1050" i="1" dirty="0">
                <a:cs typeface="Courier New" panose="02070309020205020404" pitchFamily="49" charset="0"/>
              </a:rPr>
              <a:t>[</a:t>
            </a:r>
            <a:r>
              <a:rPr lang="en-US" sz="1050" i="1" dirty="0" err="1">
                <a:cs typeface="Courier New" panose="02070309020205020404" pitchFamily="49" charset="0"/>
              </a:rPr>
              <a:t>i</a:t>
            </a:r>
            <a:r>
              <a:rPr lang="en-US" sz="1050" i="1" dirty="0">
                <a:cs typeface="Courier New" panose="02070309020205020404" pitchFamily="49" charset="0"/>
              </a:rPr>
              <a:t>] *= 0.5.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my_data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HYDRA_FLOAT), _,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hydra_scalar_float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(0.5));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hydra_vmov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hydra_mask_else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my_mask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),              </a:t>
            </a:r>
            <a:r>
              <a:rPr lang="en-US" sz="1050" i="1" dirty="0">
                <a:cs typeface="Courier New" panose="02070309020205020404" pitchFamily="49" charset="0"/>
              </a:rPr>
              <a:t>// if (</a:t>
            </a:r>
            <a:r>
              <a:rPr lang="en-US" sz="1050" i="1" dirty="0" err="1">
                <a:cs typeface="Courier New" panose="02070309020205020404" pitchFamily="49" charset="0"/>
              </a:rPr>
              <a:t>my_mask</a:t>
            </a:r>
            <a:r>
              <a:rPr lang="en-US" sz="1050" i="1" dirty="0">
                <a:cs typeface="Courier New" panose="02070309020205020404" pitchFamily="49" charset="0"/>
              </a:rPr>
              <a:t>[bit </a:t>
            </a:r>
            <a:r>
              <a:rPr lang="en-US" sz="1050" i="1" dirty="0" err="1">
                <a:cs typeface="Courier New" panose="02070309020205020404" pitchFamily="49" charset="0"/>
              </a:rPr>
              <a:t>i</a:t>
            </a:r>
            <a:r>
              <a:rPr lang="en-US" sz="1050" i="1" dirty="0">
                <a:cs typeface="Courier New" panose="02070309020205020404" pitchFamily="49" charset="0"/>
              </a:rPr>
              <a:t>] == 0) </a:t>
            </a:r>
            <a:r>
              <a:rPr lang="en-US" sz="1050" i="1" dirty="0" err="1">
                <a:cs typeface="Courier New" panose="02070309020205020404" pitchFamily="49" charset="0"/>
              </a:rPr>
              <a:t>my_data</a:t>
            </a:r>
            <a:r>
              <a:rPr lang="en-US" sz="1050" i="1" dirty="0">
                <a:cs typeface="Courier New" panose="02070309020205020404" pitchFamily="49" charset="0"/>
              </a:rPr>
              <a:t>[</a:t>
            </a:r>
            <a:r>
              <a:rPr lang="en-US" sz="1050" i="1" dirty="0" err="1">
                <a:cs typeface="Courier New" panose="02070309020205020404" pitchFamily="49" charset="0"/>
              </a:rPr>
              <a:t>i</a:t>
            </a:r>
            <a:r>
              <a:rPr lang="en-US" sz="1050" i="1" dirty="0">
                <a:cs typeface="Courier New" panose="02070309020205020404" pitchFamily="49" charset="0"/>
              </a:rPr>
              <a:t>] = −1.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my_data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HYDRA_FLOAT),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hydra_scalar_float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(-1.0));</a:t>
            </a:r>
          </a:p>
          <a:p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7858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Hydra functions interface to the hardware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 functions </a:t>
            </a:r>
            <a:r>
              <a:rPr lang="en-US" dirty="0" err="1">
                <a:latin typeface="Avenir Next LT Pro Light" panose="020B0304020202020204" pitchFamily="34" charset="0"/>
              </a:rPr>
              <a:t>hydra_vadd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hydra_vector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, </a:t>
            </a:r>
            <a:r>
              <a:rPr lang="en-US" dirty="0" err="1">
                <a:latin typeface="Avenir Next LT Pro Light" panose="020B0304020202020204" pitchFamily="34" charset="0"/>
              </a:rPr>
              <a:t>hydra_strided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, etc., 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66116-4848-40C0-B1BD-5BA6F4D8175B}"/>
              </a:ext>
            </a:extLst>
          </p:cNvPr>
          <p:cNvSpPr txBox="1"/>
          <p:nvPr/>
        </p:nvSpPr>
        <p:spPr>
          <a:xfrm>
            <a:off x="5973984" y="3114276"/>
            <a:ext cx="2749471" cy="160197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none" tIns="73152" bIns="73152" rtlCol="0">
            <a:spAutoFit/>
          </a:bodyPr>
          <a:lstStyle/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HYDRA_P-&gt;VL = 100;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HYDRA_P-&gt;V0CFG = 0x00000020;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HYDRA_P-&gt;V0ADDR = (int) results;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HYDRA_P-&gt;V1CFG = 0x00000010;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HYDRA_P-&gt;V1ADDR = (int) data;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HYDRA_P-&gt;V2CFG = 0x00005220;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HYDRA_P-&gt;V2ADDR = (int) inputs;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while (!(HYDRA_P-&gt;IRQ &amp; 2)) { }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HYDRA_P-&gt;OPCODE = 0x00006210;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42D942-F86B-46FB-9579-4FD3CFA2EE57}"/>
              </a:ext>
            </a:extLst>
          </p:cNvPr>
          <p:cNvSpPr txBox="1"/>
          <p:nvPr/>
        </p:nvSpPr>
        <p:spPr>
          <a:xfrm>
            <a:off x="5493489" y="1330675"/>
            <a:ext cx="3454692" cy="717119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tIns="73152" bIns="73152" rtlCol="0">
            <a:spAutoFit/>
          </a:bodyPr>
          <a:lstStyle/>
          <a:p>
            <a:r>
              <a:rPr lang="en-US" sz="1100" i="1" dirty="0">
                <a:cs typeface="Courier New" panose="02070309020205020404" pitchFamily="49" charset="0"/>
              </a:rPr>
              <a:t>Equivalent to…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&lt; 100;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results[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= data[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+ inputs[5*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30" y="1109971"/>
            <a:ext cx="4768181" cy="1432700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"hydra4_defs.h"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long results[100], inputs[500];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short data[100];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HYDRA_INT32),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(data, HYDRA_INT16),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HYDRA_INT32, 5));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976059-ED9D-47EC-9BDD-D9FE7154757C}"/>
              </a:ext>
            </a:extLst>
          </p:cNvPr>
          <p:cNvSpPr txBox="1"/>
          <p:nvPr/>
        </p:nvSpPr>
        <p:spPr>
          <a:xfrm>
            <a:off x="865930" y="2923994"/>
            <a:ext cx="4768181" cy="1109535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(HYDRA_V0, results, HYDRA_INT32);</a:t>
            </a:r>
          </a:p>
          <a:p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(HYDRA_V1, data, HYDRA_INT16);</a:t>
            </a:r>
          </a:p>
          <a:p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hydra_set_strided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(HYDRA_V2, inputs, HYDRA_INT32, 5);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HYDRA_V0, HYDRA_V1, HYDRA_V2);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657366D-978D-4625-941C-9576940EAC1E}"/>
              </a:ext>
            </a:extLst>
          </p:cNvPr>
          <p:cNvSpPr txBox="1">
            <a:spLocks/>
          </p:cNvSpPr>
          <p:nvPr/>
        </p:nvSpPr>
        <p:spPr>
          <a:xfrm>
            <a:off x="457200" y="2578815"/>
            <a:ext cx="8229600" cy="2222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0"/>
              </a:spcBef>
            </a:pPr>
            <a:r>
              <a:rPr lang="en-US" dirty="0"/>
              <a:t>… expand to a sequence of lower-level operations: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… which, in turn, translate to accessing various</a:t>
            </a:r>
            <a:br>
              <a:rPr lang="en-US" dirty="0"/>
            </a:br>
            <a:r>
              <a:rPr lang="en-US" dirty="0"/>
              <a:t>Hydra hardware registers:</a:t>
            </a:r>
          </a:p>
        </p:txBody>
      </p:sp>
    </p:spTree>
    <p:extLst>
      <p:ext uri="{BB962C8B-B14F-4D97-AF65-F5344CB8AC3E}">
        <p14:creationId xmlns:p14="http://schemas.microsoft.com/office/powerpoint/2010/main" val="240244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Like many vector machines, Hydra 4 organizes vector data as a set of </a:t>
            </a:r>
            <a:r>
              <a:rPr lang="en-US" i="1" dirty="0"/>
              <a:t>vector registers</a:t>
            </a:r>
            <a:endParaRPr lang="en-US" dirty="0"/>
          </a:p>
          <a:p>
            <a:pPr lvl="1">
              <a:spcBef>
                <a:spcPts val="800"/>
              </a:spcBef>
            </a:pPr>
            <a:r>
              <a:rPr lang="en-US" dirty="0"/>
              <a:t>Large vector processors such as Cray, ARM Neon, and RISC-V “V” have a large set of vector registers that directly store the vector data inside the CPU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To save cost, Hydra instead stores the </a:t>
            </a:r>
            <a:r>
              <a:rPr lang="en-US" i="1" dirty="0"/>
              <a:t>contents </a:t>
            </a:r>
            <a:r>
              <a:rPr lang="en-US" dirty="0"/>
              <a:t>of each vector in the chip’s main data RAM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Hydra’s vector registers </a:t>
            </a:r>
            <a:r>
              <a:rPr lang="en-US" dirty="0">
                <a:latin typeface="Avenir Next LT Pro Light" panose="020B0304020202020204" pitchFamily="34" charset="0"/>
              </a:rPr>
              <a:t>V0</a:t>
            </a:r>
            <a:r>
              <a:rPr lang="en-US" dirty="0"/>
              <a:t>–</a:t>
            </a:r>
            <a:r>
              <a:rPr lang="en-US" dirty="0">
                <a:latin typeface="Avenir Next LT Pro Light" panose="020B0304020202020204" pitchFamily="34" charset="0"/>
              </a:rPr>
              <a:t>V7</a:t>
            </a:r>
            <a:r>
              <a:rPr lang="en-US" dirty="0"/>
              <a:t> are just </a:t>
            </a:r>
            <a:r>
              <a:rPr lang="en-US" i="1" dirty="0"/>
              <a:t>descriptors</a:t>
            </a:r>
            <a:r>
              <a:rPr lang="en-US" dirty="0"/>
              <a:t> that indicate the data type, addressing mode</a:t>
            </a:r>
            <a:br>
              <a:rPr lang="en-US" dirty="0"/>
            </a:br>
            <a:r>
              <a:rPr lang="en-US" dirty="0"/>
              <a:t>(the RAM access pattern), and base address of the data in RAM</a:t>
            </a:r>
          </a:p>
          <a:p>
            <a:pPr lvl="1">
              <a:spcBef>
                <a:spcPts val="1600"/>
              </a:spcBef>
            </a:pPr>
            <a:r>
              <a:rPr lang="en-US" dirty="0"/>
              <a:t>Functions such as </a:t>
            </a:r>
            <a:r>
              <a:rPr lang="en-US" dirty="0" err="1">
                <a:latin typeface="Avenir Next LT Pro Light" panose="020B0304020202020204" pitchFamily="34" charset="0"/>
              </a:rPr>
              <a:t>hydra_set_strided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simply initialize a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/>
              <a:t> register with that information:</a:t>
            </a:r>
          </a:p>
          <a:p>
            <a:pPr lvl="1">
              <a:spcBef>
                <a:spcPts val="600"/>
              </a:spcBef>
            </a:pPr>
            <a:endParaRPr lang="en-US" dirty="0"/>
          </a:p>
          <a:p>
            <a:pPr lvl="1">
              <a:spcBef>
                <a:spcPts val="600"/>
              </a:spcBef>
            </a:pPr>
            <a:endParaRPr lang="en-US" dirty="0"/>
          </a:p>
          <a:p>
            <a:pPr lvl="1">
              <a:spcBef>
                <a:spcPts val="600"/>
              </a:spcBef>
            </a:pPr>
            <a:endParaRPr lang="en-US" dirty="0"/>
          </a:p>
          <a:p>
            <a:pPr lvl="1">
              <a:spcBef>
                <a:spcPts val="600"/>
              </a:spcBef>
            </a:pPr>
            <a:endParaRPr lang="en-US" dirty="0"/>
          </a:p>
          <a:p>
            <a:pPr lvl="1">
              <a:spcBef>
                <a:spcPts val="1000"/>
              </a:spcBef>
            </a:pPr>
            <a:r>
              <a:rPr lang="en-US" dirty="0"/>
              <a:t>Internally, this corresponds to writing to a pair of Hydra</a:t>
            </a:r>
            <a:br>
              <a:rPr lang="en-US" dirty="0"/>
            </a:br>
            <a:r>
              <a:rPr lang="en-US" dirty="0"/>
              <a:t>registers called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CFG</a:t>
            </a:r>
            <a:r>
              <a:rPr lang="en-US" dirty="0"/>
              <a:t> and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ADDR</a:t>
            </a:r>
            <a:r>
              <a:rPr lang="en-US" dirty="0"/>
              <a:t>  (for some </a:t>
            </a:r>
            <a:r>
              <a:rPr lang="en-US" i="1" dirty="0"/>
              <a:t>n</a:t>
            </a:r>
            <a:r>
              <a:rPr lang="en-US" dirty="0"/>
              <a:t> = 0 … 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66116-4848-40C0-B1BD-5BA6F4D8175B}"/>
              </a:ext>
            </a:extLst>
          </p:cNvPr>
          <p:cNvSpPr txBox="1"/>
          <p:nvPr/>
        </p:nvSpPr>
        <p:spPr>
          <a:xfrm>
            <a:off x="5973984" y="3114276"/>
            <a:ext cx="2749471" cy="160197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none" tIns="73152" bIns="73152" rtlCol="0">
            <a:spAutoFit/>
          </a:bodyPr>
          <a:lstStyle/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HYDRA_P-&gt;VL = 100;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CFG = 0x00000020;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ADDR = (int) results;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V1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CFG = 0x00000010;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V1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ADDR = (int) data;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V2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CFG = 0x00005220;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V2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ADDR = (int) inputs;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while (!(HYDRA_P-&gt;IRQ &amp; 2)) { }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HYDRA_P-&gt;OPCODE = 0x00006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210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976059-ED9D-47EC-9BDD-D9FE7154757C}"/>
              </a:ext>
            </a:extLst>
          </p:cNvPr>
          <p:cNvSpPr txBox="1"/>
          <p:nvPr/>
        </p:nvSpPr>
        <p:spPr>
          <a:xfrm>
            <a:off x="865930" y="2923994"/>
            <a:ext cx="4768181" cy="1109535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results, HYDRA_INT32);</a:t>
            </a:r>
          </a:p>
          <a:p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HYDRA_V1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data, HYDRA_INT16);</a:t>
            </a:r>
          </a:p>
          <a:p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hydra_set_strided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HYDRA_V2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inputs, HYDRA_INT32, 5);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HYDRA_V1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HYDRA_V2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278CE2-B5CB-4A7B-B14F-F4AD0DCCDB35}"/>
              </a:ext>
            </a:extLst>
          </p:cNvPr>
          <p:cNvSpPr txBox="1"/>
          <p:nvPr/>
        </p:nvSpPr>
        <p:spPr>
          <a:xfrm>
            <a:off x="5973984" y="3114276"/>
            <a:ext cx="2749471" cy="160197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none" tIns="73152" bIns="73152" rtlCol="0">
            <a:spAutoFit/>
          </a:bodyPr>
          <a:lstStyle/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HYDRA_P-&gt;VL = 100;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V0CFG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0x00000020;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V0ADDR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(int) results;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V1CFG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0x00000010;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V1ADDR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(int) data;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V2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CFG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0x0000</a:t>
            </a:r>
            <a:r>
              <a:rPr lang="en-US" sz="1050" b="1" dirty="0">
                <a:solidFill>
                  <a:srgbClr val="C54BD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52</a:t>
            </a:r>
            <a:r>
              <a:rPr lang="en-US" sz="105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V2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(int) </a:t>
            </a:r>
            <a:r>
              <a:rPr lang="en-US" sz="1050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inputs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while (!(HYDRA_P-&gt;IRQ &amp; 2)) { }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HYDRA_P-&gt;OPCODE = 0x00</a:t>
            </a:r>
            <a:r>
              <a:rPr lang="en-US" sz="1050" b="1" dirty="0">
                <a:solidFill>
                  <a:srgbClr val="D7D2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006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1573C3-5300-49D1-B711-F380736A65ED}"/>
              </a:ext>
            </a:extLst>
          </p:cNvPr>
          <p:cNvSpPr txBox="1"/>
          <p:nvPr/>
        </p:nvSpPr>
        <p:spPr>
          <a:xfrm>
            <a:off x="865930" y="2923994"/>
            <a:ext cx="4768181" cy="110953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results, HYDRA_INT32);</a:t>
            </a:r>
          </a:p>
          <a:p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HYDRA_V1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data, HYDRA_INT16);</a:t>
            </a:r>
          </a:p>
          <a:p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</a:t>
            </a:r>
            <a:r>
              <a:rPr lang="en-US" sz="1050" b="1" dirty="0" err="1">
                <a:solidFill>
                  <a:srgbClr val="C54BD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strided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V2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50" b="1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inputs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</a:t>
            </a:r>
            <a:r>
              <a:rPr lang="en-US" sz="105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INT32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50" b="1" dirty="0">
                <a:solidFill>
                  <a:srgbClr val="C54BD5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</a:t>
            </a:r>
            <a:r>
              <a:rPr lang="en-US" sz="1050" b="1" dirty="0" err="1">
                <a:solidFill>
                  <a:srgbClr val="D7D2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HYDRA_V1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V2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07638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vector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Handy functions such as </a:t>
            </a:r>
            <a:r>
              <a:rPr lang="en-US" dirty="0" err="1">
                <a:latin typeface="Avenir Next LT Pro Light" panose="020B0304020202020204" pitchFamily="34" charset="0"/>
              </a:rPr>
              <a:t>hydra_strided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automatically select the next free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i="1" dirty="0"/>
              <a:t>:</a:t>
            </a:r>
          </a:p>
          <a:p>
            <a:pPr>
              <a:spcBef>
                <a:spcPts val="1600"/>
              </a:spcBef>
            </a:pPr>
            <a:endParaRPr lang="en-US" i="1" dirty="0"/>
          </a:p>
          <a:p>
            <a:pPr>
              <a:spcBef>
                <a:spcPts val="1600"/>
              </a:spcBef>
            </a:pPr>
            <a:endParaRPr lang="en-US" i="1" dirty="0"/>
          </a:p>
          <a:p>
            <a:pPr>
              <a:spcBef>
                <a:spcPts val="1600"/>
              </a:spcBef>
            </a:pPr>
            <a:endParaRPr lang="en-US" i="1" dirty="0"/>
          </a:p>
          <a:p>
            <a:pPr lvl="1">
              <a:spcBef>
                <a:spcPts val="2400"/>
              </a:spcBef>
            </a:pPr>
            <a:r>
              <a:rPr lang="en-US" dirty="0"/>
              <a:t>The function then invokes </a:t>
            </a:r>
            <a:r>
              <a:rPr lang="en-US" dirty="0" err="1">
                <a:latin typeface="Avenir Next LT Pro Light" panose="020B0304020202020204" pitchFamily="34" charset="0"/>
              </a:rPr>
              <a:t>hydra_set_strided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br>
              <a:rPr lang="en-US" dirty="0"/>
            </a:br>
            <a:r>
              <a:rPr lang="en-US" dirty="0"/>
              <a:t>to initialize the selected vector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dirty="0"/>
              <a:t>It returns a constant such as </a:t>
            </a:r>
            <a:r>
              <a:rPr lang="en-US" dirty="0">
                <a:latin typeface="Avenir Next LT Pro Light" panose="020B0304020202020204" pitchFamily="34" charset="0"/>
              </a:rPr>
              <a:t>HYDRA_V2</a:t>
            </a:r>
            <a:r>
              <a:rPr lang="en-US" dirty="0"/>
              <a:t>, suitable</a:t>
            </a:r>
            <a:br>
              <a:rPr lang="en-US" dirty="0"/>
            </a:br>
            <a:r>
              <a:rPr lang="en-US" dirty="0"/>
              <a:t>for passing to the function </a:t>
            </a:r>
            <a:r>
              <a:rPr lang="en-US" dirty="0" err="1">
                <a:latin typeface="Avenir Next LT Pro Light" panose="020B0304020202020204" pitchFamily="34" charset="0"/>
              </a:rPr>
              <a:t>hydra_vadd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</a:p>
          <a:p>
            <a:pPr lvl="1">
              <a:spcBef>
                <a:spcPts val="600"/>
              </a:spcBef>
            </a:pPr>
            <a:r>
              <a:rPr lang="en-US" dirty="0" err="1">
                <a:latin typeface="Avenir Next LT Pro Light" panose="020B0304020202020204" pitchFamily="34" charset="0"/>
              </a:rPr>
              <a:t>hydra_vadd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formats the vector numbers into the</a:t>
            </a:r>
            <a:br>
              <a:rPr lang="en-US" dirty="0"/>
            </a:br>
            <a:r>
              <a:rPr lang="en-US" dirty="0"/>
              <a:t>appropriate bits of the Hydra instruction opcode,</a:t>
            </a:r>
            <a:br>
              <a:rPr lang="en-US" dirty="0"/>
            </a:br>
            <a:r>
              <a:rPr lang="en-US" dirty="0"/>
              <a:t>combined with bits that select the instruction itself</a:t>
            </a:r>
            <a:br>
              <a:rPr lang="en-US" dirty="0"/>
            </a:br>
            <a:r>
              <a:rPr lang="en-US" dirty="0"/>
              <a:t>and some optional “</a:t>
            </a:r>
            <a:r>
              <a:rPr lang="en-US" dirty="0">
                <a:solidFill>
                  <a:schemeClr val="accent3"/>
                </a:solidFill>
              </a:rPr>
              <a:t>modifier</a:t>
            </a:r>
            <a:r>
              <a:rPr lang="en-US" dirty="0"/>
              <a:t>” bits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posts this opcode to the </a:t>
            </a:r>
            <a:r>
              <a:rPr lang="en-US" dirty="0">
                <a:latin typeface="Avenir Next LT Pro Light" panose="020B0304020202020204" pitchFamily="34" charset="0"/>
              </a:rPr>
              <a:t>OPCODE</a:t>
            </a:r>
            <a:r>
              <a:rPr lang="en-US" dirty="0"/>
              <a:t> register to start Hydra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30" y="1109971"/>
            <a:ext cx="4768181" cy="1432700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"hydra4_defs.h"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long results[100], inputs[500];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short data[100];</a:t>
            </a:r>
          </a:p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</a:t>
            </a:r>
            <a:r>
              <a:rPr lang="en-US" sz="1050" b="1" dirty="0" err="1">
                <a:solidFill>
                  <a:srgbClr val="D7D2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vadd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(100),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HYDRA_INT32),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(data, HYDRA_INT16),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sz="1050" b="1" dirty="0" err="1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HYDRA_INT32, 5));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736E41-B073-4F66-B65A-524607372227}"/>
              </a:ext>
            </a:extLst>
          </p:cNvPr>
          <p:cNvSpPr txBox="1"/>
          <p:nvPr/>
        </p:nvSpPr>
        <p:spPr>
          <a:xfrm>
            <a:off x="5973984" y="3114276"/>
            <a:ext cx="2749471" cy="160197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none" tIns="73152" bIns="73152" rtlCol="0">
            <a:spAutoFit/>
          </a:bodyPr>
          <a:lstStyle/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HYDRA_P-&gt;VL = 100;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105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CFG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0x00000020;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105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(int) results;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105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CFG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0x00000010;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105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(int) data;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105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CFG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0x00005220;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105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0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(int) inputs;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while (!(HYDRA_P-&gt;IRQ &amp; 2)) { }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HYDRA_P-&gt;OPCODE = 0x</a:t>
            </a:r>
            <a:r>
              <a:rPr lang="en-US" sz="105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</a:t>
            </a:r>
            <a:r>
              <a:rPr lang="en-US" sz="1050" b="1" dirty="0">
                <a:solidFill>
                  <a:srgbClr val="D7D2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006</a:t>
            </a:r>
            <a:r>
              <a:rPr lang="en-US" sz="105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05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796AB2-EF70-42E7-BF64-2379B00042E5}"/>
              </a:ext>
            </a:extLst>
          </p:cNvPr>
          <p:cNvSpPr txBox="1"/>
          <p:nvPr/>
        </p:nvSpPr>
        <p:spPr>
          <a:xfrm>
            <a:off x="5306331" y="2084200"/>
            <a:ext cx="3687246" cy="57862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tIns="73152" rIns="0" bIns="73152" rtlCol="0">
            <a:spAutoFit/>
          </a:bodyPr>
          <a:lstStyle/>
          <a:p>
            <a:r>
              <a:rPr lang="en-US" sz="1000" i="1" dirty="0">
                <a:cs typeface="Courier New" panose="02070309020205020404" pitchFamily="49" charset="0"/>
              </a:rPr>
              <a:t>…</a:t>
            </a:r>
          </a:p>
          <a:p>
            <a:r>
              <a:rPr lang="en-US" sz="900" b="1" dirty="0" err="1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hydra_set_strided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HYDRA_V2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, inputs, HYDRA_INT32, 5);</a:t>
            </a: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</a:t>
            </a:r>
            <a:r>
              <a:rPr lang="en-US" sz="900" b="1" dirty="0" err="1">
                <a:solidFill>
                  <a:srgbClr val="D7D2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b="1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, HYDRA_V0, HYDRA_V1, </a:t>
            </a:r>
            <a:r>
              <a:rPr lang="en-US" sz="9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HYDRA_V2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3921435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F7200-1E88-FB3A-35C3-0A9C580FA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0507B-CBCC-7C2A-4A4F-D6550E03B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interrupts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FA9BE-65D2-3951-142C-DE27EC9D6A6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can be set to send an interrupt signal to the host CPU on various conditions: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Interrupt when Hydra is </a:t>
            </a:r>
            <a:r>
              <a:rPr lang="en-US" dirty="0">
                <a:latin typeface="Avenir Next LT Pro Light" panose="020B0304020202020204" pitchFamily="34" charset="0"/>
              </a:rPr>
              <a:t>READY</a:t>
            </a:r>
            <a:r>
              <a:rPr lang="en-US" dirty="0"/>
              <a:t> to receive another instruction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Interrupt when Hydra is </a:t>
            </a:r>
            <a:r>
              <a:rPr lang="en-US" dirty="0">
                <a:latin typeface="Avenir Next LT Pro Light" panose="020B0304020202020204" pitchFamily="34" charset="0"/>
              </a:rPr>
              <a:t>IDLE</a:t>
            </a:r>
            <a:r>
              <a:rPr lang="en-US" dirty="0"/>
              <a:t>:  All posted instructions are done</a:t>
            </a:r>
          </a:p>
          <a:p>
            <a:pPr lvl="2">
              <a:spcBef>
                <a:spcPts val="400"/>
              </a:spcBef>
            </a:pPr>
            <a:r>
              <a:rPr lang="en-US" dirty="0"/>
              <a:t>Waiting for an </a:t>
            </a:r>
            <a:r>
              <a:rPr lang="en-US" dirty="0">
                <a:latin typeface="Avenir Next LT Pro Light" panose="020B0304020202020204" pitchFamily="34" charset="0"/>
              </a:rPr>
              <a:t>IDLE</a:t>
            </a:r>
            <a:r>
              <a:rPr lang="en-US" dirty="0"/>
              <a:t> interrupt is like calling </a:t>
            </a:r>
            <a:r>
              <a:rPr lang="en-US" dirty="0" err="1">
                <a:latin typeface="Avenir Next LT Pro Light" panose="020B0304020202020204" pitchFamily="34" charset="0"/>
              </a:rPr>
              <a:t>hydra_wait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Interrupt when an </a:t>
            </a:r>
            <a:r>
              <a:rPr lang="en-US" dirty="0">
                <a:latin typeface="Avenir Next LT Pro Light" panose="020B0304020202020204" pitchFamily="34" charset="0"/>
              </a:rPr>
              <a:t>ERROR</a:t>
            </a:r>
            <a:r>
              <a:rPr lang="en-US" dirty="0"/>
              <a:t> occurs, etc.…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Hydra’s </a:t>
            </a:r>
            <a:r>
              <a:rPr lang="en-US" dirty="0">
                <a:latin typeface="Avenir Next LT Pro Light" panose="020B0304020202020204" pitchFamily="34" charset="0"/>
              </a:rPr>
              <a:t>IEN</a:t>
            </a:r>
            <a:r>
              <a:rPr lang="en-US" dirty="0"/>
              <a:t> register controls which events, if any, will signal an interrupt</a:t>
            </a:r>
          </a:p>
          <a:p>
            <a:pPr>
              <a:spcBef>
                <a:spcPts val="1600"/>
              </a:spcBef>
            </a:pPr>
            <a:r>
              <a:rPr lang="en-US" dirty="0"/>
              <a:t>On traditional RISC CPUs, interrupts have tens or hundreds of cycles of overhead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It is not practical to use interrupts to wait for Hydra</a:t>
            </a:r>
            <a:br>
              <a:rPr lang="en-US" dirty="0"/>
            </a:br>
            <a:r>
              <a:rPr lang="en-US" dirty="0"/>
              <a:t>in normal circumstances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Therefore, the standard Hydra functions do not use</a:t>
            </a:r>
            <a:br>
              <a:rPr lang="en-US" dirty="0"/>
            </a:br>
            <a:r>
              <a:rPr lang="en-US" dirty="0"/>
              <a:t>interrupts by default when building for RISC-V or ARM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Instead, they use spin loops to wait for </a:t>
            </a:r>
            <a:r>
              <a:rPr lang="en-US" dirty="0">
                <a:latin typeface="Avenir Next LT Pro Light" panose="020B0304020202020204" pitchFamily="34" charset="0"/>
              </a:rPr>
              <a:t>READY</a:t>
            </a:r>
            <a:r>
              <a:rPr lang="en-US" dirty="0"/>
              <a:t> or </a:t>
            </a:r>
            <a:r>
              <a:rPr lang="en-US" dirty="0">
                <a:latin typeface="Avenir Next LT Pro Light" panose="020B0304020202020204" pitchFamily="34" charset="0"/>
              </a:rPr>
              <a:t>IDLE</a:t>
            </a:r>
            <a:r>
              <a:rPr lang="en-US" dirty="0"/>
              <a:t>  </a:t>
            </a:r>
            <a:r>
              <a:rPr lang="en-US" dirty="0">
                <a:sym typeface="Symbol" panose="05050102010706020507" pitchFamily="18" charset="2"/>
              </a:rPr>
              <a:t></a:t>
            </a:r>
            <a:endParaRPr lang="en-US" dirty="0"/>
          </a:p>
          <a:p>
            <a:pPr lvl="1">
              <a:spcBef>
                <a:spcPts val="500"/>
              </a:spcBef>
            </a:pPr>
            <a:r>
              <a:rPr lang="en-US" dirty="0"/>
              <a:t>But interrupts are available for very long waits, e.g.,</a:t>
            </a:r>
            <a:br>
              <a:rPr lang="en-US" dirty="0"/>
            </a:br>
            <a:r>
              <a:rPr lang="en-US" dirty="0"/>
              <a:t>waiting for a big matrix-multiply or SPU program to finish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43F654-7CFC-419E-DCCD-E684FB9F7AB5}"/>
              </a:ext>
            </a:extLst>
          </p:cNvPr>
          <p:cNvSpPr txBox="1"/>
          <p:nvPr/>
        </p:nvSpPr>
        <p:spPr>
          <a:xfrm>
            <a:off x="5973984" y="3114276"/>
            <a:ext cx="2749471" cy="17635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none" tIns="73152" bIns="73152" rtlCol="0">
            <a:spAutoFit/>
          </a:bodyPr>
          <a:lstStyle/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HYDRA_P-&gt;VL = 100;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HYDRA_P-&gt;V0CFG = 0x00000020;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HYDRA_P-&gt;V0ADDR = (int) results;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HYDRA_P-&gt;V1CFG = 0x00000010;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HYDRA_P-&gt;V1ADDR = (int) data;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HYDRA_P-&gt;V2CFG = 0x00005220;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HYDRA_P-&gt;V2ADDR = (int) inputs;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 (!(HYDRA_P-&gt;IRQ &amp; 2)) { }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HYDRA_P-&gt;OPCODE = 0x00006210;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 (!(HYDRA_P-&gt;IRQ &amp; 1)) {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6E3D2F-A734-CB98-D030-CCA671069BDB}"/>
              </a:ext>
            </a:extLst>
          </p:cNvPr>
          <p:cNvSpPr txBox="1"/>
          <p:nvPr/>
        </p:nvSpPr>
        <p:spPr>
          <a:xfrm>
            <a:off x="7669829" y="2933908"/>
            <a:ext cx="1103468" cy="175108"/>
          </a:xfrm>
          <a:prstGeom prst="rect">
            <a:avLst/>
          </a:prstGeom>
          <a:noFill/>
          <a:ln w="12700">
            <a:noFill/>
          </a:ln>
        </p:spPr>
        <p:txBody>
          <a:bodyPr wrap="square" lIns="18288" tIns="0" rIns="0" bIns="0" rtlCol="0">
            <a:noAutofit/>
          </a:bodyPr>
          <a:lstStyle/>
          <a:p>
            <a:r>
              <a:rPr lang="en-US" sz="1000" dirty="0" err="1">
                <a:latin typeface="Avenir Next LT Pro Light" panose="020B0304020202020204" pitchFamily="34" charset="0"/>
                <a:cs typeface="Courier New" panose="02070309020205020404" pitchFamily="49" charset="0"/>
              </a:rPr>
              <a:t>hydra_vadd_w</a:t>
            </a:r>
            <a:r>
              <a:rPr lang="en-US" sz="1000" dirty="0">
                <a:latin typeface="Avenir Next LT Pro Light" panose="020B0304020202020204" pitchFamily="34" charset="0"/>
                <a:cs typeface="Courier New" panose="02070309020205020404" pitchFamily="49" charset="0"/>
              </a:rPr>
              <a:t>(…)</a:t>
            </a:r>
          </a:p>
        </p:txBody>
      </p:sp>
    </p:spTree>
    <p:extLst>
      <p:ext uri="{BB962C8B-B14F-4D97-AF65-F5344CB8AC3E}">
        <p14:creationId xmlns:p14="http://schemas.microsoft.com/office/powerpoint/2010/main" val="58061264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F2473-136E-39C3-FC02-4A5592CC0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D60DD-1368-BEBA-348D-210EE22F0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interrupts on Chimera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FF0CD-CEC7-FDEB-0434-2CCD19BD57A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Chimera’s interrupts are very fast and lightweight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When building for Chimera, the same Hydra functions generate code that puts the thread to sleep, waiting for an interrupt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These functions wait for the </a:t>
            </a:r>
            <a:r>
              <a:rPr lang="en-US" dirty="0">
                <a:latin typeface="Avenir Next LT Pro Light" panose="020B0304020202020204" pitchFamily="34" charset="0"/>
              </a:rPr>
              <a:t>READY</a:t>
            </a:r>
            <a:r>
              <a:rPr lang="en-US" dirty="0"/>
              <a:t> interrupt before posting an instruction to Hydra</a:t>
            </a:r>
          </a:p>
          <a:p>
            <a:pPr lvl="2">
              <a:spcBef>
                <a:spcPts val="400"/>
              </a:spcBef>
            </a:pPr>
            <a:r>
              <a:rPr lang="en-US" dirty="0"/>
              <a:t>In the common case that Hydra was READY already, the interrupt is already asserted</a:t>
            </a:r>
          </a:p>
          <a:p>
            <a:pPr lvl="2">
              <a:spcBef>
                <a:spcPts val="400"/>
              </a:spcBef>
            </a:pPr>
            <a:r>
              <a:rPr lang="en-US" dirty="0"/>
              <a:t>Chimera does not sleep, and no time is wasted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and they wait for the </a:t>
            </a:r>
            <a:r>
              <a:rPr lang="en-US" dirty="0">
                <a:latin typeface="Avenir Next LT Pro Light" panose="020B0304020202020204" pitchFamily="34" charset="0"/>
              </a:rPr>
              <a:t>IDLE</a:t>
            </a:r>
            <a:r>
              <a:rPr lang="en-US" dirty="0"/>
              <a:t> interrupt to implement </a:t>
            </a:r>
            <a:r>
              <a:rPr lang="en-US" dirty="0" err="1">
                <a:latin typeface="Avenir Next LT Pro Light" panose="020B0304020202020204" pitchFamily="34" charset="0"/>
              </a:rPr>
              <a:t>hydra_wait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hydra_vadd_w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, etc.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500"/>
              </a:spcBef>
            </a:pPr>
            <a:r>
              <a:rPr lang="en-US" dirty="0"/>
              <a:t>Other firmware threads can run during that time</a:t>
            </a:r>
          </a:p>
          <a:p>
            <a:pPr lvl="2">
              <a:spcBef>
                <a:spcPts val="400"/>
              </a:spcBef>
            </a:pPr>
            <a:r>
              <a:rPr lang="en-US" dirty="0"/>
              <a:t>Or the CPU can sleep, conserving power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Here, the </a:t>
            </a:r>
            <a:r>
              <a:rPr lang="en-US" dirty="0">
                <a:latin typeface="Avenir Next LT Pro Light" panose="020B0304020202020204" pitchFamily="34" charset="0"/>
              </a:rPr>
              <a:t>BSET</a:t>
            </a:r>
            <a:r>
              <a:rPr lang="en-US" dirty="0"/>
              <a:t>- or </a:t>
            </a:r>
            <a:r>
              <a:rPr lang="en-US" dirty="0">
                <a:latin typeface="Avenir Next LT Pro Light" panose="020B0304020202020204" pitchFamily="34" charset="0"/>
              </a:rPr>
              <a:t>BCLR</a:t>
            </a:r>
            <a:r>
              <a:rPr lang="en-US" dirty="0"/>
              <a:t>-to-</a:t>
            </a:r>
            <a:r>
              <a:rPr lang="en-US" dirty="0">
                <a:latin typeface="Avenir Next LT Pro Light" panose="020B0304020202020204" pitchFamily="34" charset="0"/>
              </a:rPr>
              <a:t>IEN</a:t>
            </a:r>
            <a:r>
              <a:rPr lang="en-US" dirty="0"/>
              <a:t> instruction takes</a:t>
            </a:r>
            <a:br>
              <a:rPr lang="en-US" dirty="0"/>
            </a:br>
            <a:r>
              <a:rPr lang="en-US" dirty="0"/>
              <a:t>just one Chimera clock cycle  </a:t>
            </a:r>
            <a:r>
              <a:rPr lang="en-US" dirty="0">
                <a:sym typeface="Symbol" panose="05050102010706020507" pitchFamily="18" charset="2"/>
              </a:rPr>
              <a:t>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… and the </a:t>
            </a:r>
            <a:r>
              <a:rPr lang="en-US" dirty="0">
                <a:latin typeface="Avenir Next LT Pro Light" panose="020B0304020202020204" pitchFamily="34" charset="0"/>
              </a:rPr>
              <a:t>SLEEP</a:t>
            </a:r>
            <a:r>
              <a:rPr lang="en-US" dirty="0"/>
              <a:t> instruction also takes one cycle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F59D5B-8E77-EEEC-6CC4-D3AEDAC3F150}"/>
              </a:ext>
            </a:extLst>
          </p:cNvPr>
          <p:cNvSpPr txBox="1"/>
          <p:nvPr/>
        </p:nvSpPr>
        <p:spPr>
          <a:xfrm>
            <a:off x="5973984" y="3114276"/>
            <a:ext cx="2749471" cy="17635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none" tIns="73152" bIns="73152" rtlCol="0">
            <a:spAutoFit/>
          </a:bodyPr>
          <a:lstStyle/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HYDRA_P-&gt;VL = 100;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HYDRA_P-&gt;V0CFG = 0x00000020;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HYDRA_P-&gt;V0ADDR = (int) results;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HYDRA_P-&gt;V1CFG = 0x00000010;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HYDRA_P-&gt;V1ADDR = (int) data;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HYDRA_P-&gt;V2CFG = 0x00005220;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HYDRA_P-&gt;V2ADDR = (int) inputs;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 (!(HYDRA_P-&gt;IRQ &amp; 2)) { }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HYDRA_P-&gt;OPCODE = 0x00006210;</a:t>
            </a:r>
            <a:b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 (!(HYDRA_P-&gt;IRQ &amp; 1)) { }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557BEE-54B0-DE13-19F1-659CF757C47E}"/>
              </a:ext>
            </a:extLst>
          </p:cNvPr>
          <p:cNvSpPr txBox="1"/>
          <p:nvPr/>
        </p:nvSpPr>
        <p:spPr>
          <a:xfrm>
            <a:off x="6049476" y="4303503"/>
            <a:ext cx="2512139" cy="175108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18288" tIns="0" rIns="0" bIns="0" rtlCol="0">
            <a:noAutofit/>
          </a:bodyPr>
          <a:lstStyle/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HYDRA_P-&gt;IEN |= 2; SLEEP();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86B4C60-4623-DD92-B56A-AD7408167F4A}"/>
              </a:ext>
            </a:extLst>
          </p:cNvPr>
          <p:cNvSpPr/>
          <p:nvPr/>
        </p:nvSpPr>
        <p:spPr>
          <a:xfrm>
            <a:off x="5837942" y="4324027"/>
            <a:ext cx="216976" cy="12398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CDF5A6-A850-9F12-C63E-903046615ECF}"/>
              </a:ext>
            </a:extLst>
          </p:cNvPr>
          <p:cNvSpPr txBox="1"/>
          <p:nvPr/>
        </p:nvSpPr>
        <p:spPr>
          <a:xfrm>
            <a:off x="6049476" y="4614261"/>
            <a:ext cx="2512139" cy="175108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18288" tIns="0" rIns="0" bIns="0" rtlCol="0">
            <a:noAutofit/>
          </a:bodyPr>
          <a:lstStyle/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HYDRA_P-&gt;IEN &amp;= ~2; SLEEP();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7EA73E3-F250-9BD5-BAB4-064B505D3B11}"/>
              </a:ext>
            </a:extLst>
          </p:cNvPr>
          <p:cNvSpPr/>
          <p:nvPr/>
        </p:nvSpPr>
        <p:spPr>
          <a:xfrm>
            <a:off x="5837942" y="4627036"/>
            <a:ext cx="216976" cy="12398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DB6540-0065-D96B-B95F-9A8C8BC7DE3E}"/>
              </a:ext>
            </a:extLst>
          </p:cNvPr>
          <p:cNvSpPr txBox="1"/>
          <p:nvPr/>
        </p:nvSpPr>
        <p:spPr>
          <a:xfrm>
            <a:off x="7669829" y="2933908"/>
            <a:ext cx="1103468" cy="175108"/>
          </a:xfrm>
          <a:prstGeom prst="rect">
            <a:avLst/>
          </a:prstGeom>
          <a:noFill/>
          <a:ln w="12700">
            <a:noFill/>
          </a:ln>
        </p:spPr>
        <p:txBody>
          <a:bodyPr wrap="square" lIns="18288" tIns="0" rIns="0" bIns="0" rtlCol="0">
            <a:noAutofit/>
          </a:bodyPr>
          <a:lstStyle/>
          <a:p>
            <a:r>
              <a:rPr lang="en-US" sz="1000" dirty="0" err="1">
                <a:latin typeface="Avenir Next LT Pro Light" panose="020B0304020202020204" pitchFamily="34" charset="0"/>
                <a:cs typeface="Courier New" panose="02070309020205020404" pitchFamily="49" charset="0"/>
              </a:rPr>
              <a:t>hydra_vadd_w</a:t>
            </a:r>
            <a:r>
              <a:rPr lang="en-US" sz="1000" dirty="0">
                <a:latin typeface="Avenir Next LT Pro Light" panose="020B0304020202020204" pitchFamily="34" charset="0"/>
                <a:cs typeface="Courier New" panose="02070309020205020404" pitchFamily="49" charset="0"/>
              </a:rPr>
              <a:t>(…)</a:t>
            </a:r>
          </a:p>
        </p:txBody>
      </p:sp>
    </p:spTree>
    <p:extLst>
      <p:ext uri="{BB962C8B-B14F-4D97-AF65-F5344CB8AC3E}">
        <p14:creationId xmlns:p14="http://schemas.microsoft.com/office/powerpoint/2010/main" val="221995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Eliminating setup overhead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Doesn’t it take time to write to all those Hydra</a:t>
            </a:r>
            <a:br>
              <a:rPr lang="en-US" dirty="0"/>
            </a:br>
            <a:r>
              <a:rPr lang="en-US" dirty="0"/>
              <a:t>hardware registers for every instruction?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Actually, no!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During a sequence of Hydra instructions, the next</a:t>
            </a:r>
            <a:br>
              <a:rPr lang="en-US" dirty="0"/>
            </a:br>
            <a:r>
              <a:rPr lang="en-US" dirty="0"/>
              <a:t>instruction is always pending in the instruction buffer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time spent writing to registers, etc., completely</a:t>
            </a:r>
            <a:br>
              <a:rPr lang="en-US" dirty="0"/>
            </a:br>
            <a:r>
              <a:rPr lang="en-US" dirty="0"/>
              <a:t>overlaps the vector operations running inside Hydra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stays busy 100% of the time  (if </a:t>
            </a:r>
            <a:r>
              <a:rPr lang="en-US" i="1" dirty="0"/>
              <a:t>N</a:t>
            </a:r>
            <a:r>
              <a:rPr lang="en-US" dirty="0"/>
              <a:t> is large)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2E49A5-CA7B-44C4-82E7-9AFA8ED053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2"/>
          <a:stretch/>
        </p:blipFill>
        <p:spPr>
          <a:xfrm>
            <a:off x="5337545" y="61149"/>
            <a:ext cx="3785192" cy="50676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99DF33-B6EB-41F5-8AC2-2C0BFC9BE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83" y="3069066"/>
            <a:ext cx="4306162" cy="1817036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24672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buffer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Hydra’s two-stage instruction buffer can hold one executing vector instruction …</a:t>
            </a:r>
          </a:p>
          <a:p>
            <a:pPr>
              <a:spcBef>
                <a:spcPts val="600"/>
              </a:spcBef>
            </a:pPr>
            <a:r>
              <a:rPr lang="en-US" dirty="0"/>
              <a:t>… and one pending instruction …</a:t>
            </a:r>
          </a:p>
          <a:p>
            <a:pPr>
              <a:spcBef>
                <a:spcPts val="600"/>
              </a:spcBef>
            </a:pPr>
            <a:r>
              <a:rPr lang="en-US" dirty="0"/>
              <a:t>… while the host sets up the</a:t>
            </a:r>
            <a:br>
              <a:rPr lang="en-US" dirty="0"/>
            </a:br>
            <a:r>
              <a:rPr lang="en-US" dirty="0"/>
              <a:t>next instruction by accessing</a:t>
            </a:r>
            <a:br>
              <a:rPr lang="en-US" dirty="0"/>
            </a:br>
            <a:r>
              <a:rPr lang="en-US" dirty="0"/>
              <a:t>Hydra’s registers</a:t>
            </a:r>
          </a:p>
          <a:p>
            <a:pPr>
              <a:spcBef>
                <a:spcPts val="2000"/>
              </a:spcBef>
            </a:pPr>
            <a:r>
              <a:rPr lang="en-US" dirty="0"/>
              <a:t>Instructions advance</a:t>
            </a:r>
            <a:br>
              <a:rPr lang="en-US" dirty="0"/>
            </a:br>
            <a:r>
              <a:rPr lang="en-US" dirty="0"/>
              <a:t>automatically through the</a:t>
            </a:r>
            <a:br>
              <a:rPr lang="en-US" dirty="0"/>
            </a:br>
            <a:r>
              <a:rPr lang="en-US" dirty="0"/>
              <a:t>instruction buffer’s stages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Entering as they are posted</a:t>
            </a:r>
            <a:br>
              <a:rPr lang="en-US" dirty="0"/>
            </a:br>
            <a:r>
              <a:rPr lang="en-US" dirty="0"/>
              <a:t>to the </a:t>
            </a:r>
            <a:r>
              <a:rPr lang="en-US" dirty="0">
                <a:latin typeface="Avenir Next LT Pro Light" panose="020B0304020202020204" pitchFamily="34" charset="0"/>
              </a:rPr>
              <a:t>OPCODE</a:t>
            </a:r>
            <a:r>
              <a:rPr lang="en-US" dirty="0"/>
              <a:t> register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Leaving as they complete</a:t>
            </a:r>
            <a:br>
              <a:rPr lang="en-US" dirty="0"/>
            </a:br>
            <a:r>
              <a:rPr lang="en-US" dirty="0"/>
              <a:t>their execution in Hydra’s</a:t>
            </a:r>
            <a:br>
              <a:rPr lang="en-US" dirty="0"/>
            </a:br>
            <a:r>
              <a:rPr lang="en-US" dirty="0"/>
              <a:t>vector pipeline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87051-C05E-4A95-A403-92B3C99EA4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30"/>
          <a:stretch/>
        </p:blipFill>
        <p:spPr>
          <a:xfrm>
            <a:off x="3539613" y="1585649"/>
            <a:ext cx="5508523" cy="327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3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Square root using Newton’s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Let’s look at a real-world example:  Square roots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does not have an all-in-one “square root” operation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Instead, it provides an instruction that estimates 1/sqrt(</a:t>
            </a:r>
            <a:r>
              <a:rPr lang="en-US" i="1" dirty="0"/>
              <a:t>x</a:t>
            </a:r>
            <a:r>
              <a:rPr lang="en-US" dirty="0"/>
              <a:t>) to just a few bits of precision</a:t>
            </a:r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Three iterations of Newton’s method then refine this estimate to full single precision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If </a:t>
            </a:r>
            <a:r>
              <a:rPr lang="en-US" i="1" dirty="0" err="1"/>
              <a:t>x</a:t>
            </a:r>
            <a:r>
              <a:rPr lang="en-US" sz="1600" i="1" baseline="-25000" dirty="0" err="1"/>
              <a:t>k</a:t>
            </a:r>
            <a:r>
              <a:rPr lang="en-US" dirty="0"/>
              <a:t> is an estimate of 1/sqrt</a:t>
            </a:r>
            <a:r>
              <a:rPr lang="en-US" spc="100" dirty="0"/>
              <a:t>(</a:t>
            </a:r>
            <a:r>
              <a:rPr lang="en-US" i="1" dirty="0"/>
              <a:t>y</a:t>
            </a:r>
            <a:r>
              <a:rPr lang="en-US" dirty="0"/>
              <a:t>) with relative error </a:t>
            </a:r>
            <a:r>
              <a:rPr lang="en-US" i="1" dirty="0" err="1"/>
              <a:t>e</a:t>
            </a:r>
            <a:r>
              <a:rPr lang="en-US" sz="1600" i="1" baseline="-25000" dirty="0" err="1"/>
              <a:t>k</a:t>
            </a:r>
            <a:r>
              <a:rPr lang="en-US" dirty="0"/>
              <a:t>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Then a better estimate is </a:t>
            </a:r>
            <a:r>
              <a:rPr lang="en-US" i="1" dirty="0"/>
              <a:t>x</a:t>
            </a:r>
            <a:r>
              <a:rPr lang="en-US" sz="1600" i="1" baseline="-25000" dirty="0"/>
              <a:t>k</a:t>
            </a:r>
            <a:r>
              <a:rPr lang="en-US" sz="1600" baseline="-25000" dirty="0"/>
              <a:t>+1</a:t>
            </a:r>
            <a:r>
              <a:rPr lang="en-US" dirty="0"/>
              <a:t> = (1/2) * (3*</a:t>
            </a:r>
            <a:r>
              <a:rPr lang="en-US" i="1" dirty="0" err="1"/>
              <a:t>x</a:t>
            </a:r>
            <a:r>
              <a:rPr lang="en-US" sz="1600" i="1" baseline="-25000" dirty="0" err="1"/>
              <a:t>k</a:t>
            </a:r>
            <a:r>
              <a:rPr lang="en-US" dirty="0"/>
              <a:t> −  </a:t>
            </a:r>
            <a:r>
              <a:rPr lang="en-US" i="1" dirty="0"/>
              <a:t>y</a:t>
            </a:r>
            <a:r>
              <a:rPr lang="en-US" dirty="0"/>
              <a:t> * </a:t>
            </a:r>
            <a:r>
              <a:rPr lang="en-US" i="1" dirty="0"/>
              <a:t>x</a:t>
            </a:r>
            <a:r>
              <a:rPr lang="en-US" sz="1600" i="1" baseline="-25000" dirty="0"/>
              <a:t>k</a:t>
            </a:r>
            <a:r>
              <a:rPr lang="en-US" sz="1600" baseline="30000" dirty="0"/>
              <a:t>3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converges quadratically:  </a:t>
            </a:r>
            <a:r>
              <a:rPr lang="en-US" i="1" dirty="0"/>
              <a:t>e</a:t>
            </a:r>
            <a:r>
              <a:rPr lang="en-US" sz="1600" i="1" baseline="-25000" dirty="0"/>
              <a:t>k</a:t>
            </a:r>
            <a:r>
              <a:rPr lang="en-US" sz="1600" baseline="-25000" dirty="0"/>
              <a:t>+1</a:t>
            </a:r>
            <a:r>
              <a:rPr lang="en-US" dirty="0"/>
              <a:t> ≈ </a:t>
            </a:r>
            <a:r>
              <a:rPr lang="en-US" i="1" dirty="0"/>
              <a:t>e</a:t>
            </a:r>
            <a:r>
              <a:rPr lang="en-US" sz="1600" i="1" baseline="-25000" dirty="0"/>
              <a:t>k</a:t>
            </a:r>
            <a:r>
              <a:rPr lang="en-US" sz="1600" baseline="30000" dirty="0"/>
              <a:t>2</a:t>
            </a:r>
            <a:r>
              <a:rPr lang="en-US" dirty="0"/>
              <a:t>       (see </a:t>
            </a:r>
            <a:r>
              <a:rPr lang="en-US" i="1" dirty="0"/>
              <a:t>Hydra User’s Guide</a:t>
            </a:r>
            <a:r>
              <a:rPr lang="en-US" dirty="0"/>
              <a:t> section 4.3.7 for details) </a:t>
            </a:r>
            <a:endParaRPr lang="en-US" baseline="30000" dirty="0"/>
          </a:p>
          <a:p>
            <a:pPr lvl="1">
              <a:spcBef>
                <a:spcPts val="600"/>
              </a:spcBef>
            </a:pPr>
            <a:r>
              <a:rPr lang="en-US" dirty="0" err="1">
                <a:latin typeface="Avenir Next LT Pro Light" panose="020B0304020202020204" pitchFamily="34" charset="0"/>
              </a:rPr>
              <a:t>hydra_vrsqrte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estimates </a:t>
            </a:r>
            <a:r>
              <a:rPr lang="en-US" i="1" dirty="0"/>
              <a:t>x</a:t>
            </a:r>
            <a:r>
              <a:rPr lang="en-US" sz="1600" baseline="-25000" dirty="0"/>
              <a:t>0</a:t>
            </a:r>
            <a:r>
              <a:rPr lang="en-US" dirty="0"/>
              <a:t> with |</a:t>
            </a:r>
            <a:r>
              <a:rPr lang="en-US" i="1" dirty="0"/>
              <a:t>e</a:t>
            </a:r>
            <a:r>
              <a:rPr lang="en-US" sz="1600" baseline="-25000" dirty="0"/>
              <a:t>0</a:t>
            </a:r>
            <a:r>
              <a:rPr lang="en-US" dirty="0"/>
              <a:t>| &lt; 2</a:t>
            </a:r>
            <a:r>
              <a:rPr lang="en-US" sz="1600" baseline="30000" dirty="0"/>
              <a:t>−3</a:t>
            </a:r>
            <a:r>
              <a:rPr lang="en-US" dirty="0"/>
              <a:t>   </a:t>
            </a:r>
            <a:r>
              <a:rPr lang="en-US" dirty="0">
                <a:sym typeface="Symbol" panose="05050102010706020507" pitchFamily="18" charset="2"/>
              </a:rPr>
              <a:t>    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sz="1600" baseline="-25000" dirty="0">
                <a:sym typeface="Symbol" panose="05050102010706020507" pitchFamily="18" charset="2"/>
              </a:rPr>
              <a:t>3</a:t>
            </a:r>
            <a:r>
              <a:rPr lang="en-US" dirty="0">
                <a:sym typeface="Symbol" panose="05050102010706020507" pitchFamily="18" charset="2"/>
              </a:rPr>
              <a:t> is accurate with |</a:t>
            </a:r>
            <a:r>
              <a:rPr lang="en-US" i="1" dirty="0">
                <a:sym typeface="Symbol" panose="05050102010706020507" pitchFamily="18" charset="2"/>
              </a:rPr>
              <a:t>e</a:t>
            </a:r>
            <a:r>
              <a:rPr lang="en-US" sz="1600" baseline="-25000" dirty="0">
                <a:sym typeface="Symbol" panose="05050102010706020507" pitchFamily="18" charset="2"/>
              </a:rPr>
              <a:t>3</a:t>
            </a:r>
            <a:r>
              <a:rPr lang="en-US" dirty="0">
                <a:sym typeface="Symbol" panose="05050102010706020507" pitchFamily="18" charset="2"/>
              </a:rPr>
              <a:t>| &lt; (((2</a:t>
            </a:r>
            <a:r>
              <a:rPr lang="en-US" sz="1600" baseline="30000" dirty="0">
                <a:sym typeface="Symbol" panose="05050102010706020507" pitchFamily="18" charset="2"/>
              </a:rPr>
              <a:t>−3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sz="1600" baseline="30000" dirty="0">
                <a:sym typeface="Symbol" panose="05050102010706020507" pitchFamily="18" charset="2"/>
              </a:rPr>
              <a:t>2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sz="1600" baseline="30000" dirty="0">
                <a:sym typeface="Symbol" panose="05050102010706020507" pitchFamily="18" charset="2"/>
              </a:rPr>
              <a:t>2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sz="1600" baseline="30000" dirty="0">
                <a:sym typeface="Symbol" panose="05050102010706020507" pitchFamily="18" charset="2"/>
              </a:rPr>
              <a:t>2</a:t>
            </a:r>
            <a:r>
              <a:rPr lang="en-US" dirty="0">
                <a:sym typeface="Symbol" panose="05050102010706020507" pitchFamily="18" charset="2"/>
              </a:rPr>
              <a:t> = 2</a:t>
            </a:r>
            <a:r>
              <a:rPr lang="en-US" sz="1600" baseline="30000" dirty="0">
                <a:sym typeface="Symbol" panose="05050102010706020507" pitchFamily="18" charset="2"/>
              </a:rPr>
              <a:t>−24</a:t>
            </a:r>
            <a:endParaRPr lang="en-US" baseline="30000" dirty="0"/>
          </a:p>
          <a:p>
            <a:pPr lvl="1">
              <a:spcBef>
                <a:spcPts val="600"/>
              </a:spcBef>
            </a:pPr>
            <a:r>
              <a:rPr lang="en-US" dirty="0"/>
              <a:t>Each Newton iteration becomes a </a:t>
            </a:r>
            <a:r>
              <a:rPr lang="en-US" dirty="0" err="1">
                <a:latin typeface="Avenir Next LT Pro Light" panose="020B0304020202020204" pitchFamily="34" charset="0"/>
              </a:rPr>
              <a:t>hydra_vmulh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“multiply and halve”, a </a:t>
            </a:r>
            <a:r>
              <a:rPr lang="en-US" dirty="0" err="1">
                <a:latin typeface="Avenir Next LT Pro Light" panose="020B0304020202020204" pitchFamily="34" charset="0"/>
              </a:rPr>
              <a:t>hydra_vmsub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“multiply and subtract”, and a </a:t>
            </a:r>
            <a:r>
              <a:rPr lang="en-US" dirty="0" err="1">
                <a:latin typeface="Avenir Next LT Pro Light" panose="020B0304020202020204" pitchFamily="34" charset="0"/>
              </a:rPr>
              <a:t>hydra_vmul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“multiply”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One final </a:t>
            </a:r>
            <a:r>
              <a:rPr lang="en-US" dirty="0" err="1">
                <a:latin typeface="Avenir Next LT Pro Light" panose="020B0304020202020204" pitchFamily="34" charset="0"/>
              </a:rPr>
              <a:t>hydra_vmul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gives sqrt</a:t>
            </a:r>
            <a:r>
              <a:rPr lang="en-US" spc="100" dirty="0"/>
              <a:t>(</a:t>
            </a:r>
            <a:r>
              <a:rPr lang="en-US" i="1" dirty="0"/>
              <a:t>y</a:t>
            </a:r>
            <a:r>
              <a:rPr lang="en-US" dirty="0"/>
              <a:t>) = </a:t>
            </a:r>
            <a:r>
              <a:rPr lang="en-US" i="1" dirty="0"/>
              <a:t>y</a:t>
            </a:r>
            <a:r>
              <a:rPr lang="en-US" dirty="0"/>
              <a:t> * (1/sqrt</a:t>
            </a:r>
            <a:r>
              <a:rPr lang="en-US" spc="100" dirty="0"/>
              <a:t>(</a:t>
            </a:r>
            <a:r>
              <a:rPr lang="en-US" i="1" dirty="0"/>
              <a:t>y</a:t>
            </a:r>
            <a:r>
              <a:rPr lang="en-US" dirty="0"/>
              <a:t>))</a:t>
            </a:r>
          </a:p>
          <a:p>
            <a:pPr lvl="1">
              <a:spcBef>
                <a:spcPts val="1600"/>
              </a:spcBef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865930" y="1705942"/>
            <a:ext cx="7933296" cy="632481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hydra_vrsqrte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(N),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HYDRA_FLOAT),   </a:t>
            </a:r>
            <a:r>
              <a:rPr lang="en-US" sz="1000" i="1" dirty="0">
                <a:cs typeface="Courier New" panose="02070309020205020404" pitchFamily="49" charset="0"/>
              </a:rPr>
              <a:t>// Output vector.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(data, HYDRA_FLOAT));     </a:t>
            </a:r>
            <a:r>
              <a:rPr lang="en-US" sz="1000" i="1" dirty="0">
                <a:cs typeface="Courier New" panose="02070309020205020404" pitchFamily="49" charset="0"/>
              </a:rPr>
              <a:t>// Input vector.</a:t>
            </a:r>
          </a:p>
        </p:txBody>
      </p:sp>
    </p:spTree>
    <p:extLst>
      <p:ext uri="{BB962C8B-B14F-4D97-AF65-F5344CB8AC3E}">
        <p14:creationId xmlns:p14="http://schemas.microsoft.com/office/powerpoint/2010/main" val="5314942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Square root using Newton’s method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1005840" y="742950"/>
            <a:ext cx="7793386" cy="4200124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float inputs[N], results[N], temp[N];</a:t>
            </a:r>
          </a:p>
          <a:p>
            <a:pPr>
              <a:spcBef>
                <a:spcPts val="600"/>
              </a:spcBef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hydra_vrsqrte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(N),</a:t>
            </a:r>
            <a:endParaRPr lang="en-US" sz="1000" i="1" dirty="0"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HYDRA_FLOAT),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HYDRA_FLOAT));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for (int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&lt; 3;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pPr>
              <a:spcBef>
                <a:spcPts val="200"/>
              </a:spcBef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i="1" dirty="0">
                <a:cs typeface="Courier New" panose="02070309020205020404" pitchFamily="49" charset="0"/>
              </a:rPr>
              <a:t>// Iterate: results = results * (1.5 − (inputs * (results</a:t>
            </a:r>
            <a:r>
              <a:rPr lang="en-US" sz="1100" i="1" baseline="30000" dirty="0">
                <a:cs typeface="Courier New" panose="02070309020205020404" pitchFamily="49" charset="0"/>
              </a:rPr>
              <a:t>2</a:t>
            </a:r>
            <a:r>
              <a:rPr lang="en-US" sz="1000" i="1" dirty="0">
                <a:cs typeface="Courier New" panose="02070309020205020404" pitchFamily="49" charset="0"/>
              </a:rPr>
              <a:t>) * 0.5)).</a:t>
            </a:r>
          </a:p>
          <a:p>
            <a:pPr>
              <a:spcBef>
                <a:spcPts val="200"/>
              </a:spcBef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hydra_vmulh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   </a:t>
            </a:r>
            <a:r>
              <a:rPr lang="en-US" sz="1000" i="1" dirty="0">
                <a:cs typeface="Courier New" panose="02070309020205020404" pitchFamily="49" charset="0"/>
              </a:rPr>
              <a:t>// temp = inputs * results * 0.5.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(temp, HYDRA_FLOAT),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HYDRA_FLOAT),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HYDRA_FLOAT));</a:t>
            </a:r>
          </a:p>
          <a:p>
            <a:pPr>
              <a:spcBef>
                <a:spcPts val="200"/>
              </a:spcBef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hydra_vmsub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   </a:t>
            </a:r>
            <a:r>
              <a:rPr lang="en-US" sz="1000" i="1" dirty="0">
                <a:cs typeface="Courier New" panose="02070309020205020404" pitchFamily="49" charset="0"/>
              </a:rPr>
              <a:t>// temp = 1.5 − (temp * results).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(temp, HYDRA_FLOAT),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hydra_scalar_float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(1.5),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_,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HYDRA_FLOAT));</a:t>
            </a:r>
          </a:p>
          <a:p>
            <a:pPr>
              <a:spcBef>
                <a:spcPts val="200"/>
              </a:spcBef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    </a:t>
            </a:r>
            <a:r>
              <a:rPr lang="en-US" sz="1000" i="1" dirty="0">
                <a:cs typeface="Courier New" panose="02070309020205020404" pitchFamily="49" charset="0"/>
              </a:rPr>
              <a:t>// results *= temp.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HYDRA_FLOAT),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_,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(temp, HYDRA_FLOAT));</a:t>
            </a:r>
          </a:p>
          <a:p>
            <a:pPr>
              <a:spcBef>
                <a:spcPts val="200"/>
              </a:spcBef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spcBef>
                <a:spcPts val="600"/>
              </a:spcBef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hydra_vmul_w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   </a:t>
            </a:r>
            <a:r>
              <a:rPr lang="en-US" sz="1000" i="1" dirty="0">
                <a:cs typeface="Courier New" panose="02070309020205020404" pitchFamily="49" charset="0"/>
              </a:rPr>
              <a:t>// Now sqrt(inputs) = inputs * (1/sqrt(inputs)).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HYDRA_FLOAT),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_,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(inputs, HYDRA_FLOAT));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FEA3E2-E919-4A9F-A430-EFFB5C9367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56142" y="766147"/>
            <a:ext cx="2630658" cy="402072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Each </a:t>
            </a:r>
            <a:r>
              <a:rPr lang="en-US" i="1" dirty="0"/>
              <a:t>N</a:t>
            </a:r>
            <a:r>
              <a:rPr lang="en-US" dirty="0"/>
              <a:t>-element vector operation takes </a:t>
            </a:r>
            <a:r>
              <a:rPr lang="en-US" i="1" dirty="0"/>
              <a:t>N</a:t>
            </a:r>
            <a:r>
              <a:rPr lang="en-US" dirty="0"/>
              <a:t> cycles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At 400 MHz  (in Byrd)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Plus a few cycles of instruction startup overhead to fil</a:t>
            </a:r>
            <a:r>
              <a:rPr lang="en-US" spc="100" dirty="0"/>
              <a:t>l/</a:t>
            </a:r>
            <a:r>
              <a:rPr lang="en-US" dirty="0"/>
              <a:t>empty</a:t>
            </a:r>
            <a:br>
              <a:rPr lang="en-US" dirty="0"/>
            </a:br>
            <a:r>
              <a:rPr lang="en-US" dirty="0"/>
              <a:t>Hydra’s data pipeline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startup overhead becomes negligible as </a:t>
            </a:r>
            <a:r>
              <a:rPr lang="en-US" i="1" dirty="0"/>
              <a:t>N</a:t>
            </a:r>
            <a:r>
              <a:rPr lang="en-US" dirty="0"/>
              <a:t> grows large</a:t>
            </a:r>
          </a:p>
          <a:p>
            <a:pPr>
              <a:spcBef>
                <a:spcPts val="1600"/>
              </a:spcBef>
            </a:pPr>
            <a:r>
              <a:rPr lang="en-US" dirty="0"/>
              <a:t>Total time for this algorithm is 11*</a:t>
            </a:r>
            <a:r>
              <a:rPr lang="en-US" i="1" dirty="0"/>
              <a:t>N</a:t>
            </a:r>
            <a:r>
              <a:rPr lang="en-US" dirty="0"/>
              <a:t> cycles (plus startup overhead)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Division using Newton’s method takes 6*</a:t>
            </a:r>
            <a:r>
              <a:rPr lang="en-US" i="1" dirty="0"/>
              <a:t>N</a:t>
            </a:r>
            <a:r>
              <a:rPr lang="en-US" dirty="0"/>
              <a:t> cycles</a:t>
            </a:r>
          </a:p>
        </p:txBody>
      </p:sp>
    </p:spTree>
    <p:extLst>
      <p:ext uri="{BB962C8B-B14F-4D97-AF65-F5344CB8AC3E}">
        <p14:creationId xmlns:p14="http://schemas.microsoft.com/office/powerpoint/2010/main" val="5226913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Square root with vector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342025" cy="4114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Recall that macros like </a:t>
            </a:r>
            <a:r>
              <a:rPr lang="en-US" dirty="0" err="1">
                <a:latin typeface="Avenir Next LT Pro Light" panose="020B0304020202020204" pitchFamily="34" charset="0"/>
              </a:rPr>
              <a:t>hydra_vector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set up a “vector register” inside Hydra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These macros normally choose the next available vector register (among </a:t>
            </a:r>
            <a:r>
              <a:rPr lang="en-US" dirty="0">
                <a:latin typeface="Avenir Next LT Pro Light" panose="020B0304020202020204" pitchFamily="34" charset="0"/>
              </a:rPr>
              <a:t>V0</a:t>
            </a:r>
            <a:r>
              <a:rPr lang="en-US" dirty="0"/>
              <a:t>–</a:t>
            </a:r>
            <a:r>
              <a:rPr lang="en-US" dirty="0">
                <a:latin typeface="Avenir Next LT Pro Light" panose="020B0304020202020204" pitchFamily="34" charset="0"/>
              </a:rPr>
              <a:t>V7</a:t>
            </a:r>
            <a:r>
              <a:rPr lang="en-US" dirty="0"/>
              <a:t>) automatically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An alternative form, </a:t>
            </a:r>
            <a:r>
              <a:rPr lang="en-US" dirty="0" err="1">
                <a:latin typeface="Avenir Next LT Pro Light" panose="020B0304020202020204" pitchFamily="34" charset="0"/>
              </a:rPr>
              <a:t>hydra_set_vector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, lets you choose the vector register yourself</a:t>
            </a:r>
          </a:p>
          <a:p>
            <a:pPr>
              <a:spcBef>
                <a:spcPts val="1200"/>
              </a:spcBef>
            </a:pPr>
            <a:r>
              <a:rPr lang="en-US" dirty="0"/>
              <a:t>We can reduce overhead by putting our working vectors directly in chosen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/>
              <a:t> registers: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6A1BA0-2519-45AE-8F30-B486A0F89DAF}"/>
              </a:ext>
            </a:extLst>
          </p:cNvPr>
          <p:cNvSpPr txBox="1"/>
          <p:nvPr/>
        </p:nvSpPr>
        <p:spPr>
          <a:xfrm>
            <a:off x="794824" y="2175325"/>
            <a:ext cx="8004401" cy="2302169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float inputs[N], results[N], temp[N];</a:t>
            </a:r>
          </a:p>
          <a:p>
            <a:pPr>
              <a:spcBef>
                <a:spcPts val="600"/>
              </a:spcBef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(N);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(HYDRA_V0, inputs, HYDRA_FLOAT);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(HYDRA_V1, results, HYDRA_FLOAT);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(HYDRA_V2, temp, HYDRA_FLOAT);</a:t>
            </a:r>
          </a:p>
          <a:p>
            <a:pPr>
              <a:spcBef>
                <a:spcPts val="600"/>
              </a:spcBef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hydra_vrsqrte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HYDRA_V1, HYDRA_V0);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for (int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&lt; 3;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hydra_vmulh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HYDRA_V2, HYDRA_V0, HYDRA_V1);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hydra_vmsub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HYDRA_V2,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hydra_scalar_float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(1.5), _, HYDRA_V1);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HYDRA_V1, _, HYDRA_V2);</a:t>
            </a:r>
            <a:endParaRPr lang="en-US" sz="1000" i="1" dirty="0"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spcBef>
                <a:spcPts val="600"/>
              </a:spcBef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hydra_vmul_w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HYDRA_V1, _, HYDRA_V0);</a:t>
            </a:r>
            <a:endParaRPr lang="en-US" sz="1000" i="1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39397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Square root with the SPU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Hydra’s Stored Program Unit can run a complete algorithm on its own inside Hydra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Guided by a stored program made of vector operations and other MCU-like instructions:</a:t>
            </a:r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To run the program: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6A1BA0-2519-45AE-8F30-B486A0F89DAF}"/>
              </a:ext>
            </a:extLst>
          </p:cNvPr>
          <p:cNvSpPr txBox="1"/>
          <p:nvPr/>
        </p:nvSpPr>
        <p:spPr>
          <a:xfrm>
            <a:off x="773724" y="1361282"/>
            <a:ext cx="8025502" cy="1917448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uint32_t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sqrt_prog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[100];                   </a:t>
            </a:r>
            <a:r>
              <a:rPr lang="en-US" sz="1000" i="1" dirty="0">
                <a:cs typeface="Courier New" panose="02070309020205020404" pitchFamily="49" charset="0"/>
              </a:rPr>
              <a:t>// An SPU program is just an array in RAM.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600"/>
              </a:spcBef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hydra_spu_begin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sqrt_prog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100) {          </a:t>
            </a:r>
            <a:r>
              <a:rPr lang="en-US" sz="1000" i="1" dirty="0">
                <a:cs typeface="Courier New" panose="02070309020205020404" pitchFamily="49" charset="0"/>
              </a:rPr>
              <a:t>// Record the following sequence of Hydra operations in </a:t>
            </a:r>
            <a:r>
              <a:rPr lang="en-US" sz="1000" i="1" dirty="0" err="1">
                <a:cs typeface="Courier New" panose="02070309020205020404" pitchFamily="49" charset="0"/>
              </a:rPr>
              <a:t>sqrt_prog</a:t>
            </a:r>
            <a:r>
              <a:rPr lang="en-US" sz="1000" i="1" dirty="0">
                <a:cs typeface="Courier New" panose="02070309020205020404" pitchFamily="49" charset="0"/>
              </a:rPr>
              <a:t>[]: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hydra_vrsqrte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HYDRA_V1, HYDRA_V0);    </a:t>
            </a:r>
            <a:r>
              <a:rPr lang="en-US" sz="1000" i="1" dirty="0">
                <a:cs typeface="Courier New" panose="02070309020205020404" pitchFamily="49" charset="0"/>
              </a:rPr>
              <a:t>// In this context, each Hydra </a:t>
            </a:r>
            <a:r>
              <a:rPr lang="en-US" sz="1000" i="1" dirty="0" err="1">
                <a:cs typeface="Courier New" panose="02070309020205020404" pitchFamily="49" charset="0"/>
              </a:rPr>
              <a:t>instr</a:t>
            </a:r>
            <a:r>
              <a:rPr lang="en-US" sz="1000" i="1" dirty="0">
                <a:cs typeface="Courier New" panose="02070309020205020404" pitchFamily="49" charset="0"/>
              </a:rPr>
              <a:t> is recorded instead of running immediately.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for (int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&lt; 3;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hydra_vmulh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HYDRA_V2, HYDRA_V0, HYDRA_V1);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hydra_vmsub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HYDRA_V2,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hydra_scalar_float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(1.5), _, HYDRA_V1);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HYDRA_V1, _, HYDRA_V2);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(0, HYDRA_V1, _, HYDRA_V0);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hydra_spu_end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000" i="1" dirty="0"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32C49A-8BE5-47DB-82BF-889FE217586B}"/>
              </a:ext>
            </a:extLst>
          </p:cNvPr>
          <p:cNvSpPr txBox="1"/>
          <p:nvPr/>
        </p:nvSpPr>
        <p:spPr>
          <a:xfrm>
            <a:off x="773724" y="3679194"/>
            <a:ext cx="8025502" cy="1224951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float inputs[N], results[N], temp[N];</a:t>
            </a:r>
          </a:p>
          <a:p>
            <a:pPr>
              <a:spcBef>
                <a:spcPts val="600"/>
              </a:spcBef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(N);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(HYDRA_V0, inputs, HYDRA_FLOAT);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(HYDRA_V1, results, HYDRA_FLOAT);</a:t>
            </a:r>
          </a:p>
          <a:p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(HYDRA_V2, temp, HYDRA_FLOAT);</a:t>
            </a:r>
          </a:p>
          <a:p>
            <a:pPr>
              <a:spcBef>
                <a:spcPts val="600"/>
              </a:spcBef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hydra_vstart_w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hydra_set_vpc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sqrt_prog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615B1BB-EBAE-32D2-3F29-4F8E092AEC78}"/>
              </a:ext>
            </a:extLst>
          </p:cNvPr>
          <p:cNvGrpSpPr/>
          <p:nvPr/>
        </p:nvGrpSpPr>
        <p:grpSpPr>
          <a:xfrm>
            <a:off x="4626244" y="2642461"/>
            <a:ext cx="3967566" cy="1170121"/>
            <a:chOff x="4626244" y="2642461"/>
            <a:chExt cx="3967566" cy="1170121"/>
          </a:xfrm>
        </p:grpSpPr>
        <p:sp>
          <p:nvSpPr>
            <p:cNvPr id="7" name="Thought Bubble: Cloud 6">
              <a:extLst>
                <a:ext uri="{FF2B5EF4-FFF2-40B4-BE49-F238E27FC236}">
                  <a16:creationId xmlns:a16="http://schemas.microsoft.com/office/drawing/2014/main" id="{2B4BABF3-E676-7113-ED65-3B25FF7F6BCE}"/>
                </a:ext>
              </a:extLst>
            </p:cNvPr>
            <p:cNvSpPr/>
            <p:nvPr/>
          </p:nvSpPr>
          <p:spPr>
            <a:xfrm>
              <a:off x="4626244" y="2642461"/>
              <a:ext cx="3967566" cy="1170121"/>
            </a:xfrm>
            <a:prstGeom prst="cloudCallout">
              <a:avLst>
                <a:gd name="adj1" fmla="val -53540"/>
                <a:gd name="adj2" fmla="val -4003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450"/>
                </a:spcBef>
              </a:pPr>
              <a:endParaRPr lang="en-US" sz="12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46B3DAA-9834-C88A-120B-F73E60B19D3F}"/>
                </a:ext>
              </a:extLst>
            </p:cNvPr>
            <p:cNvSpPr txBox="1"/>
            <p:nvPr/>
          </p:nvSpPr>
          <p:spPr>
            <a:xfrm>
              <a:off x="5308168" y="2801802"/>
              <a:ext cx="2564971" cy="76944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Ins="45720" rtlCol="0">
              <a:spAutoFit/>
            </a:bodyPr>
            <a:lstStyle/>
            <a:p>
              <a:pPr>
                <a:spcBef>
                  <a:spcPts val="450"/>
                </a:spcBef>
              </a:pPr>
              <a:r>
                <a:rPr lang="en-US" sz="1100" dirty="0">
                  <a:solidFill>
                    <a:srgbClr val="002060"/>
                  </a:solidFill>
                  <a:cs typeface="Arial" panose="020B0604020202020204" pitchFamily="34" charset="0"/>
                </a:rPr>
                <a:t>Notice that the source code between the </a:t>
              </a:r>
              <a:r>
                <a:rPr lang="en-US" sz="1100" dirty="0" err="1">
                  <a:solidFill>
                    <a:srgbClr val="002060"/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hydra_spu_begin</a:t>
              </a:r>
              <a:r>
                <a:rPr lang="en-US" sz="1100" dirty="0">
                  <a:solidFill>
                    <a:srgbClr val="002060"/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() </a:t>
              </a:r>
              <a:r>
                <a:rPr lang="en-US" sz="1100" dirty="0">
                  <a:solidFill>
                    <a:srgbClr val="002060"/>
                  </a:solidFill>
                  <a:cs typeface="Arial" panose="020B0604020202020204" pitchFamily="34" charset="0"/>
                </a:rPr>
                <a:t>and the </a:t>
              </a:r>
              <a:r>
                <a:rPr lang="en-US" sz="1100" dirty="0" err="1">
                  <a:solidFill>
                    <a:srgbClr val="002060"/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hydra_spu_end</a:t>
              </a:r>
              <a:r>
                <a:rPr lang="en-US" sz="1100" dirty="0">
                  <a:solidFill>
                    <a:srgbClr val="002060"/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() </a:t>
              </a:r>
              <a:r>
                <a:rPr lang="en-US" sz="1100" dirty="0">
                  <a:solidFill>
                    <a:srgbClr val="002060"/>
                  </a:solidFill>
                  <a:cs typeface="Arial" panose="020B0604020202020204" pitchFamily="34" charset="0"/>
                </a:rPr>
                <a:t>is exactly the same as the non-SPU version of the code!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177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Floating-point FFT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8E75E70-AC0C-4438-A8B2-C5DCA7424C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Hydra 3 performed Fast Fourier Transforms as a single, all-in-one operation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Very convenient, but the hardware was so expensive that we had to omit it in many chips!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Also, inefficient because the full hardware FFT didn’t fit well with Hydra’s pipeline</a:t>
            </a:r>
          </a:p>
          <a:p>
            <a:pPr>
              <a:spcBef>
                <a:spcPts val="1200"/>
              </a:spcBef>
            </a:pPr>
            <a:r>
              <a:rPr lang="en-US" dirty="0"/>
              <a:t>Hydra 4 instead provides “building blocks” that allow an efficient pipelined FFT</a:t>
            </a:r>
            <a:br>
              <a:rPr lang="en-US" dirty="0"/>
            </a:br>
            <a:r>
              <a:rPr lang="en-US" dirty="0"/>
              <a:t>to be built as a firmware routine or SPU program that </a:t>
            </a:r>
            <a:r>
              <a:rPr lang="en-US"/>
              <a:t>operates Hydra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The algorithm, as expressed in complex numbers in the </a:t>
            </a:r>
            <a:r>
              <a:rPr lang="en-US" i="1" dirty="0"/>
              <a:t>Hydra 4 User’s Guide:</a:t>
            </a: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EDDFC1-FB2A-4907-9D5A-875B0BCC3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01" y="2814526"/>
            <a:ext cx="5981797" cy="180292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240778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Floating-point FFT  (2)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F5BFDD-5D6A-4689-96F5-B380350292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The first step uses bit-reversed</a:t>
            </a:r>
            <a:br>
              <a:rPr lang="en-US" dirty="0"/>
            </a:br>
            <a:r>
              <a:rPr lang="en-US" dirty="0"/>
              <a:t>addressing to rearrange the inputs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also applies the arithmetic</a:t>
            </a:r>
            <a:br>
              <a:rPr lang="en-US" dirty="0"/>
            </a:br>
            <a:r>
              <a:rPr lang="en-US" dirty="0"/>
              <a:t>for </a:t>
            </a:r>
            <a:r>
              <a:rPr lang="en-US" i="1" dirty="0"/>
              <a:t>M </a:t>
            </a:r>
            <a:r>
              <a:rPr lang="en-US" dirty="0"/>
              <a:t>= 2 as a special case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745588" y="1923007"/>
            <a:ext cx="8053638" cy="2794611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float real[N],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imag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[N], temp[N], cosines[N/4];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int t = HYDRA_FLOAT;</a:t>
            </a:r>
          </a:p>
          <a:p>
            <a:pPr>
              <a:spcBef>
                <a:spcPts val="600"/>
              </a:spcBef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REALE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(real, t, 2)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REALO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(real+1, t, 2)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IMAGE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imag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, t, 2)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IMAGO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(imag+1, t, 2)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TEMPE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(temp, t, 2)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#define TEMPO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(temp+1, t, 2)</a:t>
            </a:r>
          </a:p>
          <a:p>
            <a:pPr>
              <a:spcBef>
                <a:spcPts val="600"/>
              </a:spcBef>
            </a:pP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(N);</a:t>
            </a: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hydra_vmov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(temp, t),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hydra_bitrev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(real, t, HYDRA_BITREV_STRIDE(N/2)));</a:t>
            </a:r>
            <a:endParaRPr lang="en-US" sz="1000" i="1" dirty="0">
              <a:cs typeface="Courier New" panose="02070309020205020404" pitchFamily="49" charset="0"/>
            </a:endParaRP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(N/2);</a:t>
            </a: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REALE, TEMPE, TEMPO);</a:t>
            </a: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hydra_vsub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REALO, TEMPE, TEMPO);</a:t>
            </a: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(N);</a:t>
            </a: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hydra_vmov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(temp, t),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hydra_bitrev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imag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, t, HYDRA_BITREV_STRIDE(N/2)));</a:t>
            </a: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(N/2);</a:t>
            </a: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IMAGE, TEMPE, TEMPO);</a:t>
            </a:r>
          </a:p>
          <a:p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hydra_vsub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IMAGO, TEMPE, TEMPO);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D6088E-D956-4B3F-ADC8-B3604845C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845"/>
          <a:stretch/>
        </p:blipFill>
        <p:spPr>
          <a:xfrm>
            <a:off x="5393185" y="882958"/>
            <a:ext cx="3293615" cy="1799834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F33F23-1EC8-4B28-9AEE-B709B34D940B}"/>
              </a:ext>
            </a:extLst>
          </p:cNvPr>
          <p:cNvSpPr/>
          <p:nvPr/>
        </p:nvSpPr>
        <p:spPr>
          <a:xfrm>
            <a:off x="7683795" y="1056167"/>
            <a:ext cx="1003005" cy="10349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21560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Floating-point FFT  (3)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F5BFDD-5D6A-4689-96F5-B380350292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Then several steps use a “butterfly” mode</a:t>
            </a:r>
            <a:br>
              <a:rPr lang="en-US" dirty="0"/>
            </a:br>
            <a:r>
              <a:rPr lang="en-US" dirty="0"/>
              <a:t>to combine both inner loops of the FFT</a:t>
            </a:r>
            <a:br>
              <a:rPr lang="en-US" dirty="0"/>
            </a:br>
            <a:r>
              <a:rPr lang="en-US" dirty="0"/>
              <a:t>into one loop across </a:t>
            </a:r>
            <a:r>
              <a:rPr lang="en-US" i="1" dirty="0"/>
              <a:t>N</a:t>
            </a:r>
            <a:r>
              <a:rPr lang="en-US" dirty="0"/>
              <a:t>/2 elements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 “cosine table” and “sine table” modes</a:t>
            </a:r>
            <a:br>
              <a:rPr lang="en-US" dirty="0"/>
            </a:br>
            <a:r>
              <a:rPr lang="en-US" dirty="0"/>
              <a:t>to expand a one-quadrant RAM table of</a:t>
            </a:r>
            <a:br>
              <a:rPr lang="en-US" dirty="0"/>
            </a:br>
            <a:r>
              <a:rPr lang="en-US" dirty="0"/>
              <a:t>cosines into full sin(</a:t>
            </a:r>
            <a:r>
              <a:rPr lang="en-US" i="1" dirty="0"/>
              <a:t>x</a:t>
            </a:r>
            <a:r>
              <a:rPr lang="en-US" dirty="0"/>
              <a:t>) and cos(</a:t>
            </a:r>
            <a:r>
              <a:rPr lang="en-US" i="1" dirty="0"/>
              <a:t>x</a:t>
            </a:r>
            <a:r>
              <a:rPr lang="en-US" dirty="0"/>
              <a:t>) functions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Total execution time is about 4*</a:t>
            </a:r>
            <a:r>
              <a:rPr lang="en-US" i="1" dirty="0"/>
              <a:t>N</a:t>
            </a:r>
            <a:r>
              <a:rPr lang="en-US" dirty="0"/>
              <a:t>*log</a:t>
            </a:r>
            <a:r>
              <a:rPr lang="en-US" baseline="-25000" dirty="0"/>
              <a:t>2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cycles  (not counting </a:t>
            </a:r>
            <a:r>
              <a:rPr lang="en-US" dirty="0" err="1"/>
              <a:t>instr</a:t>
            </a:r>
            <a:r>
              <a:rPr lang="en-US" dirty="0"/>
              <a:t> startup overhead)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73AB-BE22-495A-AAFD-D565A54753C7}"/>
              </a:ext>
            </a:extLst>
          </p:cNvPr>
          <p:cNvSpPr txBox="1"/>
          <p:nvPr/>
        </p:nvSpPr>
        <p:spPr>
          <a:xfrm>
            <a:off x="745588" y="2872576"/>
            <a:ext cx="8053638" cy="1948226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for (int M = 4; M &lt;= N; M *= 2) {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uint32_t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= HYDRA_BFLY_M(M);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uint32_t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sincos_args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= HYDRA_SINCOS_NM(MAX_N, M) + HYDRA_SINCOS_HALF;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(N/2);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TEMPE,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(real+(M/2),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hydra_cosine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(cosines,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sincos_args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TEMPO,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imag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+(M/2),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hydra_cosine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(cosines,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sincos_args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hydra_vmadd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TEMPE, _,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imag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+(M/2),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hydra_sine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(cosines,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sincos_args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hydra_vmsub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TEMPO, _,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(real+(M/2),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hydra_sine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(cosines,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sincos_args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hydra_vsub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(real+(M/2),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(real,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TEMPE);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hydra_vsub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imag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+(M/2),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imag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TEMPO);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(real,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_, TEMPE);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imag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, t,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), _, TEMPO);</a:t>
            </a:r>
          </a:p>
          <a:p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800" i="1" dirty="0">
              <a:cs typeface="Courier New" panose="020703090202050204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128C89-2DDE-403F-AF20-E843C47D58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845"/>
          <a:stretch/>
        </p:blipFill>
        <p:spPr>
          <a:xfrm>
            <a:off x="5393185" y="882958"/>
            <a:ext cx="3293615" cy="1799834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0BC2FD-9013-40F9-9BE5-4CC5E62C1F3C}"/>
              </a:ext>
            </a:extLst>
          </p:cNvPr>
          <p:cNvSpPr/>
          <p:nvPr/>
        </p:nvSpPr>
        <p:spPr>
          <a:xfrm>
            <a:off x="7683795" y="1056167"/>
            <a:ext cx="1003005" cy="10349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6620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Floating-point FFT  (4)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F5BFDD-5D6A-4689-96F5-B380350292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4114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Hydra has a “complex number</a:t>
            </a:r>
            <a:br>
              <a:rPr lang="en-US" dirty="0"/>
            </a:br>
            <a:r>
              <a:rPr lang="en-US" dirty="0"/>
              <a:t>addressing mode” to facilitate</a:t>
            </a:r>
            <a:br>
              <a:rPr lang="en-US" dirty="0"/>
            </a:br>
            <a:r>
              <a:rPr lang="en-US" dirty="0"/>
              <a:t>operations on complex numbers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optionally negates and/or swaps</a:t>
            </a:r>
            <a:br>
              <a:rPr lang="en-US" dirty="0"/>
            </a:br>
            <a:r>
              <a:rPr lang="en-US" dirty="0"/>
              <a:t>alternating vector elements, causing a</a:t>
            </a:r>
            <a:br>
              <a:rPr lang="en-US" dirty="0"/>
            </a:br>
            <a:r>
              <a:rPr lang="en-US" dirty="0"/>
              <a:t>single </a:t>
            </a:r>
            <a:r>
              <a:rPr lang="en-US" dirty="0">
                <a:latin typeface="Avenir Next LT Pro Light" panose="020B0304020202020204" pitchFamily="34" charset="0"/>
              </a:rPr>
              <a:t>VADD</a:t>
            </a:r>
            <a:r>
              <a:rPr lang="en-US" dirty="0"/>
              <a:t> or </a:t>
            </a:r>
            <a:r>
              <a:rPr lang="en-US" dirty="0">
                <a:latin typeface="Avenir Next LT Pro Light" panose="020B0304020202020204" pitchFamily="34" charset="0"/>
              </a:rPr>
              <a:t>VMADD</a:t>
            </a:r>
            <a:r>
              <a:rPr lang="en-US" dirty="0"/>
              <a:t> to perform</a:t>
            </a:r>
            <a:br>
              <a:rPr lang="en-US" dirty="0"/>
            </a:br>
            <a:r>
              <a:rPr lang="en-US" dirty="0"/>
              <a:t>90° complex rotations, etc.</a:t>
            </a:r>
          </a:p>
          <a:p>
            <a:pPr>
              <a:spcBef>
                <a:spcPts val="1600"/>
              </a:spcBef>
            </a:pPr>
            <a:r>
              <a:rPr lang="en-US" dirty="0"/>
              <a:t>This, plus a few more refinements,</a:t>
            </a:r>
            <a:br>
              <a:rPr lang="en-US" dirty="0"/>
            </a:br>
            <a:r>
              <a:rPr lang="en-US" dirty="0"/>
              <a:t>gives a concise FFT algorithm</a:t>
            </a:r>
            <a:br>
              <a:rPr lang="en-US" dirty="0"/>
            </a:br>
            <a:r>
              <a:rPr lang="en-US" dirty="0"/>
              <a:t>that uses just </a:t>
            </a:r>
            <a:r>
              <a:rPr lang="en-US" spc="100" dirty="0"/>
              <a:t>4*</a:t>
            </a:r>
            <a:r>
              <a:rPr lang="en-US" dirty="0"/>
              <a:t>log</a:t>
            </a:r>
            <a:r>
              <a:rPr lang="en-US" baseline="-25000" dirty="0"/>
              <a:t>2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Hydra</a:t>
            </a:r>
            <a:br>
              <a:rPr lang="en-US" dirty="0"/>
            </a:br>
            <a:r>
              <a:rPr lang="en-US" dirty="0"/>
              <a:t>operations each of length </a:t>
            </a:r>
            <a:r>
              <a:rPr lang="en-US" i="1" dirty="0"/>
              <a:t>N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See </a:t>
            </a:r>
            <a:r>
              <a:rPr lang="en-US" dirty="0">
                <a:latin typeface="Avenir Next LT Pro Light" panose="020B0304020202020204" pitchFamily="34" charset="0"/>
              </a:rPr>
              <a:t>hydra4_test_fft2.c</a:t>
            </a:r>
            <a:r>
              <a:rPr lang="en-US" dirty="0"/>
              <a:t> in the Hydra 4</a:t>
            </a:r>
            <a:br>
              <a:rPr lang="en-US" dirty="0"/>
            </a:br>
            <a:r>
              <a:rPr lang="en-US" dirty="0"/>
              <a:t>test suite for other variants such as</a:t>
            </a:r>
            <a:br>
              <a:rPr lang="en-US" dirty="0"/>
            </a:br>
            <a:r>
              <a:rPr lang="en-US" dirty="0"/>
              <a:t>an SPU-based version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D51342-CFD7-4144-8D34-D88CA5079556}"/>
              </a:ext>
            </a:extLst>
          </p:cNvPr>
          <p:cNvSpPr txBox="1"/>
          <p:nvPr/>
        </p:nvSpPr>
        <p:spPr>
          <a:xfrm>
            <a:off x="4486759" y="689675"/>
            <a:ext cx="4559804" cy="4262033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tIns="54864" bIns="54864" rtlCol="0">
            <a:noAutofit/>
          </a:bodyPr>
          <a:lstStyle/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hydra_fft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(int N,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cplx_float_t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*data)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(N);</a:t>
            </a:r>
          </a:p>
          <a:p>
            <a:pPr>
              <a:spcBef>
                <a:spcPts val="500"/>
              </a:spcBef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extern float cosines[MAX_N/4];   </a:t>
            </a:r>
            <a:r>
              <a:rPr lang="en-US" sz="800" i="1" dirty="0">
                <a:cs typeface="Courier New" panose="02070309020205020404" pitchFamily="49" charset="0"/>
              </a:rPr>
              <a:t>// First-quadrant table of cosines.</a:t>
            </a:r>
          </a:p>
          <a:p>
            <a:pPr>
              <a:spcBef>
                <a:spcPts val="500"/>
              </a:spcBef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float temp[N];    </a:t>
            </a:r>
            <a:r>
              <a:rPr lang="en-US" sz="800" i="1" dirty="0">
                <a:cs typeface="Courier New" panose="02070309020205020404" pitchFamily="49" charset="0"/>
              </a:rPr>
              <a:t>// or </a:t>
            </a:r>
            <a:r>
              <a:rPr lang="en-US" sz="800" i="1" dirty="0">
                <a:latin typeface="Courier New" panose="02070309020205020404" pitchFamily="49" charset="0"/>
                <a:cs typeface="Courier New" panose="02070309020205020404" pitchFamily="49" charset="0"/>
              </a:rPr>
              <a:t>temp[MAX_N]</a:t>
            </a:r>
            <a:r>
              <a:rPr lang="en-US" sz="800" i="1" dirty="0">
                <a:cs typeface="Courier New" panose="02070309020205020404" pitchFamily="49" charset="0"/>
              </a:rPr>
              <a:t> if variable length arrays cannot be used.</a:t>
            </a:r>
            <a:endParaRPr lang="en-US" sz="1000" i="1" dirty="0">
              <a:cs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int t = HYDRA_FLOAT;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temp_vec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hydra_set_vector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(HYDRA_V7, temp, t);</a:t>
            </a:r>
          </a:p>
          <a:p>
            <a:pPr>
              <a:spcBef>
                <a:spcPts val="500"/>
              </a:spcBef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uint32_t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bitrev_args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HYDRA_BITREV_STRIDE(N);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hydra_vmov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temp_vec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hydra_bitrev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(&amp;data[0].re, t,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bitrev_args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(&amp;data[0].re, t, 2),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hydra_complex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(temp, t, HYDRA_COMPLEX_NODD),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hydra_complex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(temp, t, HYDRA_COMPLEX_SWAP));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hydra_vmov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temp_vec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hydra_bitrev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(&amp;data[0].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, t,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bitrev_args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hydra_strided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(&amp;data[0].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, t, 2),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hydra_complex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(temp, t, HYDRA_COMPLEX_NODD),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hydra_complex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(temp, t, HYDRA_COMPLEX_SWAP));</a:t>
            </a:r>
          </a:p>
          <a:p>
            <a:pPr>
              <a:spcBef>
                <a:spcPts val="500"/>
              </a:spcBef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for (int M = 4; M &lt;= N; M *= 2) {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uint32_t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HYDRA_BFLY_M(M*2);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uint32_t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sincos_args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= HYDRA_SINCOS_NM(MAX_N, M) +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HYDRA_SINCOS_HALF + HYDRA_SINCOS_DIV;</a:t>
            </a:r>
          </a:p>
          <a:p>
            <a:pPr>
              <a:spcBef>
                <a:spcPts val="500"/>
              </a:spcBef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hydra_vmul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temp_vec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(&amp;data[M/2].re, t,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hydra_cosine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(cosines, t,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sincos_args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hydra_vmadd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hydra_complex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(temp, t, HYDRA_COMPLEX_SWAP), _,</a:t>
            </a:r>
            <a:b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(&amp;data[M/2].re, t,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hydra_sine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(cosines, t,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sincos_args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hydra_vsub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(&amp;data[M/2].re, t,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(&amp;data[0].re, t,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temp_vec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hydra_vadd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(0,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hydra_bfly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(&amp;data[0].re, t,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bfly_args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), _,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temp_vec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spcBef>
                <a:spcPts val="500"/>
              </a:spcBef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hydra_wait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506755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Examples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4.2 functionality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9972977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Hydra 4’s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has 14 host-accessible control registers</a:t>
            </a:r>
          </a:p>
          <a:p>
            <a:pPr>
              <a:spcBef>
                <a:spcPts val="800"/>
              </a:spcBef>
            </a:pPr>
            <a:r>
              <a:rPr lang="en-US" dirty="0"/>
              <a:t>Also 16 host-accessible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CFG</a:t>
            </a:r>
            <a:r>
              <a:rPr lang="en-US" dirty="0"/>
              <a:t> /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ADDR</a:t>
            </a:r>
            <a:r>
              <a:rPr lang="en-US" dirty="0"/>
              <a:t> registers that define eight vectors </a:t>
            </a:r>
            <a:r>
              <a:rPr lang="en-US" dirty="0">
                <a:latin typeface="Avenir Next LT Pro Light" panose="020B0304020202020204" pitchFamily="34" charset="0"/>
              </a:rPr>
              <a:t>V0</a:t>
            </a:r>
            <a:r>
              <a:rPr lang="en-US" dirty="0"/>
              <a:t> … </a:t>
            </a:r>
            <a:r>
              <a:rPr lang="en-US" dirty="0">
                <a:latin typeface="Avenir Next LT Pro Light" panose="020B0304020202020204" pitchFamily="34" charset="0"/>
              </a:rPr>
              <a:t>V7</a:t>
            </a:r>
          </a:p>
          <a:p>
            <a:pPr>
              <a:spcBef>
                <a:spcPts val="1600"/>
              </a:spcBef>
            </a:pPr>
            <a:r>
              <a:rPr lang="en-US" dirty="0"/>
              <a:t>All these registers are architecturally 32 bits wide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(But some registers implement fewer bits)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When Chimera is the host CPU, it can do 16-bit </a:t>
            </a:r>
            <a:r>
              <a:rPr lang="en-US" dirty="0">
                <a:latin typeface="Avenir Next LT Pro Light" panose="020B0304020202020204" pitchFamily="34" charset="0"/>
              </a:rPr>
              <a:t>MOV</a:t>
            </a:r>
            <a:r>
              <a:rPr lang="en-US" dirty="0"/>
              <a:t>s or 32-bit </a:t>
            </a:r>
            <a:r>
              <a:rPr lang="en-US" dirty="0">
                <a:latin typeface="Avenir Next LT Pro Light" panose="020B0304020202020204" pitchFamily="34" charset="0"/>
              </a:rPr>
              <a:t>LMOV</a:t>
            </a:r>
            <a:r>
              <a:rPr lang="en-US" dirty="0"/>
              <a:t>s to/from these registers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Non-Chimera host CPUs, which use the AHB or APB bus or the Direct host interface to access Hydra, can do 8-, 16-, or 32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‑</a:t>
            </a:r>
            <a:r>
              <a:rPr lang="en-US" dirty="0"/>
              <a:t>bit reads or writes  (usually 32 bits)</a:t>
            </a:r>
          </a:p>
          <a:p>
            <a:pPr>
              <a:spcBef>
                <a:spcPts val="1600"/>
              </a:spcBef>
            </a:pPr>
            <a:endParaRPr lang="en-US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B01B48-8584-457B-B3D9-F1AC40B8311C}"/>
              </a:ext>
            </a:extLst>
          </p:cNvPr>
          <p:cNvSpPr txBox="1"/>
          <p:nvPr/>
        </p:nvSpPr>
        <p:spPr>
          <a:xfrm>
            <a:off x="2745448" y="3133467"/>
            <a:ext cx="2749471" cy="160197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none" tIns="73152" bIns="73152" rtlCol="0">
            <a:spAutoFit/>
          </a:bodyPr>
          <a:lstStyle/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HYDRA_P-&gt;VL = 100;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HYDRA_P-&gt;V0CFG = 0x00000020;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HYDRA_P-&gt;V0ADDR = (int) results;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HYDRA_P-&gt;V1CFG = 0x00000010;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HYDRA_P-&gt;V1ADDR = (int) data;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HYDRA_P-&gt;V2CFG = 0x00005220;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HYDRA_P-&gt;V2ADDR = (int) inputs;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while (!(HYDRA_P-&gt;IRQ &amp; 2)) { }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HYDRA_P-&gt;OPCODE = 0x00006210;</a:t>
            </a:r>
          </a:p>
        </p:txBody>
      </p:sp>
    </p:spTree>
    <p:extLst>
      <p:ext uri="{BB962C8B-B14F-4D97-AF65-F5344CB8AC3E}">
        <p14:creationId xmlns:p14="http://schemas.microsoft.com/office/powerpoint/2010/main" val="234555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works in terms of physical RAM addresses with byte granularity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These are ordinary pointers for RISC-V / ARM hosts, or “long pointers” for Chimera 4.2 hosts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Avenir Next LT Pro Light" panose="020B0304020202020204" pitchFamily="34" charset="0"/>
                <a:cs typeface="Courier New" panose="02070309020205020404" pitchFamily="49" charset="0"/>
              </a:rPr>
              <a:t>hydra4_config.vh</a:t>
            </a:r>
            <a:r>
              <a:rPr lang="en-US" dirty="0"/>
              <a:t> defines each chip’s RAM address width,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`HYDRA_WIDTH_W</a:t>
            </a:r>
            <a:r>
              <a:rPr lang="en-US" dirty="0"/>
              <a:t> = “</a:t>
            </a:r>
            <a:r>
              <a:rPr lang="en-US" i="1" spc="100" dirty="0"/>
              <a:t>W</a:t>
            </a:r>
            <a:r>
              <a:rPr lang="en-US" dirty="0"/>
              <a:t>”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Hydra 4 can be built with any </a:t>
            </a:r>
            <a:r>
              <a:rPr lang="en-US" i="1" dirty="0"/>
              <a:t>W</a:t>
            </a:r>
            <a:r>
              <a:rPr lang="en-US" dirty="0"/>
              <a:t> from 17 to 32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Example:  </a:t>
            </a:r>
            <a:r>
              <a:rPr lang="en-US" i="1" dirty="0"/>
              <a:t>W</a:t>
            </a:r>
            <a:r>
              <a:rPr lang="en-US" dirty="0"/>
              <a:t> = 17 for Chimera’s basic 64KW RAM space or Byrd A0’s 128KB DTIM RAM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Example:  </a:t>
            </a:r>
            <a:r>
              <a:rPr lang="en-US" i="1" dirty="0"/>
              <a:t>W</a:t>
            </a:r>
            <a:r>
              <a:rPr lang="en-US" dirty="0"/>
              <a:t> = 18 on Byrd B0, allowing Hydra to address 128KB DTIM + 56KB SYS_MEM RAM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Example:  </a:t>
            </a:r>
            <a:r>
              <a:rPr lang="en-US" i="1" dirty="0"/>
              <a:t>W</a:t>
            </a:r>
            <a:r>
              <a:rPr lang="en-US" dirty="0"/>
              <a:t> = 32 if Hydra wants to see the chip’s full AHB address space</a:t>
            </a:r>
          </a:p>
          <a:p>
            <a:pPr>
              <a:spcBef>
                <a:spcPts val="1200"/>
              </a:spcBef>
            </a:pPr>
            <a:r>
              <a:rPr lang="en-US" dirty="0"/>
              <a:t>Registers that hold addresses are </a:t>
            </a:r>
            <a:r>
              <a:rPr lang="en-US" i="1" dirty="0"/>
              <a:t>W</a:t>
            </a:r>
            <a:r>
              <a:rPr lang="en-US" dirty="0"/>
              <a:t> bits wide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They ignore the data written to their high (32 − </a:t>
            </a:r>
            <a:r>
              <a:rPr lang="en-US" i="1" spc="100" dirty="0"/>
              <a:t>W</a:t>
            </a:r>
            <a:r>
              <a:rPr lang="en-US" dirty="0"/>
              <a:t>) bits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For example, if </a:t>
            </a:r>
            <a:r>
              <a:rPr lang="en-US" i="1" dirty="0"/>
              <a:t>W</a:t>
            </a:r>
            <a:r>
              <a:rPr lang="en-US" dirty="0"/>
              <a:t> = 20 and host firmware has a pointer into data RAM “0x60012345” …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… the host can write 0x60012345 directly to </a:t>
            </a:r>
            <a:r>
              <a:rPr lang="en-US" dirty="0">
                <a:latin typeface="Avenir Next LT Pro Light" panose="020B0304020202020204" pitchFamily="34" charset="0"/>
              </a:rPr>
              <a:t>V0ADDR</a:t>
            </a:r>
            <a:r>
              <a:rPr lang="en-US" dirty="0"/>
              <a:t>, which will receive the RAM-relative</a:t>
            </a:r>
            <a:br>
              <a:rPr lang="en-US" dirty="0"/>
            </a:br>
            <a:r>
              <a:rPr lang="en-US" dirty="0"/>
              <a:t>20-bit-wide address 0x12345</a:t>
            </a:r>
          </a:p>
          <a:p>
            <a:pPr>
              <a:spcBef>
                <a:spcPts val="800"/>
              </a:spcBef>
            </a:pPr>
            <a:r>
              <a:rPr lang="en-US" dirty="0"/>
              <a:t>In Chimera systems, a compatibility feature also allows the host to use traditional Chimera 16-bit word-granular pointers  (not applicable to </a:t>
            </a:r>
            <a:r>
              <a:rPr lang="en-US" dirty="0" err="1"/>
              <a:t>SmartBridge</a:t>
            </a:r>
            <a:r>
              <a:rPr lang="en-US" dirty="0"/>
              <a:t> or Byrd)</a:t>
            </a:r>
          </a:p>
        </p:txBody>
      </p:sp>
    </p:spTree>
    <p:extLst>
      <p:ext uri="{BB962C8B-B14F-4D97-AF65-F5344CB8AC3E}">
        <p14:creationId xmlns:p14="http://schemas.microsoft.com/office/powerpoint/2010/main" val="62256286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Hydra 4 registers  (shown for </a:t>
            </a:r>
            <a:r>
              <a:rPr lang="en-US" i="1" dirty="0"/>
              <a:t>W</a:t>
            </a:r>
            <a:r>
              <a:rPr lang="en-US" dirty="0"/>
              <a:t> = 20)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0E38593-8219-4F8D-A336-DB9AC552A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802652"/>
              </p:ext>
            </p:extLst>
          </p:nvPr>
        </p:nvGraphicFramePr>
        <p:xfrm>
          <a:off x="754964" y="813289"/>
          <a:ext cx="7634072" cy="3953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6006">
                  <a:extLst>
                    <a:ext uri="{9D8B030D-6E8A-4147-A177-3AD203B41FA5}">
                      <a16:colId xmlns:a16="http://schemas.microsoft.com/office/drawing/2014/main" val="3526066598"/>
                    </a:ext>
                  </a:extLst>
                </a:gridCol>
                <a:gridCol w="1088684">
                  <a:extLst>
                    <a:ext uri="{9D8B030D-6E8A-4147-A177-3AD203B41FA5}">
                      <a16:colId xmlns:a16="http://schemas.microsoft.com/office/drawing/2014/main" val="3461795692"/>
                    </a:ext>
                  </a:extLst>
                </a:gridCol>
                <a:gridCol w="1272345">
                  <a:extLst>
                    <a:ext uri="{9D8B030D-6E8A-4147-A177-3AD203B41FA5}">
                      <a16:colId xmlns:a16="http://schemas.microsoft.com/office/drawing/2014/main" val="1453448923"/>
                    </a:ext>
                  </a:extLst>
                </a:gridCol>
                <a:gridCol w="636173">
                  <a:extLst>
                    <a:ext uri="{9D8B030D-6E8A-4147-A177-3AD203B41FA5}">
                      <a16:colId xmlns:a16="http://schemas.microsoft.com/office/drawing/2014/main" val="1812391790"/>
                    </a:ext>
                  </a:extLst>
                </a:gridCol>
                <a:gridCol w="636172">
                  <a:extLst>
                    <a:ext uri="{9D8B030D-6E8A-4147-A177-3AD203B41FA5}">
                      <a16:colId xmlns:a16="http://schemas.microsoft.com/office/drawing/2014/main" val="534207756"/>
                    </a:ext>
                  </a:extLst>
                </a:gridCol>
                <a:gridCol w="636173">
                  <a:extLst>
                    <a:ext uri="{9D8B030D-6E8A-4147-A177-3AD203B41FA5}">
                      <a16:colId xmlns:a16="http://schemas.microsoft.com/office/drawing/2014/main" val="3423413456"/>
                    </a:ext>
                  </a:extLst>
                </a:gridCol>
                <a:gridCol w="636173">
                  <a:extLst>
                    <a:ext uri="{9D8B030D-6E8A-4147-A177-3AD203B41FA5}">
                      <a16:colId xmlns:a16="http://schemas.microsoft.com/office/drawing/2014/main" val="3611636535"/>
                    </a:ext>
                  </a:extLst>
                </a:gridCol>
                <a:gridCol w="636173">
                  <a:extLst>
                    <a:ext uri="{9D8B030D-6E8A-4147-A177-3AD203B41FA5}">
                      <a16:colId xmlns:a16="http://schemas.microsoft.com/office/drawing/2014/main" val="467581959"/>
                    </a:ext>
                  </a:extLst>
                </a:gridCol>
                <a:gridCol w="636173">
                  <a:extLst>
                    <a:ext uri="{9D8B030D-6E8A-4147-A177-3AD203B41FA5}">
                      <a16:colId xmlns:a16="http://schemas.microsoft.com/office/drawing/2014/main" val="236018204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Offset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i="1" dirty="0"/>
                        <a:t>Bit 31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400" i="1" dirty="0"/>
                        <a:t>23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400" i="1" dirty="0"/>
                        <a:t>15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i="1" dirty="0"/>
                        <a:t>7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i="1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12521932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OPCODE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+0x00</a:t>
                      </a: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Write an opcode here to post a vector instruction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US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US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endParaRPr lang="en-US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53346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+0x04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0x000</a:t>
                      </a:r>
                    </a:p>
                  </a:txBody>
                  <a:tcPr marL="0" marR="0" marT="0" marB="0" anchor="ctr">
                    <a:solidFill>
                      <a:srgbClr val="E1F7E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Vector length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3144271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VMA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+0x08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0x000</a:t>
                      </a:r>
                    </a:p>
                  </a:txBody>
                  <a:tcPr marL="0" marR="0" marT="0" marB="0" anchor="ctr">
                    <a:solidFill>
                      <a:srgbClr val="E1F7E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Vector mask address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15540481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VPC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+0x0C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0x000</a:t>
                      </a:r>
                    </a:p>
                  </a:txBody>
                  <a:tcPr marL="0" marR="0" marT="0" marB="0" anchor="ctr">
                    <a:solidFill>
                      <a:srgbClr val="E1F7E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SPU program counter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1003871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+0x10</a:t>
                      </a: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General register G0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91547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+0x14</a:t>
                      </a: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General register G1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80901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IRQ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Error reason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Int ack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Int flags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1012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IEN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+0x24</a:t>
                      </a: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0x000000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Int enable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931386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MODES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PRIV_ONLY</a:t>
                      </a:r>
                    </a:p>
                  </a:txBody>
                  <a:tcPr marL="0" marR="0" marT="0" marB="0" anchor="ctr">
                    <a:solidFill>
                      <a:srgbClr val="CBD5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DIS/EN</a:t>
                      </a:r>
                    </a:p>
                  </a:txBody>
                  <a:tcPr marL="0" marR="0" marT="0" marB="0" anchor="ctr">
                    <a:solidFill>
                      <a:srgbClr val="CBD5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Rounding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6470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PCOUNT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+0x2C</a:t>
                      </a: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Performance counter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Event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64368665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STATUS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+0x30</a:t>
                      </a: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0x0000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Inverted flags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Status flags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881272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spc="-40" baseline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COMPAT_OPCODE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+0x34</a:t>
                      </a: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0x0000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Write Hydra 3 opcode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5983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VMCNT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+0x38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0x000</a:t>
                      </a:r>
                    </a:p>
                  </a:txBody>
                  <a:tcPr marL="0" marR="0" marT="0" marB="0" anchor="ctr">
                    <a:solidFill>
                      <a:srgbClr val="E1F7E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Vector mask count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0992993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PROPS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+0x3C</a:t>
                      </a: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Version 4.2.1 = “0x0421”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Properties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46127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</a:pPr>
                      <a:endParaRPr lang="en-US" sz="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</a:pPr>
                      <a:endParaRPr lang="en-US" sz="5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</a:pPr>
                      <a:endParaRPr lang="en-US" sz="6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</a:pPr>
                      <a:endParaRPr lang="en-US" sz="6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</a:pPr>
                      <a:endParaRPr lang="en-US" sz="6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</a:pPr>
                      <a:endParaRPr lang="en-US" sz="6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92318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</a:t>
                      </a:r>
                      <a:r>
                        <a:rPr lang="en-US" sz="140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en-US" sz="1400" i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CFG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+0x40 + 8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ARG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MODE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TYPE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888745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</a:t>
                      </a:r>
                      <a:r>
                        <a:rPr lang="en-US" sz="1400" i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en-US" sz="1400" i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ADDR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200" dirty="0"/>
                        <a:t>+0x44 + 8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0x000</a:t>
                      </a:r>
                    </a:p>
                  </a:txBody>
                  <a:tcPr marL="0" marR="0" marT="0" marB="0" anchor="ctr">
                    <a:solidFill>
                      <a:srgbClr val="E1F7E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/>
                        <a:t>Vector </a:t>
                      </a:r>
                      <a:r>
                        <a:rPr lang="en-US" sz="1400" i="0" dirty="0"/>
                        <a:t>base </a:t>
                      </a:r>
                      <a:r>
                        <a:rPr lang="en-US" sz="1400" dirty="0"/>
                        <a:t>address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en-US" sz="1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717705"/>
                  </a:ext>
                </a:extLst>
              </a:tr>
            </a:tbl>
          </a:graphicData>
        </a:graphic>
      </p:graphicFrame>
      <p:sp>
        <p:nvSpPr>
          <p:cNvPr id="7" name="Left Brace 6">
            <a:extLst>
              <a:ext uri="{FF2B5EF4-FFF2-40B4-BE49-F238E27FC236}">
                <a16:creationId xmlns:a16="http://schemas.microsoft.com/office/drawing/2014/main" id="{F18895B0-40BB-40E8-BF65-DEA612FB7821}"/>
              </a:ext>
            </a:extLst>
          </p:cNvPr>
          <p:cNvSpPr/>
          <p:nvPr/>
        </p:nvSpPr>
        <p:spPr>
          <a:xfrm>
            <a:off x="546169" y="4322011"/>
            <a:ext cx="157216" cy="449786"/>
          </a:xfrm>
          <a:prstGeom prst="leftBrace">
            <a:avLst>
              <a:gd name="adj1" fmla="val 37728"/>
              <a:gd name="adj2" fmla="val 50000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98BA12-9860-4732-AEEB-F9072602C07A}"/>
              </a:ext>
            </a:extLst>
          </p:cNvPr>
          <p:cNvSpPr txBox="1"/>
          <p:nvPr/>
        </p:nvSpPr>
        <p:spPr>
          <a:xfrm>
            <a:off x="218050" y="4403823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8x</a:t>
            </a:r>
          </a:p>
        </p:txBody>
      </p:sp>
    </p:spTree>
    <p:extLst>
      <p:ext uri="{BB962C8B-B14F-4D97-AF65-F5344CB8AC3E}">
        <p14:creationId xmlns:p14="http://schemas.microsoft.com/office/powerpoint/2010/main" val="698495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Hydra in multiple threads, tasks, or cores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554065" cy="4114800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Most Synaptics firmware is written in terms of multiple “tasks”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These could be Chimera threads, RTOS tasks, handlers, modules, or CPU cores all running at once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What if several of these tasks want to use Hydra at the same time?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One answer is to arbitrate access in the RTOS:  In Hydra 3, this was the only answer</a:t>
            </a:r>
          </a:p>
          <a:p>
            <a:pPr>
              <a:spcBef>
                <a:spcPts val="1600"/>
              </a:spcBef>
            </a:pPr>
            <a:r>
              <a:rPr lang="en-US" dirty="0"/>
              <a:t>Hydra 4 supports multiple </a:t>
            </a:r>
            <a:r>
              <a:rPr lang="en-US" i="1" dirty="0"/>
              <a:t>register contexts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Multiple views of the register set just shown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Eventually, there will be an option for multiple “full” register sets:  Expensive!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Full contexts would allow very fluid multi-tasked use of Hydra, but they are </a:t>
            </a:r>
            <a:r>
              <a:rPr lang="en-US" i="1" dirty="0"/>
              <a:t>not yet implemented</a:t>
            </a:r>
            <a:r>
              <a:rPr lang="en-US" dirty="0"/>
              <a:t> in Hydra 4.0–4.2 for Byrd and </a:t>
            </a:r>
            <a:r>
              <a:rPr lang="en-US" dirty="0" err="1"/>
              <a:t>SmartBridge</a:t>
            </a:r>
            <a:endParaRPr lang="en-US" dirty="0"/>
          </a:p>
          <a:p>
            <a:pPr>
              <a:spcBef>
                <a:spcPts val="1600"/>
              </a:spcBef>
            </a:pPr>
            <a:r>
              <a:rPr lang="en-US" dirty="0"/>
              <a:t>By default (and implemented now), each additional register context is </a:t>
            </a:r>
            <a:r>
              <a:rPr lang="en-US" i="1" dirty="0"/>
              <a:t>partial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Most registers are shared, but each context has its own </a:t>
            </a:r>
            <a:r>
              <a:rPr lang="en-US" dirty="0">
                <a:latin typeface="Avenir Next LT Pro Light" panose="020B0304020202020204" pitchFamily="34" charset="0"/>
              </a:rPr>
              <a:t>OPCODE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IRQ.BOUNCE</a:t>
            </a:r>
            <a:r>
              <a:rPr lang="en-US" dirty="0"/>
              <a:t>, and </a:t>
            </a:r>
            <a:r>
              <a:rPr lang="en-US" dirty="0">
                <a:latin typeface="Avenir Next LT Pro Light" panose="020B0304020202020204" pitchFamily="34" charset="0"/>
              </a:rPr>
              <a:t>IRQ.DONE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is enough to allow tasks to safely share Hydra on the granularity of SPU routines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Alternatively, in Chimera systems, Hydra can integrate with Chimera’s hardware mutexes</a:t>
            </a:r>
          </a:p>
        </p:txBody>
      </p:sp>
    </p:spTree>
    <p:extLst>
      <p:ext uri="{BB962C8B-B14F-4D97-AF65-F5344CB8AC3E}">
        <p14:creationId xmlns:p14="http://schemas.microsoft.com/office/powerpoint/2010/main" val="73431460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Examples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4.2 functionality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9694171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4 has a large repertoire of vector operations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hardware sees them as vector </a:t>
            </a:r>
            <a:r>
              <a:rPr lang="en-US" i="1" dirty="0"/>
              <a:t>instructions</a:t>
            </a:r>
            <a:r>
              <a:rPr lang="en-US" dirty="0"/>
              <a:t> for a vector processor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To the C programmer, each vector operation looks like a function call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2000"/>
              </a:spcBef>
            </a:pPr>
            <a:r>
              <a:rPr lang="en-US" dirty="0"/>
              <a:t>Almost all Hydra 4 operations take </a:t>
            </a:r>
            <a:r>
              <a:rPr lang="en-US" i="1" dirty="0"/>
              <a:t>N</a:t>
            </a:r>
            <a:r>
              <a:rPr lang="en-US" dirty="0"/>
              <a:t> “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” cycles plus a few cycles of startup overhead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Where “</a:t>
            </a:r>
            <a:r>
              <a:rPr lang="en-US" i="1" dirty="0"/>
              <a:t>N</a:t>
            </a:r>
            <a:r>
              <a:rPr lang="en-US" dirty="0"/>
              <a:t>” is the vector length “</a:t>
            </a:r>
            <a:r>
              <a:rPr lang="en-US" dirty="0">
                <a:latin typeface="Avenir Next LT Pro Light" panose="020B0304020202020204" pitchFamily="34" charset="0"/>
              </a:rPr>
              <a:t>VL</a:t>
            </a:r>
            <a:r>
              <a:rPr lang="en-US" dirty="0"/>
              <a:t>”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matrices, </a:t>
            </a:r>
            <a:r>
              <a:rPr lang="en-US" i="1" dirty="0"/>
              <a:t>N</a:t>
            </a:r>
            <a:r>
              <a:rPr lang="en-US" dirty="0"/>
              <a:t> is the total number of matrix elements  (</a:t>
            </a:r>
            <a:r>
              <a:rPr lang="en-US" i="1" dirty="0"/>
              <a:t>N</a:t>
            </a:r>
            <a:r>
              <a:rPr lang="en-US" dirty="0"/>
              <a:t> = </a:t>
            </a:r>
            <a:r>
              <a:rPr lang="en-US" dirty="0">
                <a:latin typeface="Avenir Next LT Pro Light" panose="020B0304020202020204" pitchFamily="34" charset="0"/>
              </a:rPr>
              <a:t>VL</a:t>
            </a:r>
            <a:r>
              <a:rPr lang="en-US" dirty="0"/>
              <a:t> = </a:t>
            </a:r>
            <a:r>
              <a:rPr lang="en-US" i="1" spc="100" dirty="0"/>
              <a:t>R</a:t>
            </a:r>
            <a:r>
              <a:rPr lang="en-US" spc="100" dirty="0"/>
              <a:t>*</a:t>
            </a:r>
            <a:r>
              <a:rPr lang="en-US" i="1" dirty="0"/>
              <a:t>C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Convolutions and matrix multiplications take </a:t>
            </a:r>
            <a:r>
              <a:rPr lang="en-US" i="1" spc="100" dirty="0"/>
              <a:t>N*</a:t>
            </a:r>
            <a:r>
              <a:rPr lang="en-US" i="1" dirty="0"/>
              <a:t>M</a:t>
            </a:r>
            <a:r>
              <a:rPr lang="en-US" dirty="0"/>
              <a:t> cycles  (startup overhead is paid just once)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SIMD operation, when applicable, can reduce the number of cycles to ½ or ¼ normal  (see later)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“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cycles” = At the full HSO speed, e.g., ~400 MHz on Byrd, ~350 MHz on SB7900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(On Chimera-based chips, Hydra 4, like Hydra 3, will run at twice Chimera’s </a:t>
            </a:r>
            <a:r>
              <a:rPr lang="en-US" dirty="0">
                <a:latin typeface="Avenir Next LT Pro Light" panose="020B0304020202020204" pitchFamily="34" charset="0"/>
              </a:rPr>
              <a:t>pclk</a:t>
            </a:r>
            <a:r>
              <a:rPr lang="en-US" dirty="0"/>
              <a:t> rate)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80C476-D5A5-4CF4-8836-E2498A1FDB40}"/>
              </a:ext>
            </a:extLst>
          </p:cNvPr>
          <p:cNvSpPr txBox="1"/>
          <p:nvPr/>
        </p:nvSpPr>
        <p:spPr>
          <a:xfrm>
            <a:off x="865930" y="1705941"/>
            <a:ext cx="7933296" cy="632481"/>
          </a:xfrm>
          <a:prstGeom prst="rect">
            <a:avLst/>
          </a:prstGeom>
          <a:noFill/>
          <a:ln w="12700">
            <a:noFill/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hydra_vrsqrte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(N),                      </a:t>
            </a:r>
            <a:r>
              <a:rPr lang="en-US" sz="1050" i="1" dirty="0">
                <a:cs typeface="Courier New" panose="02070309020205020404" pitchFamily="49" charset="0"/>
              </a:rPr>
              <a:t>// Instruction modifier(s).</a:t>
            </a:r>
            <a:endParaRPr lang="en-US" sz="10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(results, HYDRA_FLOAT),   </a:t>
            </a:r>
            <a:r>
              <a:rPr lang="en-US" sz="1000" i="1" dirty="0">
                <a:cs typeface="Courier New" panose="02070309020205020404" pitchFamily="49" charset="0"/>
              </a:rPr>
              <a:t>// Output vector.</a:t>
            </a:r>
            <a:endParaRPr lang="en-US" sz="1050" i="1" dirty="0">
              <a:cs typeface="Courier New" panose="02070309020205020404" pitchFamily="49" charset="0"/>
            </a:endParaRP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(data, HYDRA_FLOAT));     </a:t>
            </a:r>
            <a:r>
              <a:rPr lang="en-US" sz="1000" i="1" dirty="0">
                <a:cs typeface="Courier New" panose="02070309020205020404" pitchFamily="49" charset="0"/>
              </a:rPr>
              <a:t>// Input vector.</a:t>
            </a:r>
          </a:p>
        </p:txBody>
      </p:sp>
    </p:spTree>
    <p:extLst>
      <p:ext uri="{BB962C8B-B14F-4D97-AF65-F5344CB8AC3E}">
        <p14:creationId xmlns:p14="http://schemas.microsoft.com/office/powerpoint/2010/main" val="27309367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Basic arithmetic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62198"/>
              </p:ext>
            </p:extLst>
          </p:nvPr>
        </p:nvGraphicFramePr>
        <p:xfrm>
          <a:off x="722026" y="824563"/>
          <a:ext cx="796477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vadd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+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vsub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−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vsubn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−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−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384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vmul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*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vmuln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− 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*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vneg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−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A07C81-69C3-41AA-86E1-4422B958C41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3664634"/>
            <a:ext cx="8229600" cy="1153551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“</a:t>
            </a:r>
            <a:r>
              <a:rPr lang="en-US" i="1" dirty="0"/>
              <a:t>m</a:t>
            </a:r>
            <a:r>
              <a:rPr lang="en-US" dirty="0"/>
              <a:t>” = instruction setup or modifier bits  (0 if no setup/modifiers needed)</a:t>
            </a:r>
          </a:p>
          <a:p>
            <a:pPr>
              <a:spcBef>
                <a:spcPts val="1200"/>
              </a:spcBef>
            </a:pPr>
            <a:r>
              <a:rPr lang="en-US" dirty="0"/>
              <a:t>The operands </a:t>
            </a:r>
            <a:r>
              <a:rPr lang="en-US" i="1" dirty="0" err="1"/>
              <a:t>dest</a:t>
            </a:r>
            <a:r>
              <a:rPr lang="en-US" dirty="0"/>
              <a:t>,</a:t>
            </a:r>
            <a:r>
              <a:rPr lang="en-US" i="1" dirty="0"/>
              <a:t> src1</a:t>
            </a:r>
            <a:r>
              <a:rPr lang="en-US" dirty="0"/>
              <a:t>, </a:t>
            </a:r>
            <a:r>
              <a:rPr lang="en-US" i="1" dirty="0"/>
              <a:t>src2</a:t>
            </a:r>
            <a:r>
              <a:rPr lang="en-US" dirty="0"/>
              <a:t>, and </a:t>
            </a:r>
            <a:r>
              <a:rPr lang="en-US" i="1" dirty="0"/>
              <a:t>src3 </a:t>
            </a:r>
            <a:r>
              <a:rPr lang="en-US" dirty="0"/>
              <a:t>may have any combination of data types and addressing modes</a:t>
            </a:r>
          </a:p>
        </p:txBody>
      </p:sp>
    </p:spTree>
    <p:extLst>
      <p:ext uri="{BB962C8B-B14F-4D97-AF65-F5344CB8AC3E}">
        <p14:creationId xmlns:p14="http://schemas.microsoft.com/office/powerpoint/2010/main" val="49411956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Fused multiply-add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924833"/>
              </p:ext>
            </p:extLst>
          </p:nvPr>
        </p:nvGraphicFramePr>
        <p:xfrm>
          <a:off x="722026" y="824563"/>
          <a:ext cx="796477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vmadd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src2, src3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+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src3[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vmsub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src2, src3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−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src3[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vmsubr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src2, src3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− 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+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src3[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vmsubn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src2, src3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− 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−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src3[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A14C63-4E45-4CF4-B350-3E6B2D75AD7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2963986"/>
            <a:ext cx="8229600" cy="1854200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These do the full computation, </a:t>
            </a:r>
            <a:r>
              <a:rPr lang="en-US" i="1" dirty="0"/>
              <a:t>a</a:t>
            </a:r>
            <a:r>
              <a:rPr lang="en-US" dirty="0"/>
              <a:t> + </a:t>
            </a:r>
            <a:r>
              <a:rPr lang="en-US" i="1" dirty="0"/>
              <a:t>b</a:t>
            </a:r>
            <a:r>
              <a:rPr lang="en-US" dirty="0"/>
              <a:t>*</a:t>
            </a:r>
            <a:r>
              <a:rPr lang="en-US" i="1" dirty="0"/>
              <a:t>c</a:t>
            </a:r>
            <a:r>
              <a:rPr lang="en-US" dirty="0"/>
              <a:t>, without rounding the intermediate product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 “fused multiply-add” operation has many useful properties:  See the </a:t>
            </a:r>
            <a:r>
              <a:rPr lang="en-US" i="1" dirty="0"/>
              <a:t>Hydra 4 User’s Guide</a:t>
            </a:r>
            <a:endParaRPr lang="en-US" dirty="0"/>
          </a:p>
          <a:p>
            <a:pPr>
              <a:spcBef>
                <a:spcPts val="1000"/>
              </a:spcBef>
            </a:pPr>
            <a:r>
              <a:rPr lang="en-US" dirty="0"/>
              <a:t>Hydra’s </a:t>
            </a:r>
            <a:r>
              <a:rPr lang="en-US" dirty="0">
                <a:latin typeface="Avenir Next LT Pro Light" panose="020B0304020202020204" pitchFamily="34" charset="0"/>
              </a:rPr>
              <a:t>VMADD</a:t>
            </a:r>
            <a:r>
              <a:rPr lang="en-US" dirty="0"/>
              <a:t> is just as fast as a </a:t>
            </a:r>
            <a:r>
              <a:rPr lang="en-US" dirty="0">
                <a:latin typeface="Avenir Next LT Pro Light" panose="020B0304020202020204" pitchFamily="34" charset="0"/>
              </a:rPr>
              <a:t>VMUL</a:t>
            </a:r>
            <a:r>
              <a:rPr lang="en-US" dirty="0"/>
              <a:t> or a </a:t>
            </a:r>
            <a:r>
              <a:rPr lang="en-US" dirty="0">
                <a:latin typeface="Avenir Next LT Pro Light" panose="020B0304020202020204" pitchFamily="34" charset="0"/>
              </a:rPr>
              <a:t>VADD</a:t>
            </a:r>
            <a:r>
              <a:rPr lang="en-US" dirty="0"/>
              <a:t> alone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500"/>
              </a:spcBef>
            </a:pPr>
            <a:r>
              <a:rPr lang="en-US" dirty="0"/>
              <a:t>The Multiply and the Add happen simultaneously, in different stages of Hydra’s pipeline</a:t>
            </a:r>
          </a:p>
          <a:p>
            <a:pPr>
              <a:spcBef>
                <a:spcPts val="1000"/>
              </a:spcBef>
            </a:pPr>
            <a:r>
              <a:rPr lang="en-US" dirty="0"/>
              <a:t>In the C language, the standard function </a:t>
            </a:r>
            <a:r>
              <a:rPr lang="en-US" b="1" dirty="0" err="1"/>
              <a:t>fma</a:t>
            </a:r>
            <a:r>
              <a:rPr lang="en-US" b="1" spc="100" dirty="0" err="1"/>
              <a:t>f</a:t>
            </a:r>
            <a:r>
              <a:rPr lang="en-US" dirty="0"/>
              <a:t>(</a:t>
            </a:r>
            <a:r>
              <a:rPr lang="en-US" i="1" dirty="0"/>
              <a:t>b</a:t>
            </a:r>
            <a:r>
              <a:rPr lang="en-US" dirty="0"/>
              <a:t>, </a:t>
            </a:r>
            <a:r>
              <a:rPr lang="en-US" i="1" dirty="0"/>
              <a:t>c</a:t>
            </a:r>
            <a:r>
              <a:rPr lang="en-US" dirty="0"/>
              <a:t>, </a:t>
            </a:r>
            <a:r>
              <a:rPr lang="en-US" i="1" dirty="0"/>
              <a:t>a</a:t>
            </a:r>
            <a:r>
              <a:rPr lang="en-US" dirty="0"/>
              <a:t>)</a:t>
            </a:r>
            <a:r>
              <a:rPr lang="en-US" i="1" dirty="0"/>
              <a:t> </a:t>
            </a:r>
            <a:r>
              <a:rPr lang="en-US" dirty="0"/>
              <a:t>does a fused multiply-add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7310069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Multiply-accumulate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915357"/>
              </p:ext>
            </p:extLst>
          </p:nvPr>
        </p:nvGraphicFramePr>
        <p:xfrm>
          <a:off x="722026" y="824563"/>
          <a:ext cx="796477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vsum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spc="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∑</a:t>
                      </a:r>
                      <a:r>
                        <a:rPr lang="en-US" sz="16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vmac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spc="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∑</a:t>
                      </a:r>
                      <a:r>
                        <a:rPr lang="en-US" sz="16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“Fast </a:t>
                      </a:r>
                      <a:r>
                        <a:rPr lang="en-US" sz="140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mult-accum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endParaRPr lang="en-US" sz="1400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433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vdmac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spc="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∑</a:t>
                      </a:r>
                      <a:r>
                        <a:rPr lang="en-US" sz="16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“Deterministic”</a:t>
                      </a:r>
                      <a:endParaRPr lang="en-US" sz="1400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923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vomac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spc="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∑</a:t>
                      </a:r>
                      <a:r>
                        <a:rPr lang="en-US" sz="16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“Fully ordered”</a:t>
                      </a:r>
                      <a:endParaRPr lang="en-US" sz="1400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27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vcmac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spc="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∑</a:t>
                      </a:r>
                      <a:r>
                        <a:rPr lang="en-US" sz="16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j≤i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src1[j]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src2[j]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“Cumulative”</a:t>
                      </a:r>
                      <a:endParaRPr lang="en-US" sz="1400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168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vconvo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Use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VMAC</a:t>
                      </a:r>
                      <a:r>
                        <a:rPr lang="en-US" sz="1400" i="0" dirty="0"/>
                        <a:t> as the kernel in a convolution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780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vmm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Use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VMAC</a:t>
                      </a:r>
                      <a:r>
                        <a:rPr lang="en-US" sz="1400" i="0" dirty="0"/>
                        <a:t> as the kernel in a matrix-multiply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7968846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92F6BF2-F970-42D7-AFD8-90E6C16B11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3861582"/>
            <a:ext cx="8229600" cy="970672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offers several flavors of this operation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VMAC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VOMAC</a:t>
            </a:r>
            <a:r>
              <a:rPr lang="en-US" dirty="0"/>
              <a:t>, and </a:t>
            </a:r>
            <a:r>
              <a:rPr lang="en-US" dirty="0">
                <a:latin typeface="Avenir Next LT Pro Light" panose="020B0304020202020204" pitchFamily="34" charset="0"/>
              </a:rPr>
              <a:t>VDMAC</a:t>
            </a:r>
            <a:r>
              <a:rPr lang="en-US" dirty="0"/>
              <a:t> give three different useful trade-offs of speed and precision</a:t>
            </a:r>
            <a:br>
              <a:rPr lang="en-US" dirty="0"/>
            </a:br>
            <a:r>
              <a:rPr lang="en-US" dirty="0"/>
              <a:t>vs. ease of matching the result (with bit-for-bit the same rounding) in non-Hydra firmware code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See the detailed description of Hydra’s ALU later in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303953101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Division and square root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327580"/>
              </p:ext>
            </p:extLst>
          </p:nvPr>
        </p:nvGraphicFramePr>
        <p:xfrm>
          <a:off x="722026" y="824563"/>
          <a:ext cx="7964774" cy="251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vrcpe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/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“Estimate accurate to 6 bits”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vrcpe2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/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 special treatment of extreme values for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/ 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vrsqrte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/ sqrt(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“Estimate to 3 bits”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vrsqrte2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/ sqrt(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with special treatment of extreme values for sqrt(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</a:rPr>
                        <a:t>vdiv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src1, src2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dest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]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] / src2[</a:t>
                      </a:r>
                      <a:r>
                        <a:rPr lang="en-US" sz="1400" i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]    (Red = not yet </a:t>
                      </a:r>
                      <a:r>
                        <a:rPr lang="en-US" sz="1400" i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impl’d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i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3016285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1FC2FC-05B7-4BD9-AD0C-75FF969AB3A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3573195"/>
            <a:ext cx="8384583" cy="1284556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VDIV</a:t>
            </a:r>
            <a:r>
              <a:rPr lang="en-US" dirty="0"/>
              <a:t> is not implemented in Hydra 4.0–4.2, but simple routines based on </a:t>
            </a:r>
            <a:r>
              <a:rPr lang="en-US" dirty="0">
                <a:latin typeface="Avenir Next LT Pro Light" panose="020B0304020202020204" pitchFamily="34" charset="0"/>
              </a:rPr>
              <a:t>VRCPE</a:t>
            </a:r>
            <a:r>
              <a:rPr lang="en-US" dirty="0"/>
              <a:t> can do: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Accurate floating-point division in 6 cycles per quotient  (</a:t>
            </a:r>
            <a:r>
              <a:rPr lang="en-US" i="1" dirty="0"/>
              <a:t>much</a:t>
            </a:r>
            <a:r>
              <a:rPr lang="en-US" dirty="0"/>
              <a:t> faster than </a:t>
            </a:r>
            <a:r>
              <a:rPr lang="en-US" dirty="0">
                <a:latin typeface="Avenir Next LT Pro Light" panose="020B0304020202020204" pitchFamily="34" charset="0"/>
              </a:rPr>
              <a:t>VDIV</a:t>
            </a:r>
            <a:r>
              <a:rPr lang="en-US" dirty="0"/>
              <a:t> would be!)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IEEE compliant exactly rounded floating-point division in 10 cycles per quotient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Exact integer division in 11 cycles per quotient  (or 7 cycles for short integers)</a:t>
            </a:r>
          </a:p>
        </p:txBody>
      </p:sp>
    </p:spTree>
    <p:extLst>
      <p:ext uri="{BB962C8B-B14F-4D97-AF65-F5344CB8AC3E}">
        <p14:creationId xmlns:p14="http://schemas.microsoft.com/office/powerpoint/2010/main" val="410471350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Other arithmetic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273583"/>
              </p:ext>
            </p:extLst>
          </p:nvPr>
        </p:nvGraphicFramePr>
        <p:xfrm>
          <a:off x="722026" y="824563"/>
          <a:ext cx="796477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vadd3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,</a:t>
                      </a:r>
                      <a:r>
                        <a:rPr lang="en-US" sz="1400" i="1" dirty="0"/>
                        <a:t> src3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+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src3[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(integers)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15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vavg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+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/ 2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002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vsubh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−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/ 2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930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vmulh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*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/ 2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44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vabs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0" dirty="0"/>
                        <a:t> abs(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)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376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vasub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, src1, src2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]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 abs(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src1[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] − src2[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]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732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vcsign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0" dirty="0"/>
                        <a:t> abs(</a:t>
                      </a:r>
                      <a:r>
                        <a:rPr lang="en-US" sz="1400" i="1" dirty="0"/>
                        <a:t>src1[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) * (</a:t>
                      </a:r>
                      <a:r>
                        <a:rPr lang="en-US" sz="1400" i="1" dirty="0"/>
                        <a:t>src2[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&lt; 0 ? −1 : 1)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872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vshl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(2</a:t>
                      </a:r>
                      <a:r>
                        <a:rPr lang="en-US" sz="1600" i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600" i="1" kern="1200" baseline="30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600" i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     (integer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18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vshr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(2</a:t>
                      </a:r>
                      <a:r>
                        <a:rPr lang="en-US" sz="1600" i="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−</a:t>
                      </a:r>
                      <a:r>
                        <a:rPr lang="en-US" sz="1600" i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600" i="1" kern="1200" baseline="30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600" i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   (integer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473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vlog2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floor(log</a:t>
                      </a:r>
                      <a:r>
                        <a:rPr lang="en-US" sz="1600" i="0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)) +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8931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2137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89708-082F-0BFA-B032-BE372BD1F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C98B9-CECE-6DA6-38BA-1265DF8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Other arithmetic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94A44F8-6523-7F01-44FA-9594618DBCD5}"/>
              </a:ext>
            </a:extLst>
          </p:cNvPr>
          <p:cNvGraphicFramePr>
            <a:graphicFrameLocks noGrp="1"/>
          </p:cNvGraphicFramePr>
          <p:nvPr/>
        </p:nvGraphicFramePr>
        <p:xfrm>
          <a:off x="722026" y="824563"/>
          <a:ext cx="796477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vadd3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,</a:t>
                      </a:r>
                      <a:r>
                        <a:rPr lang="en-US" sz="1400" i="1" dirty="0"/>
                        <a:t> src3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+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src3[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(integers)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15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vavg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+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/ 2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002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vsubh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−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/ 2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930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vmulh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*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/ 2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44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vabs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0" dirty="0"/>
                        <a:t> abs(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)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376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vasub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, src1, src2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]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 abs(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src1[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] − src2[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]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732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vcsign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0" dirty="0"/>
                        <a:t> abs(</a:t>
                      </a:r>
                      <a:r>
                        <a:rPr lang="en-US" sz="1400" i="1" dirty="0"/>
                        <a:t>src1[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) * (</a:t>
                      </a:r>
                      <a:r>
                        <a:rPr lang="en-US" sz="1400" i="1" dirty="0"/>
                        <a:t>src2[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&lt; 0 ? −1 : 1)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872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vshl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(2</a:t>
                      </a:r>
                      <a:r>
                        <a:rPr lang="en-US" sz="1600" i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600" i="1" kern="1200" baseline="30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600" i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     (integer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18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vshr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* (2</a:t>
                      </a:r>
                      <a:r>
                        <a:rPr lang="en-US" sz="1600" i="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−</a:t>
                      </a:r>
                      <a:r>
                        <a:rPr lang="en-US" sz="1600" i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600" i="1" kern="1200" baseline="30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600" i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   (integer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473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vlog2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floor(log</a:t>
                      </a:r>
                      <a:r>
                        <a:rPr lang="en-US" sz="1600" i="0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)) +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8931112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4290A088-BCFD-A6D4-D963-B52DB85BA1ED}"/>
              </a:ext>
            </a:extLst>
          </p:cNvPr>
          <p:cNvGrpSpPr/>
          <p:nvPr/>
        </p:nvGrpSpPr>
        <p:grpSpPr>
          <a:xfrm>
            <a:off x="457200" y="2092271"/>
            <a:ext cx="2836190" cy="1263112"/>
            <a:chOff x="4626244" y="2812942"/>
            <a:chExt cx="2836190" cy="1263112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89CD0085-D3B1-D465-AB89-139B449B826A}"/>
                </a:ext>
              </a:extLst>
            </p:cNvPr>
            <p:cNvSpPr/>
            <p:nvPr/>
          </p:nvSpPr>
          <p:spPr>
            <a:xfrm>
              <a:off x="4626244" y="2812942"/>
              <a:ext cx="2836190" cy="1263112"/>
            </a:xfrm>
            <a:prstGeom prst="cloudCallout">
              <a:avLst>
                <a:gd name="adj1" fmla="val -9278"/>
                <a:gd name="adj2" fmla="val 78888"/>
              </a:avLst>
            </a:prstGeom>
            <a:grpFill/>
            <a:ln w="19050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450"/>
                </a:spcBef>
              </a:pPr>
              <a:endParaRPr lang="en-US" sz="12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7A17B9D-F7EE-E232-82B9-A95FD422BC98}"/>
                </a:ext>
              </a:extLst>
            </p:cNvPr>
            <p:cNvSpPr txBox="1"/>
            <p:nvPr/>
          </p:nvSpPr>
          <p:spPr>
            <a:xfrm>
              <a:off x="5033074" y="3049775"/>
              <a:ext cx="1964411" cy="7232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Ins="45720" bIns="0" rtlCol="0">
              <a:spAutoFit/>
            </a:bodyPr>
            <a:lstStyle/>
            <a:p>
              <a:pPr>
                <a:spcBef>
                  <a:spcPts val="450"/>
                </a:spcBef>
              </a:pP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When operating on integers,</a:t>
              </a:r>
              <a:b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</a:b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VSHL 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cs typeface="Arial" panose="020B0604020202020204" pitchFamily="34" charset="0"/>
                </a:rPr>
                <a:t>and 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VSHR 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cs typeface="Arial" panose="020B0604020202020204" pitchFamily="34" charset="0"/>
                </a:rPr>
                <a:t>are bitwise shifts, and 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VLOG2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cs typeface="Arial" panose="020B0604020202020204" pitchFamily="34" charset="0"/>
                </a:rPr>
                <a:t> finds the leftmost ‘1’ bit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8DF4E16-37AD-BACF-9D64-73DFA7C0BF14}"/>
              </a:ext>
            </a:extLst>
          </p:cNvPr>
          <p:cNvGrpSpPr/>
          <p:nvPr/>
        </p:nvGrpSpPr>
        <p:grpSpPr>
          <a:xfrm>
            <a:off x="4045057" y="2420823"/>
            <a:ext cx="2836190" cy="1263112"/>
            <a:chOff x="4626244" y="2812942"/>
            <a:chExt cx="2836190" cy="1263112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8" name="Thought Bubble: Cloud 7">
              <a:extLst>
                <a:ext uri="{FF2B5EF4-FFF2-40B4-BE49-F238E27FC236}">
                  <a16:creationId xmlns:a16="http://schemas.microsoft.com/office/drawing/2014/main" id="{9F76C594-6B32-3DFB-991F-38F963BD9DDE}"/>
                </a:ext>
              </a:extLst>
            </p:cNvPr>
            <p:cNvSpPr/>
            <p:nvPr/>
          </p:nvSpPr>
          <p:spPr>
            <a:xfrm>
              <a:off x="4626244" y="2812942"/>
              <a:ext cx="2836190" cy="1263112"/>
            </a:xfrm>
            <a:prstGeom prst="cloudCallout">
              <a:avLst>
                <a:gd name="adj1" fmla="val -57092"/>
                <a:gd name="adj2" fmla="val 53121"/>
              </a:avLst>
            </a:prstGeom>
            <a:grpFill/>
            <a:ln w="19050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450"/>
                </a:spcBef>
              </a:pPr>
              <a:endParaRPr lang="en-US" sz="120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72DB2FD-D376-315D-1076-705468B30387}"/>
                </a:ext>
              </a:extLst>
            </p:cNvPr>
            <p:cNvSpPr txBox="1"/>
            <p:nvPr/>
          </p:nvSpPr>
          <p:spPr>
            <a:xfrm>
              <a:off x="5033074" y="3049775"/>
              <a:ext cx="1964411" cy="7232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Ins="45720" bIns="0" rtlCol="0">
              <a:spAutoFit/>
            </a:bodyPr>
            <a:lstStyle/>
            <a:p>
              <a:pPr>
                <a:spcBef>
                  <a:spcPts val="450"/>
                </a:spcBef>
              </a:pP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When operating on floats,</a:t>
              </a:r>
              <a:b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</a:b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VSHL 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cs typeface="Arial" panose="020B0604020202020204" pitchFamily="34" charset="0"/>
                </a:rPr>
                <a:t>and 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VSHR 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cs typeface="Arial" panose="020B0604020202020204" pitchFamily="34" charset="0"/>
                </a:rPr>
                <a:t>scale the exponent and 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latin typeface="Avenir Next LT Pro Light" panose="020B0304020202020204" pitchFamily="34" charset="0"/>
                  <a:cs typeface="Arial" panose="020B0604020202020204" pitchFamily="34" charset="0"/>
                </a:rPr>
                <a:t>VLOG2</a:t>
              </a:r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  <a:cs typeface="Arial" panose="020B0604020202020204" pitchFamily="34" charset="0"/>
                </a:rPr>
                <a:t> extracts the exponent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651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Data motion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594159"/>
              </p:ext>
            </p:extLst>
          </p:nvPr>
        </p:nvGraphicFramePr>
        <p:xfrm>
          <a:off x="722026" y="824563"/>
          <a:ext cx="796477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vmov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vmovn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   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“Move with no side effects”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vmovlr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   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“Move in left-to-right order”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vmov2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/>
                        <a:t>dest1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dest2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dest1[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 </a:t>
                      </a:r>
                      <a:r>
                        <a:rPr lang="en-US" sz="1400" i="0" dirty="0"/>
                        <a:t>and</a:t>
                      </a:r>
                      <a:r>
                        <a:rPr lang="en-US" sz="1400" i="1" dirty="0"/>
                        <a:t>  dest2[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vmov4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/>
                        <a:t>dest1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dest2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dest3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dest4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dest1[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], dest2[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], dest3[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], dest4[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596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vxch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/>
                        <a:t>dest1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dest2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dest1[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dest2[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 </a:t>
                      </a:r>
                      <a:r>
                        <a:rPr lang="en-US" sz="1400" i="0" dirty="0"/>
                        <a:t>and</a:t>
                      </a:r>
                      <a:r>
                        <a:rPr lang="en-US" sz="1400" i="1" dirty="0"/>
                        <a:t>  dest2[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dest1[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vsel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mask[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1" dirty="0"/>
                        <a:t> </a:t>
                      </a:r>
                      <a:r>
                        <a:rPr lang="en-US" sz="1400" i="0" dirty="0"/>
                        <a:t>?</a:t>
                      </a:r>
                      <a:r>
                        <a:rPr lang="en-US" sz="1400" i="1" dirty="0"/>
                        <a:t> src2[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/>
                        <a:t>:</a:t>
                      </a:r>
                      <a:r>
                        <a:rPr lang="en-US" sz="1400" i="1" dirty="0"/>
                        <a:t> s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vselq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src2, src3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Sine/Cosine argument reduction</a:t>
                      </a:r>
                      <a:endParaRPr lang="en-US" sz="1400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279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226049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Gather/compact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563746"/>
              </p:ext>
            </p:extLst>
          </p:nvPr>
        </p:nvGraphicFramePr>
        <p:xfrm>
          <a:off x="722026" y="824563"/>
          <a:ext cx="796477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vmovg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k,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spc="1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*k]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“Gather under index”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vmovs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k,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u="none" dirty="0" err="1"/>
                        <a:t>dest</a:t>
                      </a:r>
                      <a:r>
                        <a:rPr lang="en-US" sz="1400" i="1" u="none" dirty="0"/>
                        <a:t>[src2[</a:t>
                      </a:r>
                      <a:r>
                        <a:rPr lang="en-US" sz="1400" i="1" u="none" dirty="0" err="1"/>
                        <a:t>i</a:t>
                      </a:r>
                      <a:r>
                        <a:rPr lang="en-US" sz="1400" i="1" kern="1200" spc="1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*k</a:t>
                      </a:r>
                      <a:r>
                        <a:rPr lang="en-US" sz="1400" i="1" u="none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u="none" dirty="0"/>
                        <a:t> src1[</a:t>
                      </a:r>
                      <a:r>
                        <a:rPr lang="en-US" sz="1400" i="1" u="none" dirty="0" err="1"/>
                        <a:t>i</a:t>
                      </a:r>
                      <a:r>
                        <a:rPr lang="en-US" sz="1400" i="1" u="none" dirty="0"/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“Scatter under index”</a:t>
                      </a:r>
                      <a:endParaRPr lang="en-US" sz="1400" i="1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vmovc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1" dirty="0"/>
                        <a:t>, limit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j++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“Compact under mask”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vmovc2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/>
                        <a:t>dest1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dest2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limit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dest1[</a:t>
                      </a:r>
                      <a:r>
                        <a:rPr lang="en-US" sz="1400" i="1" dirty="0" err="1"/>
                        <a:t>j++</a:t>
                      </a:r>
                      <a:r>
                        <a:rPr lang="en-US" sz="1400" i="1" dirty="0"/>
                        <a:t>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else  </a:t>
                      </a:r>
                      <a:r>
                        <a:rPr lang="en-US" sz="1400" i="1" dirty="0"/>
                        <a:t>dest2[k++]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vmovx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j++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“Expand under mask”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vmovx2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j++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else 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src2[k++]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65858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Bitwise operations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645552"/>
              </p:ext>
            </p:extLst>
          </p:nvPr>
        </p:nvGraphicFramePr>
        <p:xfrm>
          <a:off x="722026" y="824563"/>
          <a:ext cx="796477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vand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&amp;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vandn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&amp;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~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vnand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~(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&amp;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|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vorn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|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~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vnor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~(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|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vxor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^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27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vxnor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</a:t>
                      </a:r>
                      <a:r>
                        <a:rPr lang="en-US" sz="1400" i="1" dirty="0"/>
                        <a:t> 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~(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^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937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vnot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~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382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72273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More bitwise operations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974567"/>
              </p:ext>
            </p:extLst>
          </p:nvPr>
        </p:nvGraphicFramePr>
        <p:xfrm>
          <a:off x="722026" y="824563"/>
          <a:ext cx="796477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vbool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src2, src3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spc="-30" dirty="0" err="1"/>
                        <a:t>dest</a:t>
                      </a:r>
                      <a:r>
                        <a:rPr lang="en-US" sz="1400" i="1" spc="-30" dirty="0"/>
                        <a:t>[</a:t>
                      </a:r>
                      <a:r>
                        <a:rPr lang="en-US" sz="1400" i="1" spc="-30" dirty="0" err="1"/>
                        <a:t>i</a:t>
                      </a:r>
                      <a:r>
                        <a:rPr lang="en-US" sz="1400" i="1" spc="-30" dirty="0"/>
                        <a:t>]</a:t>
                      </a:r>
                      <a:r>
                        <a:rPr lang="en-US" sz="1400" i="0" spc="-30" dirty="0"/>
                        <a:t> </a:t>
                      </a:r>
                      <a:r>
                        <a:rPr lang="en-US" sz="1400" i="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spc="-3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400" i="0" kern="1200" spc="-3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en-US" sz="1400" i="0" kern="1200" spc="3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400" i="0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</a:t>
                      </a:r>
                      <a:r>
                        <a:rPr lang="en-US" sz="1400" i="1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rc1[</a:t>
                      </a:r>
                      <a:r>
                        <a:rPr lang="en-US" sz="1400" i="1" kern="1200" spc="-3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i="1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spc="-3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i="1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src3[</a:t>
                      </a:r>
                      <a:r>
                        <a:rPr lang="en-US" sz="1400" i="1" kern="1200" spc="-3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i="1" kern="1200" spc="-3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</a:t>
                      </a:r>
                      <a:r>
                        <a:rPr lang="en-US" sz="1400" i="1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k[</a:t>
                      </a:r>
                      <a:r>
                        <a:rPr lang="en-US" sz="1400" i="1" kern="1200" spc="-3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spc="-3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400" i="0" kern="1200" spc="-3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bitwise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vandv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&amp;</a:t>
                      </a:r>
                      <a:r>
                        <a:rPr lang="en-US" sz="16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“Bitwise AND across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words”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vorv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b="1" i="0" kern="1200" spc="-100" baseline="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|</a:t>
                      </a:r>
                      <a:r>
                        <a:rPr lang="en-US" sz="14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vxorv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^</a:t>
                      </a:r>
                      <a:r>
                        <a:rPr lang="en-US" sz="14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vbrev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bit reverse/rearrange</a:t>
                      </a:r>
                      <a:r>
                        <a:rPr lang="en-US" sz="1400" i="1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556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vpop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spc="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∑</a:t>
                      </a:r>
                      <a:r>
                        <a:rPr lang="en-US" sz="16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popcount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“Count ‘1’ bits”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370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vham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spc="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∑</a:t>
                      </a:r>
                      <a:r>
                        <a:rPr lang="en-US" sz="1600" i="1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popcount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^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vclass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classify_number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&amp;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279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39664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Comparison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295012"/>
              </p:ext>
            </p:extLst>
          </p:nvPr>
        </p:nvGraphicFramePr>
        <p:xfrm>
          <a:off x="722026" y="824563"/>
          <a:ext cx="7964774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vcmp</a:t>
                      </a:r>
                      <a:r>
                        <a:rPr lang="en-US" sz="1400" i="1" dirty="0" err="1"/>
                        <a:t>_cond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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? 1 : 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vcmpm</a:t>
                      </a:r>
                      <a:r>
                        <a:rPr lang="en-US" sz="1400" i="1" dirty="0" err="1"/>
                        <a:t>_cond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/>
                        <a:t>mask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mask[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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? 1 : 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vcmpsel</a:t>
                      </a:r>
                      <a:r>
                        <a:rPr lang="en-US" sz="1400" i="1" dirty="0" err="1"/>
                        <a:t>_cond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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G0 ? G1 :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vnext</a:t>
                      </a:r>
                      <a:r>
                        <a:rPr lang="en-US" sz="1400" i="1" dirty="0" err="1"/>
                        <a:t>_cond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which 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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vfind</a:t>
                      </a:r>
                      <a:r>
                        <a:rPr lang="en-US" sz="1400" i="1" dirty="0" err="1"/>
                        <a:t>_cond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j++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if 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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vfindt</a:t>
                      </a:r>
                      <a:r>
                        <a:rPr lang="en-US" sz="1400" i="1" dirty="0" err="1"/>
                        <a:t>_cond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j++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if 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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b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and  !(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src1[i−1]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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src2[i−1]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vcount</a:t>
                      </a:r>
                      <a:r>
                        <a:rPr lang="en-US" sz="1400" dirty="0" err="1"/>
                        <a:t>_</a:t>
                      </a:r>
                      <a:r>
                        <a:rPr lang="en-US" sz="1400" i="1" dirty="0" err="1"/>
                        <a:t>cond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dest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count of matches 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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8944665"/>
                  </a:ext>
                </a:extLst>
              </a:tr>
            </a:tbl>
          </a:graphicData>
        </a:graphic>
      </p:graphicFrame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9CA8F5-8013-4EEE-AED1-AF45AEE1F72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3957047"/>
            <a:ext cx="8558330" cy="1033407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1541463" algn="l"/>
                <a:tab pos="5486400" algn="l"/>
              </a:tabLst>
            </a:pPr>
            <a:r>
              <a:rPr lang="en-US" i="1" dirty="0"/>
              <a:t>“</a:t>
            </a:r>
            <a:r>
              <a:rPr lang="en-US" i="1" dirty="0" err="1"/>
              <a:t>cond</a:t>
            </a:r>
            <a:r>
              <a:rPr lang="en-US" i="1" dirty="0"/>
              <a:t>”</a:t>
            </a:r>
            <a:r>
              <a:rPr lang="en-US" dirty="0"/>
              <a:t> may be:	</a:t>
            </a:r>
            <a:r>
              <a:rPr lang="en-US" dirty="0">
                <a:latin typeface="Avenir Next LT Pro Light" panose="020B0304020202020204" pitchFamily="34" charset="0"/>
              </a:rPr>
              <a:t>eq, ne, </a:t>
            </a:r>
            <a:r>
              <a:rPr lang="en-US" dirty="0" err="1">
                <a:latin typeface="Avenir Next LT Pro Light" panose="020B0304020202020204" pitchFamily="34" charset="0"/>
              </a:rPr>
              <a:t>lt</a:t>
            </a:r>
            <a:r>
              <a:rPr lang="en-US" dirty="0">
                <a:latin typeface="Avenir Next LT Pro Light" panose="020B0304020202020204" pitchFamily="34" charset="0"/>
              </a:rPr>
              <a:t>, le, </a:t>
            </a:r>
            <a:r>
              <a:rPr lang="en-US" dirty="0" err="1">
                <a:latin typeface="Avenir Next LT Pro Light" panose="020B0304020202020204" pitchFamily="34" charset="0"/>
              </a:rPr>
              <a:t>gt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ge</a:t>
            </a:r>
            <a:r>
              <a:rPr lang="en-US" dirty="0"/>
              <a:t>	(Basic numeric comparisons)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>
                <a:latin typeface="Avenir Next LT Pro Light" panose="020B0304020202020204" pitchFamily="34" charset="0"/>
              </a:rPr>
              <a:t>ltlt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ltle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lelt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lele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nltlt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nltle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nlelt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nlele</a:t>
            </a:r>
            <a:r>
              <a:rPr lang="en-US" dirty="0"/>
              <a:t>	(0 &lt; </a:t>
            </a:r>
            <a:r>
              <a:rPr lang="en-US" i="1" dirty="0"/>
              <a:t>src1[</a:t>
            </a:r>
            <a:r>
              <a:rPr lang="en-US" i="1" dirty="0" err="1"/>
              <a:t>i</a:t>
            </a:r>
            <a:r>
              <a:rPr lang="en-US" i="1" dirty="0"/>
              <a:t>]</a:t>
            </a:r>
            <a:r>
              <a:rPr lang="en-US" dirty="0"/>
              <a:t> &lt; </a:t>
            </a:r>
            <a:r>
              <a:rPr lang="en-US" i="1" dirty="0"/>
              <a:t>src2[</a:t>
            </a:r>
            <a:r>
              <a:rPr lang="en-US" i="1" dirty="0" err="1"/>
              <a:t>i</a:t>
            </a:r>
            <a:r>
              <a:rPr lang="en-US" i="1" dirty="0"/>
              <a:t>]</a:t>
            </a:r>
            <a:r>
              <a:rPr lang="en-US" dirty="0"/>
              <a:t>, etc.)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>
                <a:latin typeface="Avenir Next LT Pro Light" panose="020B0304020202020204" pitchFamily="34" charset="0"/>
              </a:rPr>
              <a:t>aeq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ane</a:t>
            </a:r>
            <a:r>
              <a:rPr lang="en-US" dirty="0">
                <a:latin typeface="Avenir Next LT Pro Light" panose="020B0304020202020204" pitchFamily="34" charset="0"/>
              </a:rPr>
              <a:t>, alt, ale, </a:t>
            </a:r>
            <a:r>
              <a:rPr lang="en-US" dirty="0" err="1">
                <a:latin typeface="Avenir Next LT Pro Light" panose="020B0304020202020204" pitchFamily="34" charset="0"/>
              </a:rPr>
              <a:t>agt</a:t>
            </a:r>
            <a:r>
              <a:rPr lang="en-US" dirty="0">
                <a:latin typeface="Avenir Next LT Pro Light" panose="020B0304020202020204" pitchFamily="34" charset="0"/>
              </a:rPr>
              <a:t>, age, a</a:t>
            </a:r>
            <a:r>
              <a:rPr lang="en-US" spc="-150" dirty="0">
                <a:latin typeface="Avenir Next LT Pro Light" panose="020B0304020202020204" pitchFamily="34" charset="0"/>
              </a:rPr>
              <a:t>[n</a:t>
            </a:r>
            <a:r>
              <a:rPr lang="en-US" dirty="0">
                <a:latin typeface="Avenir Next LT Pro Light" panose="020B0304020202020204" pitchFamily="34" charset="0"/>
              </a:rPr>
              <a:t>]</a:t>
            </a:r>
            <a:r>
              <a:rPr lang="en-US" dirty="0" err="1">
                <a:latin typeface="Avenir Next LT Pro Light" panose="020B0304020202020204" pitchFamily="34" charset="0"/>
              </a:rPr>
              <a:t>ltlt</a:t>
            </a:r>
            <a:r>
              <a:rPr lang="en-US" dirty="0">
                <a:latin typeface="Avenir Next LT Pro Light" panose="020B0304020202020204" pitchFamily="34" charset="0"/>
              </a:rPr>
              <a:t>, a</a:t>
            </a:r>
            <a:r>
              <a:rPr lang="en-US" spc="-150" dirty="0">
                <a:latin typeface="Avenir Next LT Pro Light" panose="020B0304020202020204" pitchFamily="34" charset="0"/>
              </a:rPr>
              <a:t>[n</a:t>
            </a:r>
            <a:r>
              <a:rPr lang="en-US" dirty="0">
                <a:latin typeface="Avenir Next LT Pro Light" panose="020B0304020202020204" pitchFamily="34" charset="0"/>
              </a:rPr>
              <a:t>]</a:t>
            </a:r>
            <a:r>
              <a:rPr lang="en-US" dirty="0" err="1">
                <a:latin typeface="Avenir Next LT Pro Light" panose="020B0304020202020204" pitchFamily="34" charset="0"/>
              </a:rPr>
              <a:t>ltle</a:t>
            </a:r>
            <a:r>
              <a:rPr lang="en-US" dirty="0">
                <a:latin typeface="Avenir Next LT Pro Light" panose="020B0304020202020204" pitchFamily="34" charset="0"/>
              </a:rPr>
              <a:t>	</a:t>
            </a:r>
            <a:r>
              <a:rPr lang="en-US" dirty="0"/>
              <a:t>(Compare by absolute value)</a:t>
            </a:r>
            <a:br>
              <a:rPr lang="en-US" dirty="0">
                <a:latin typeface="Avenir Next LT Pro Light" panose="020B0304020202020204" pitchFamily="34" charset="0"/>
              </a:rPr>
            </a:br>
            <a:r>
              <a:rPr lang="en-US" dirty="0"/>
              <a:t>	</a:t>
            </a:r>
            <a:r>
              <a:rPr lang="en-US" dirty="0">
                <a:latin typeface="Avenir Next LT Pro Light" panose="020B0304020202020204" pitchFamily="34" charset="0"/>
              </a:rPr>
              <a:t>class, </a:t>
            </a:r>
            <a:r>
              <a:rPr lang="en-US" dirty="0" err="1">
                <a:latin typeface="Avenir Next LT Pro Light" panose="020B0304020202020204" pitchFamily="34" charset="0"/>
              </a:rPr>
              <a:t>nclass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ord</a:t>
            </a:r>
            <a:r>
              <a:rPr lang="en-US" dirty="0">
                <a:latin typeface="Avenir Next LT Pro Light" panose="020B0304020202020204" pitchFamily="34" charset="0"/>
              </a:rPr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unord</a:t>
            </a:r>
            <a:r>
              <a:rPr lang="en-US" dirty="0">
                <a:latin typeface="Avenir Next LT Pro Light" panose="020B0304020202020204" pitchFamily="34" charset="0"/>
              </a:rPr>
              <a:t> 	</a:t>
            </a:r>
            <a:r>
              <a:rPr lang="en-US" dirty="0"/>
              <a:t>(Number classification)</a:t>
            </a:r>
          </a:p>
        </p:txBody>
      </p:sp>
    </p:spTree>
    <p:extLst>
      <p:ext uri="{BB962C8B-B14F-4D97-AF65-F5344CB8AC3E}">
        <p14:creationId xmlns:p14="http://schemas.microsoft.com/office/powerpoint/2010/main" val="47492311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Min and Max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737548"/>
              </p:ext>
            </p:extLst>
          </p:nvPr>
        </p:nvGraphicFramePr>
        <p:xfrm>
          <a:off x="722026" y="824563"/>
          <a:ext cx="7964774" cy="3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vmin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],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vamin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],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 “Abs compare”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</a:t>
                      </a:r>
                      <a:r>
                        <a:rPr lang="en-US" sz="1400" dirty="0"/>
                        <a:t>[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]</a:t>
                      </a:r>
                      <a:r>
                        <a:rPr lang="en-US" sz="1400" b="1" dirty="0"/>
                        <a:t>max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1" dirty="0"/>
                        <a:t>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max(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],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vminmax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/>
                        <a:t>dest1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dest2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src1, 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dest1[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],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and</a:t>
                      </a:r>
                      <a:b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i="1" dirty="0"/>
                        <a:t>dest2[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1" dirty="0"/>
                        <a:t>]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max(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], src2[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“Sort a pair”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681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</a:t>
                      </a:r>
                      <a:r>
                        <a:rPr lang="en-US" sz="1400" b="0" dirty="0"/>
                        <a:t>[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b="0" dirty="0"/>
                        <a:t>]</a:t>
                      </a:r>
                      <a:r>
                        <a:rPr lang="en-US" sz="1400" b="1" dirty="0" err="1"/>
                        <a:t>minv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</a:t>
                      </a:r>
                      <a:r>
                        <a:rPr lang="en-US" sz="1400" i="0" kern="1200" spc="1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600" i="1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 “Min value across vector”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563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</a:t>
                      </a:r>
                      <a:r>
                        <a:rPr lang="en-US" sz="1400" b="0" dirty="0"/>
                        <a:t>[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b="0" dirty="0"/>
                        <a:t>]</a:t>
                      </a:r>
                      <a:r>
                        <a:rPr lang="en-US" sz="1400" b="1" dirty="0" err="1"/>
                        <a:t>maxv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</a:t>
                      </a:r>
                      <a:r>
                        <a:rPr lang="en-US" sz="1400" i="0" kern="1200" spc="1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1600" i="1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667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</a:t>
                      </a:r>
                      <a:r>
                        <a:rPr lang="en-US" sz="1400" dirty="0"/>
                        <a:t>[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]</a:t>
                      </a:r>
                      <a:r>
                        <a:rPr lang="en-US" sz="1400" b="1" dirty="0"/>
                        <a:t>mini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arg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mi</a:t>
                      </a:r>
                      <a:r>
                        <a:rPr lang="en-US" sz="1400" i="0" kern="1200" spc="1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600" i="1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    “Index of min”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</a:t>
                      </a:r>
                      <a:r>
                        <a:rPr lang="en-US" sz="1400" dirty="0"/>
                        <a:t>[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]</a:t>
                      </a:r>
                      <a:r>
                        <a:rPr lang="en-US" sz="1400" b="1" dirty="0"/>
                        <a:t>maxi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src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arg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</a:t>
                      </a:r>
                      <a:r>
                        <a:rPr lang="en-US" sz="1400" i="0" kern="1200" spc="1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1600" i="1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08378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Sorting and median filters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002874"/>
              </p:ext>
            </p:extLst>
          </p:nvPr>
        </p:nvGraphicFramePr>
        <p:xfrm>
          <a:off x="722026" y="824563"/>
          <a:ext cx="796477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vmsort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 err="1"/>
                        <a:t>dest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src2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dest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smaller of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j++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], src2[k++]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637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vpsort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dest1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dest2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swap as needed to establish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dest1[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≤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dest2[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46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</a:rPr>
                        <a:t>vmed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src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src_k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dest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media</a:t>
                      </a:r>
                      <a:r>
                        <a:rPr lang="en-US" sz="1400" i="0" kern="1200" spc="1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600" i="1" kern="1200" spc="200" baseline="-250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], k</a:t>
                      </a:r>
                      <a:r>
                        <a:rPr lang="en-US" sz="140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   “</a:t>
                      </a:r>
                      <a:r>
                        <a:rPr lang="en-US" sz="1400" i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k’</a:t>
                      </a:r>
                      <a:r>
                        <a:rPr lang="en-US" sz="140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order statistic”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</a:rPr>
                        <a:t>vmedr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src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src_k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dest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media</a:t>
                      </a:r>
                      <a:r>
                        <a:rPr lang="en-US" sz="1400" i="0" kern="1200" spc="1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600" i="1" kern="1200" spc="200" baseline="-250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400" i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], N−k</a:t>
                      </a:r>
                      <a:r>
                        <a:rPr lang="en-US" sz="140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rgbClr val="FF0000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rgbClr val="FF0000"/>
                          </a:solidFill>
                        </a:rPr>
                        <a:t>vcbin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src1, src2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dest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en-US" sz="1400" i="1" dirty="0" err="1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sz="1400" i="1" dirty="0">
                          <a:solidFill>
                            <a:srgbClr val="FF0000"/>
                          </a:solidFill>
                        </a:rPr>
                        <a:t>]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classify_in_bins</a:t>
                      </a:r>
                      <a:r>
                        <a:rPr lang="en-US" sz="140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src1[], src2[</a:t>
                      </a:r>
                      <a:r>
                        <a:rPr lang="en-US" sz="1400" i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</a:tbl>
          </a:graphicData>
        </a:graphic>
      </p:graphicFrame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85271E87-D604-4548-9909-F7A0D1A762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3177710"/>
            <a:ext cx="8369405" cy="171897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VMSORT</a:t>
            </a:r>
            <a:r>
              <a:rPr lang="en-US" dirty="0"/>
              <a:t> (in Hydra 4.2 and later) implements a Merge Sort in about </a:t>
            </a:r>
            <a:r>
              <a:rPr lang="en-US" i="1" dirty="0"/>
              <a:t>N</a:t>
            </a:r>
            <a:r>
              <a:rPr lang="en-US" dirty="0"/>
              <a:t> * log</a:t>
            </a:r>
            <a:r>
              <a:rPr lang="en-US" baseline="-25000" dirty="0"/>
              <a:t>2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cycles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Also, </a:t>
            </a:r>
            <a:r>
              <a:rPr lang="en-US" dirty="0">
                <a:latin typeface="Avenir Next LT Pro Light" panose="020B0304020202020204" pitchFamily="34" charset="0"/>
              </a:rPr>
              <a:t>VCMP</a:t>
            </a:r>
            <a:r>
              <a:rPr lang="en-US" dirty="0"/>
              <a:t> + </a:t>
            </a:r>
            <a:r>
              <a:rPr lang="en-US" dirty="0">
                <a:latin typeface="Avenir Next LT Pro Light" panose="020B0304020202020204" pitchFamily="34" charset="0"/>
              </a:rPr>
              <a:t>VMOVC2</a:t>
            </a:r>
            <a:r>
              <a:rPr lang="en-US" dirty="0"/>
              <a:t> implement the partitioning step of a Quicksort or </a:t>
            </a:r>
            <a:r>
              <a:rPr lang="en-US" dirty="0" err="1"/>
              <a:t>Quickselect</a:t>
            </a:r>
            <a:endParaRPr lang="en-US" dirty="0"/>
          </a:p>
          <a:p>
            <a:pPr>
              <a:spcBef>
                <a:spcPts val="10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VMED</a:t>
            </a:r>
            <a:r>
              <a:rPr lang="en-US" dirty="0"/>
              <a:t> is not yet implemented in Hydra 4.0–4.2 for Byrd and </a:t>
            </a:r>
            <a:r>
              <a:rPr lang="en-US" dirty="0" err="1"/>
              <a:t>SmartBridge</a:t>
            </a:r>
            <a:endParaRPr lang="en-US" dirty="0"/>
          </a:p>
          <a:p>
            <a:pPr lvl="1">
              <a:spcBef>
                <a:spcPts val="400"/>
              </a:spcBef>
            </a:pPr>
            <a:r>
              <a:rPr lang="en-US" dirty="0"/>
              <a:t>Hydra’s </a:t>
            </a:r>
            <a:r>
              <a:rPr lang="en-US" dirty="0">
                <a:latin typeface="Avenir Next LT Pro Light" panose="020B0304020202020204" pitchFamily="34" charset="0"/>
              </a:rPr>
              <a:t>VPSORT</a:t>
            </a:r>
            <a:r>
              <a:rPr lang="en-US" dirty="0"/>
              <a:t> and </a:t>
            </a:r>
            <a:r>
              <a:rPr lang="en-US" dirty="0">
                <a:latin typeface="Avenir Next LT Pro Light" panose="020B0304020202020204" pitchFamily="34" charset="0"/>
              </a:rPr>
              <a:t>VMSORT</a:t>
            </a:r>
            <a:r>
              <a:rPr lang="en-US" dirty="0"/>
              <a:t> instructions are enough to construct a median filter that is much faster than any firmware implementation  (17–24 cycles per output element, for a 3×3 filter)</a:t>
            </a:r>
          </a:p>
          <a:p>
            <a:pPr lvl="1">
              <a:spcBef>
                <a:spcPts val="200"/>
              </a:spcBef>
            </a:pPr>
            <a:r>
              <a:rPr lang="en-US" dirty="0"/>
              <a:t>… though not as fast as </a:t>
            </a:r>
            <a:r>
              <a:rPr lang="en-US" dirty="0">
                <a:latin typeface="Avenir Next LT Pro Light" panose="020B0304020202020204" pitchFamily="34" charset="0"/>
              </a:rPr>
              <a:t>VMED</a:t>
            </a:r>
            <a:r>
              <a:rPr lang="en-US" dirty="0"/>
              <a:t> will be  (9 cycles per output element)</a:t>
            </a:r>
            <a:endParaRPr lang="en-US" dirty="0">
              <a:latin typeface="Avenir Next LT Pro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60213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Cryptographic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882745"/>
              </p:ext>
            </p:extLst>
          </p:nvPr>
        </p:nvGraphicFramePr>
        <p:xfrm>
          <a:off x="722026" y="824563"/>
          <a:ext cx="7964774" cy="3223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vcrc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src1, src2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  <a:r>
                        <a:rPr lang="en-US" sz="1400" i="0" kern="1200" spc="1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600" i="1" kern="1200" spc="200" baseline="-250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src1[</a:t>
                      </a:r>
                      <a:r>
                        <a:rPr lang="en-US" sz="140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14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 </a:t>
                      </a:r>
                      <a:r>
                        <a:rPr lang="en-US" sz="1400" i="0" kern="1200" spc="-2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“Cyclic redundancy check”</a:t>
                      </a:r>
                    </a:p>
                  </a:txBody>
                  <a:tcPr marR="0"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vrand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 src1, src2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u="none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1" u="none" dirty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400" i="1" u="none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400" i="1" u="none" dirty="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</a:t>
                      </a:r>
                      <a:r>
                        <a:rPr lang="en-US" sz="1400" i="1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  <a:r>
                        <a:rPr lang="en-US" sz="1400" i="0" kern="1200" spc="1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600" i="1" kern="1200" spc="100" baseline="-250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j≤</a:t>
                      </a:r>
                      <a:r>
                        <a:rPr lang="en-US" sz="1600" i="1" kern="1200" spc="200" baseline="-250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src1[j]</a:t>
                      </a:r>
                      <a:r>
                        <a:rPr lang="en-US" sz="14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  “Random numbers”</a:t>
                      </a:r>
                      <a:endParaRPr lang="en-US" sz="1400" i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vxmadd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src1, src2, src3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“Extended-precision integer multiply-add”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0327228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vclmul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src1, src2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“Extended-precision carry-less multiplication”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3416240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vaes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src1, src2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“AES-128/-192/-256 encryption / decryption”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0194648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vxxtea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src1, src2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“XXTEA 128-bit encryption / decryption”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3283149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vsha2m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src1, src2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“SHA-256/-224 message schedule phase”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4351837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hydra_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vsha2h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</a:rPr>
                        <a:t>dest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src1, src2</a:t>
                      </a:r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>
                          <a:solidFill>
                            <a:schemeClr val="tx1"/>
                          </a:solidFill>
                        </a:rPr>
                        <a:t>“SHA-256/-224 hash calculation phase”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6879462"/>
                  </a:ext>
                </a:extLst>
              </a:tr>
            </a:tbl>
          </a:graphicData>
        </a:graphic>
      </p:graphicFrame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9B38FA75-E712-4B97-B461-F5EC3622B85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3787" y="4092677"/>
            <a:ext cx="8122163" cy="909406"/>
          </a:xfrm>
        </p:spPr>
        <p:txBody>
          <a:bodyPr/>
          <a:lstStyle/>
          <a:p>
            <a:pPr lvl="1">
              <a:spcBef>
                <a:spcPts val="200"/>
              </a:spcBef>
            </a:pPr>
            <a:r>
              <a:rPr lang="en-US" sz="1200" dirty="0">
                <a:latin typeface="Avenir Next LT Pro Light" panose="020B0304020202020204" pitchFamily="34" charset="0"/>
              </a:rPr>
              <a:t>VCRC</a:t>
            </a:r>
            <a:r>
              <a:rPr lang="en-US" sz="1200" dirty="0"/>
              <a:t> computes a CRC32 (or narrower) hash with any CRC polynomial</a:t>
            </a:r>
          </a:p>
          <a:p>
            <a:pPr lvl="1">
              <a:spcBef>
                <a:spcPts val="200"/>
              </a:spcBef>
            </a:pPr>
            <a:r>
              <a:rPr lang="en-US" sz="1200" dirty="0">
                <a:latin typeface="Avenir Next LT Pro Light" panose="020B0304020202020204" pitchFamily="34" charset="0"/>
              </a:rPr>
              <a:t>VRAND</a:t>
            </a:r>
            <a:r>
              <a:rPr lang="en-US" sz="1200" dirty="0"/>
              <a:t> uses the same CRC machinery, as a 32-bit LFSR, to generate pseudo-random numbers</a:t>
            </a:r>
          </a:p>
          <a:p>
            <a:pPr lvl="1">
              <a:spcBef>
                <a:spcPts val="200"/>
              </a:spcBef>
            </a:pPr>
            <a:r>
              <a:rPr lang="en-US" sz="1200" dirty="0">
                <a:latin typeface="Avenir Next LT Pro Light" panose="020B0304020202020204" pitchFamily="34" charset="0"/>
              </a:rPr>
              <a:t>VXMADD</a:t>
            </a:r>
            <a:r>
              <a:rPr lang="en-US" sz="1200" dirty="0"/>
              <a:t> accelerates the main calculation in public-key DSA/RSA cryptographic systems</a:t>
            </a:r>
          </a:p>
          <a:p>
            <a:pPr lvl="1">
              <a:spcBef>
                <a:spcPts val="200"/>
              </a:spcBef>
            </a:pPr>
            <a:r>
              <a:rPr lang="en-US" sz="1200" dirty="0">
                <a:latin typeface="Avenir Next LT Pro Light" panose="020B0304020202020204" pitchFamily="34" charset="0"/>
              </a:rPr>
              <a:t>VAES</a:t>
            </a:r>
            <a:r>
              <a:rPr lang="en-US" sz="1200" dirty="0"/>
              <a:t>, </a:t>
            </a:r>
            <a:r>
              <a:rPr lang="en-US" sz="1200" dirty="0">
                <a:latin typeface="Avenir Next LT Pro Light" panose="020B0304020202020204" pitchFamily="34" charset="0"/>
              </a:rPr>
              <a:t>VCLMUL</a:t>
            </a:r>
            <a:r>
              <a:rPr lang="en-US" sz="1200" dirty="0"/>
              <a:t>, and </a:t>
            </a:r>
            <a:r>
              <a:rPr lang="en-US" sz="1200" dirty="0">
                <a:latin typeface="Avenir Next LT Pro Light" panose="020B0304020202020204" pitchFamily="34" charset="0"/>
              </a:rPr>
              <a:t>VSHA2M</a:t>
            </a:r>
            <a:r>
              <a:rPr lang="en-US" sz="1200" dirty="0"/>
              <a:t>/</a:t>
            </a:r>
            <a:r>
              <a:rPr lang="en-US" sz="1200" dirty="0">
                <a:latin typeface="Avenir Next LT Pro Light" panose="020B0304020202020204" pitchFamily="34" charset="0"/>
              </a:rPr>
              <a:t>H</a:t>
            </a:r>
            <a:r>
              <a:rPr lang="en-US" sz="1200" dirty="0"/>
              <a:t> implement widely used NIST standards for encryption and hashing</a:t>
            </a:r>
          </a:p>
        </p:txBody>
      </p:sp>
    </p:spTree>
    <p:extLst>
      <p:ext uri="{BB962C8B-B14F-4D97-AF65-F5344CB8AC3E}">
        <p14:creationId xmlns:p14="http://schemas.microsoft.com/office/powerpoint/2010/main" val="199100532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28747-AB1B-4B63-10C5-4DF0F0F0E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93935-FB13-D73B-27E6-1CE90F525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operations:  Controlling Hydra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B22D6D9-303B-21D2-3799-4D811CB19E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201355"/>
              </p:ext>
            </p:extLst>
          </p:nvPr>
        </p:nvGraphicFramePr>
        <p:xfrm>
          <a:off x="722026" y="824563"/>
          <a:ext cx="7964774" cy="2919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vstart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Start the stored program unit (SPU) at the program address given by VPC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73152" marB="73152"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vcall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/>
                        <a:t>n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Start SPU at subroutine #</a:t>
                      </a:r>
                      <a:r>
                        <a:rPr lang="en-US" sz="1400" i="1" dirty="0"/>
                        <a:t>n</a:t>
                      </a:r>
                      <a:r>
                        <a:rPr lang="en-US" sz="1400" i="0" dirty="0"/>
                        <a:t> in program library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vnop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dirty="0"/>
                        <a:t>No operation</a:t>
                      </a:r>
                      <a:endParaRPr lang="en-US" sz="1400" i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" i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938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400" i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05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0" dirty="0" err="1"/>
                        <a:t>wait</a:t>
                      </a:r>
                      <a:r>
                        <a:rPr lang="en-US" sz="1400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Wait for Hydra to be Idle  (all </a:t>
                      </a:r>
                      <a:r>
                        <a:rPr lang="en-US" sz="1400" i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instrs</a:t>
                      </a:r>
                      <a:r>
                        <a:rPr lang="en-US" sz="1400" i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are done)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692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0" dirty="0" err="1"/>
                        <a:t>wready</a:t>
                      </a:r>
                      <a:r>
                        <a:rPr lang="en-US" sz="1400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Wait for Hydra to be Ready   (to post an </a:t>
                      </a:r>
                      <a:r>
                        <a:rPr lang="en-US" sz="1400" i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instr</a:t>
                      </a:r>
                      <a:r>
                        <a:rPr lang="en-US" sz="1400" i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504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HYDRA_RESET()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Reset Hydra to idle state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95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23138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Instruction timing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Most Hydra 4 instructions run at a speed of one iteration per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cycle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If </a:t>
            </a:r>
            <a:r>
              <a:rPr lang="en-US" dirty="0">
                <a:latin typeface="Avenir Next LT Pro Light" panose="020B0304020202020204" pitchFamily="34" charset="0"/>
              </a:rPr>
              <a:t>VL</a:t>
            </a:r>
            <a:r>
              <a:rPr lang="en-US" dirty="0"/>
              <a:t> = </a:t>
            </a:r>
            <a:r>
              <a:rPr lang="en-US" i="1" dirty="0"/>
              <a:t>N</a:t>
            </a:r>
            <a:r>
              <a:rPr lang="en-US" dirty="0"/>
              <a:t>  </a:t>
            </a:r>
            <a:r>
              <a:rPr lang="en-US" dirty="0">
                <a:sym typeface="Symbol" panose="05050102010706020507" pitchFamily="18" charset="2"/>
              </a:rPr>
              <a:t>  (</a:t>
            </a:r>
            <a:r>
              <a:rPr lang="en-US" i="1" dirty="0">
                <a:sym typeface="Symbol" panose="05050102010706020507" pitchFamily="18" charset="2"/>
              </a:rPr>
              <a:t>N</a:t>
            </a:r>
            <a:r>
              <a:rPr lang="en-US" dirty="0">
                <a:sym typeface="Symbol" panose="05050102010706020507" pitchFamily="18" charset="2"/>
              </a:rPr>
              <a:t> + 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baseline="-25000" dirty="0">
                <a:sym typeface="Symbol" panose="05050102010706020507" pitchFamily="18" charset="2"/>
              </a:rPr>
              <a:t>SU</a:t>
            </a:r>
            <a:r>
              <a:rPr lang="en-US" dirty="0">
                <a:sym typeface="Symbol" panose="05050102010706020507" pitchFamily="18" charset="2"/>
              </a:rPr>
              <a:t>) </a:t>
            </a:r>
            <a:r>
              <a:rPr lang="en-US" dirty="0" err="1">
                <a:sym typeface="Symbol" panose="05050102010706020507" pitchFamily="18" charset="2"/>
              </a:rPr>
              <a:t>hclk</a:t>
            </a:r>
            <a:r>
              <a:rPr lang="en-US" dirty="0">
                <a:sym typeface="Symbol" panose="05050102010706020507" pitchFamily="18" charset="2"/>
              </a:rPr>
              <a:t> cycles:  </a:t>
            </a:r>
            <a:r>
              <a:rPr lang="en-US" i="1" dirty="0">
                <a:sym typeface="Symbol" panose="05050102010706020507" pitchFamily="18" charset="2"/>
              </a:rPr>
              <a:t>N</a:t>
            </a:r>
            <a:r>
              <a:rPr lang="en-US" dirty="0">
                <a:sym typeface="Symbol" panose="05050102010706020507" pitchFamily="18" charset="2"/>
              </a:rPr>
              <a:t> plus a few (“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baseline="-25000" dirty="0">
                <a:sym typeface="Symbol" panose="05050102010706020507" pitchFamily="18" charset="2"/>
              </a:rPr>
              <a:t>SU</a:t>
            </a:r>
            <a:r>
              <a:rPr lang="en-US" dirty="0">
                <a:sym typeface="Symbol" panose="05050102010706020507" pitchFamily="18" charset="2"/>
              </a:rPr>
              <a:t>”) cycles of instruction startup overhead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ym typeface="Symbol" panose="05050102010706020507" pitchFamily="18" charset="2"/>
              </a:rPr>
              <a:t>Same for all data types, all addressing modes, etc.</a:t>
            </a:r>
          </a:p>
          <a:p>
            <a:pPr>
              <a:spcBef>
                <a:spcPts val="2000"/>
              </a:spcBef>
            </a:pPr>
            <a:r>
              <a:rPr lang="en-US" dirty="0"/>
              <a:t>A few instructions take more time for complex calculations: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VOMAC</a:t>
            </a:r>
            <a:r>
              <a:rPr lang="en-US" dirty="0"/>
              <a:t>:  4 * 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 err="1">
                <a:latin typeface="Avenir Next LT Pro Light" panose="020B0304020202020204" pitchFamily="34" charset="0"/>
              </a:rPr>
              <a:t>hclks</a:t>
            </a:r>
            <a:r>
              <a:rPr lang="en-US" dirty="0"/>
              <a:t>  (for special uses only; normal </a:t>
            </a:r>
            <a:r>
              <a:rPr lang="en-US" dirty="0">
                <a:latin typeface="Avenir Next LT Pro Light" panose="020B0304020202020204" pitchFamily="34" charset="0"/>
              </a:rPr>
              <a:t>VMAC</a:t>
            </a:r>
            <a:r>
              <a:rPr lang="en-US" dirty="0"/>
              <a:t> runs at full speed)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Convolutions and matrix multiplications:  </a:t>
            </a:r>
            <a:r>
              <a:rPr lang="en-US" i="1" dirty="0"/>
              <a:t>N</a:t>
            </a:r>
            <a:r>
              <a:rPr lang="en-US" dirty="0"/>
              <a:t> * </a:t>
            </a:r>
            <a:r>
              <a:rPr lang="en-US" i="1" dirty="0"/>
              <a:t>M</a:t>
            </a:r>
            <a:r>
              <a:rPr lang="en-US" dirty="0"/>
              <a:t> cycles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VDIV</a:t>
            </a:r>
            <a:r>
              <a:rPr lang="en-US" dirty="0"/>
              <a:t>:  </a:t>
            </a:r>
            <a:r>
              <a:rPr lang="en-US" b="1" dirty="0"/>
              <a:t>TBD</a:t>
            </a:r>
            <a:r>
              <a:rPr lang="en-US" dirty="0"/>
              <a:t>  (not yet implemented in Hydra 4.0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dirty="0"/>
              <a:t>4.2)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VCRC</a:t>
            </a:r>
            <a:r>
              <a:rPr lang="en-US" dirty="0"/>
              <a:t>:  2 </a:t>
            </a:r>
            <a:r>
              <a:rPr lang="en-US" dirty="0" err="1"/>
              <a:t>hclks</a:t>
            </a:r>
            <a:r>
              <a:rPr lang="en-US" dirty="0"/>
              <a:t> per input byte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VRAND</a:t>
            </a:r>
            <a:r>
              <a:rPr lang="en-US" dirty="0"/>
              <a:t>:  1–8 </a:t>
            </a:r>
            <a:r>
              <a:rPr lang="en-US" dirty="0" err="1"/>
              <a:t>hclks</a:t>
            </a:r>
            <a:r>
              <a:rPr lang="en-US" dirty="0"/>
              <a:t> per generated 32-bit result  (depending on desired quality of randomness)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VCLMUL</a:t>
            </a:r>
            <a:r>
              <a:rPr lang="en-US" dirty="0"/>
              <a:t>:  8 </a:t>
            </a:r>
            <a:r>
              <a:rPr lang="en-US" dirty="0" err="1"/>
              <a:t>hclks</a:t>
            </a:r>
            <a:r>
              <a:rPr lang="en-US" dirty="0"/>
              <a:t> per 32-bit result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VAES</a:t>
            </a:r>
            <a:r>
              <a:rPr lang="en-US" dirty="0"/>
              <a:t>:  10.25 </a:t>
            </a:r>
            <a:r>
              <a:rPr lang="en-US" dirty="0" err="1"/>
              <a:t>hclks</a:t>
            </a:r>
            <a:r>
              <a:rPr lang="en-US" dirty="0"/>
              <a:t> per input byte  (AES-128)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VXXTEA</a:t>
            </a:r>
            <a:r>
              <a:rPr lang="en-US" dirty="0"/>
              <a:t>:  9.75 </a:t>
            </a:r>
            <a:r>
              <a:rPr lang="en-US" dirty="0" err="1"/>
              <a:t>hclks</a:t>
            </a:r>
            <a:r>
              <a:rPr lang="en-US" dirty="0"/>
              <a:t> per input byte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VSHA2</a:t>
            </a:r>
            <a:r>
              <a:rPr lang="en-US" dirty="0"/>
              <a:t>:  4.875 </a:t>
            </a:r>
            <a:r>
              <a:rPr lang="en-US" dirty="0" err="1"/>
              <a:t>hclks</a:t>
            </a:r>
            <a:r>
              <a:rPr lang="en-US" dirty="0"/>
              <a:t> per input byte</a:t>
            </a:r>
          </a:p>
        </p:txBody>
      </p:sp>
    </p:spTree>
    <p:extLst>
      <p:ext uri="{BB962C8B-B14F-4D97-AF65-F5344CB8AC3E}">
        <p14:creationId xmlns:p14="http://schemas.microsoft.com/office/powerpoint/2010/main" val="426496291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Instruction startup overhead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How many cycles of overhead “</a:t>
            </a:r>
            <a:r>
              <a:rPr lang="en-US" i="1" dirty="0"/>
              <a:t>T</a:t>
            </a:r>
            <a:r>
              <a:rPr lang="en-US" baseline="-25000" dirty="0"/>
              <a:t>SU</a:t>
            </a:r>
            <a:r>
              <a:rPr lang="en-US" dirty="0"/>
              <a:t>” are there?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depends on factors including the instruction, addressing modes, and memory alignment,</a:t>
            </a:r>
            <a:br>
              <a:rPr lang="en-US" dirty="0"/>
            </a:br>
            <a:r>
              <a:rPr lang="en-US" dirty="0"/>
              <a:t>and on how Hydra is configured in a chip</a:t>
            </a:r>
            <a:endParaRPr lang="en-US" dirty="0">
              <a:sym typeface="Symbol" panose="05050102010706020507" pitchFamily="18" charset="2"/>
            </a:endParaRPr>
          </a:p>
          <a:p>
            <a:pPr lvl="1">
              <a:spcBef>
                <a:spcPts val="600"/>
              </a:spcBef>
            </a:pPr>
            <a:r>
              <a:rPr lang="en-US" dirty="0">
                <a:sym typeface="Symbol" panose="05050102010706020507" pitchFamily="18" charset="2"/>
              </a:rPr>
              <a:t>For a simple arithmetic instruction (e.g.,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VADD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VMUL</a:t>
            </a:r>
            <a:r>
              <a:rPr lang="en-US" dirty="0">
                <a:sym typeface="Symbol" panose="05050102010706020507" pitchFamily="18" charset="2"/>
              </a:rPr>
              <a:t>, or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VMADD</a:t>
            </a:r>
            <a:r>
              <a:rPr lang="en-US" dirty="0">
                <a:sym typeface="Symbol" panose="05050102010706020507" pitchFamily="18" charset="2"/>
              </a:rPr>
              <a:t>) with simple linear vectors:</a:t>
            </a:r>
          </a:p>
          <a:p>
            <a:pPr lvl="2">
              <a:spcBef>
                <a:spcPts val="400"/>
              </a:spcBef>
              <a:tabLst>
                <a:tab pos="3603625" algn="l"/>
              </a:tabLst>
            </a:pPr>
            <a:r>
              <a:rPr lang="en-US" dirty="0">
                <a:sym typeface="Symbol" panose="05050102010706020507" pitchFamily="18" charset="2"/>
              </a:rPr>
              <a:t>In Hydra 4.0 on Byrd A and </a:t>
            </a:r>
            <a:r>
              <a:rPr lang="en-US" dirty="0" err="1">
                <a:sym typeface="Symbol" panose="05050102010706020507" pitchFamily="18" charset="2"/>
              </a:rPr>
              <a:t>Smartbridge</a:t>
            </a:r>
            <a:r>
              <a:rPr lang="en-US" dirty="0">
                <a:sym typeface="Symbol" panose="05050102010706020507" pitchFamily="18" charset="2"/>
              </a:rPr>
              <a:t>:	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baseline="-25000" dirty="0">
                <a:sym typeface="Symbol" panose="05050102010706020507" pitchFamily="18" charset="2"/>
              </a:rPr>
              <a:t>SU</a:t>
            </a:r>
            <a:r>
              <a:rPr lang="en-US" dirty="0">
                <a:sym typeface="Symbol" panose="05050102010706020507" pitchFamily="18" charset="2"/>
              </a:rPr>
              <a:t> = 14 cycles</a:t>
            </a:r>
          </a:p>
          <a:p>
            <a:pPr lvl="2">
              <a:spcBef>
                <a:spcPts val="400"/>
              </a:spcBef>
              <a:tabLst>
                <a:tab pos="3603625" algn="l"/>
              </a:tabLst>
            </a:pPr>
            <a:r>
              <a:rPr lang="en-US" dirty="0">
                <a:sym typeface="Symbol" panose="05050102010706020507" pitchFamily="18" charset="2"/>
              </a:rPr>
              <a:t>In Hydra 4.2 on Byrd B and future chips:	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baseline="-25000" dirty="0">
                <a:sym typeface="Symbol" panose="05050102010706020507" pitchFamily="18" charset="2"/>
              </a:rPr>
              <a:t>SU</a:t>
            </a:r>
            <a:r>
              <a:rPr lang="en-US" dirty="0">
                <a:sym typeface="Symbol" panose="05050102010706020507" pitchFamily="18" charset="2"/>
              </a:rPr>
              <a:t> = 9 or 10 cycles</a:t>
            </a:r>
          </a:p>
          <a:p>
            <a:pPr lvl="1">
              <a:spcBef>
                <a:spcPts val="800"/>
              </a:spcBef>
            </a:pPr>
            <a:r>
              <a:rPr lang="en-US" dirty="0">
                <a:sym typeface="Symbol" panose="05050102010706020507" pitchFamily="18" charset="2"/>
              </a:rPr>
              <a:t>Therefore, 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baseline="-25000" dirty="0">
                <a:sym typeface="Symbol" panose="05050102010706020507" pitchFamily="18" charset="2"/>
              </a:rPr>
              <a:t>SU</a:t>
            </a:r>
            <a:r>
              <a:rPr lang="en-US" dirty="0">
                <a:sym typeface="Symbol" panose="05050102010706020507" pitchFamily="18" charset="2"/>
              </a:rPr>
              <a:t> has a small effect if </a:t>
            </a:r>
            <a:r>
              <a:rPr lang="en-US" i="1" dirty="0">
                <a:sym typeface="Symbol" panose="05050102010706020507" pitchFamily="18" charset="2"/>
              </a:rPr>
              <a:t>N</a:t>
            </a:r>
            <a:r>
              <a:rPr lang="en-US" dirty="0">
                <a:sym typeface="Symbol" panose="05050102010706020507" pitchFamily="18" charset="2"/>
              </a:rPr>
              <a:t> is very large, but overhead can dominate as </a:t>
            </a:r>
            <a:r>
              <a:rPr lang="en-US" i="1" dirty="0">
                <a:sym typeface="Symbol" panose="05050102010706020507" pitchFamily="18" charset="2"/>
              </a:rPr>
              <a:t>N</a:t>
            </a:r>
            <a:r>
              <a:rPr lang="en-US" dirty="0">
                <a:sym typeface="Symbol" panose="05050102010706020507" pitchFamily="18" charset="2"/>
              </a:rPr>
              <a:t> gets small</a:t>
            </a:r>
          </a:p>
          <a:p>
            <a:pPr marL="114300" lvl="1" indent="0">
              <a:spcBef>
                <a:spcPts val="400"/>
              </a:spcBef>
              <a:buNone/>
            </a:pPr>
            <a:r>
              <a:rPr lang="en-US" dirty="0">
                <a:sym typeface="Symbol" panose="05050102010706020507" pitchFamily="18" charset="2"/>
              </a:rPr>
              <a:t>      Hydra is meant to be used with reasonably large vectors, e.g., at least a dozen elements</a:t>
            </a:r>
          </a:p>
          <a:p>
            <a:pPr lvl="1">
              <a:spcBef>
                <a:spcPts val="800"/>
              </a:spcBef>
            </a:pPr>
            <a:r>
              <a:rPr lang="en-US" dirty="0">
                <a:sym typeface="Symbol" panose="05050102010706020507" pitchFamily="18" charset="2"/>
              </a:rPr>
              <a:t>A future version of Hydra 4 will include “instruction joining” to help reduce the impact of 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baseline="-25000" dirty="0">
                <a:sym typeface="Symbol" panose="05050102010706020507" pitchFamily="18" charset="2"/>
              </a:rPr>
              <a:t>SU</a:t>
            </a:r>
            <a:br>
              <a:rPr lang="en-US" dirty="0">
                <a:sym typeface="Symbol" panose="05050102010706020507" pitchFamily="18" charset="2"/>
              </a:rPr>
            </a:br>
            <a:r>
              <a:rPr lang="en-US" dirty="0">
                <a:sym typeface="Symbol" panose="05050102010706020507" pitchFamily="18" charset="2"/>
              </a:rPr>
              <a:t>(see later)</a:t>
            </a:r>
            <a:endParaRPr lang="en-US" baseline="-25000" dirty="0">
              <a:sym typeface="Symbol" panose="05050102010706020507" pitchFamily="18" charset="2"/>
            </a:endParaRPr>
          </a:p>
          <a:p>
            <a:pPr>
              <a:spcBef>
                <a:spcPts val="2000"/>
              </a:spcBef>
            </a:pPr>
            <a:r>
              <a:rPr lang="en-US" dirty="0"/>
              <a:t>Where does the overhead come from?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has a deep pipeline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allows it to clock very fast, but it creates a long latency from input to output</a:t>
            </a:r>
          </a:p>
          <a:p>
            <a:pPr lvl="1"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07326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Vector processing pipeline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Hydra’s net throughput is one vector element per cycle, but each vector element passes through many stages of processing from input to output:</a:t>
            </a:r>
          </a:p>
          <a:p>
            <a:pPr marL="457200" lvl="1" indent="-342900">
              <a:spcBef>
                <a:spcPts val="800"/>
              </a:spcBef>
              <a:buFont typeface="+mj-lt"/>
              <a:buAutoNum type="arabicPeriod"/>
            </a:pPr>
            <a:r>
              <a:rPr lang="en-US" dirty="0"/>
              <a:t>Generate address and bank arbitration for </a:t>
            </a:r>
            <a:r>
              <a:rPr lang="en-US" i="1" dirty="0" err="1"/>
              <a:t>src</a:t>
            </a:r>
            <a:r>
              <a:rPr lang="en-US" dirty="0"/>
              <a:t> channel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Send read request to RAM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Receive read data from RAM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Unpack data in ALU according to its type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ALU multiplier first stage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ALU multiplier second stage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ALU adder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ALU normalization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ALU round, saturate, and format result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Pack result for </a:t>
            </a:r>
            <a:r>
              <a:rPr lang="en-US" i="1" dirty="0" err="1"/>
              <a:t>dest</a:t>
            </a:r>
            <a:r>
              <a:rPr lang="en-US" i="1" dirty="0"/>
              <a:t> </a:t>
            </a:r>
            <a:r>
              <a:rPr lang="en-US" dirty="0"/>
              <a:t>channel</a:t>
            </a:r>
          </a:p>
          <a:p>
            <a:pPr marL="4572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dirty="0"/>
              <a:t>Bank arbitration for </a:t>
            </a:r>
            <a:r>
              <a:rPr lang="en-US" i="1" dirty="0" err="1"/>
              <a:t>dest</a:t>
            </a:r>
            <a:r>
              <a:rPr lang="en-US" dirty="0"/>
              <a:t> channel</a:t>
            </a:r>
          </a:p>
          <a:p>
            <a:pPr marL="457200" lvl="1" indent="-342900">
              <a:spcBef>
                <a:spcPts val="500"/>
              </a:spcBef>
              <a:buFont typeface="+mj-lt"/>
              <a:buAutoNum type="arabicPeriod"/>
            </a:pPr>
            <a:r>
              <a:rPr lang="en-US" dirty="0"/>
              <a:t>Send write request to RAM</a:t>
            </a:r>
          </a:p>
          <a:p>
            <a:pPr marL="457200" lvl="1" indent="-342900">
              <a:spcBef>
                <a:spcPts val="500"/>
              </a:spcBef>
              <a:buFont typeface="+mj-lt"/>
              <a:buAutoNum type="arabicPeriod"/>
            </a:pPr>
            <a:r>
              <a:rPr lang="en-US" dirty="0"/>
              <a:t>Write occurs in RAM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6AFDAE4-EE15-483B-AA5C-0FFA1A4EF242}"/>
              </a:ext>
            </a:extLst>
          </p:cNvPr>
          <p:cNvGrpSpPr/>
          <p:nvPr/>
        </p:nvGrpSpPr>
        <p:grpSpPr>
          <a:xfrm>
            <a:off x="4741609" y="1334730"/>
            <a:ext cx="4358145" cy="2265718"/>
            <a:chOff x="5089450" y="1494539"/>
            <a:chExt cx="3863163" cy="349567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" name="Cloud 3">
              <a:extLst>
                <a:ext uri="{FF2B5EF4-FFF2-40B4-BE49-F238E27FC236}">
                  <a16:creationId xmlns:a16="http://schemas.microsoft.com/office/drawing/2014/main" id="{6787E5DF-02B1-4D9B-AB6A-273BD8841C9D}"/>
                </a:ext>
              </a:extLst>
            </p:cNvPr>
            <p:cNvSpPr/>
            <p:nvPr/>
          </p:nvSpPr>
          <p:spPr>
            <a:xfrm>
              <a:off x="5089450" y="1494539"/>
              <a:ext cx="3863163" cy="3495675"/>
            </a:xfrm>
            <a:prstGeom prst="cloud">
              <a:avLst/>
            </a:prstGeom>
            <a:grpFill/>
            <a:ln w="9525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682C18C-0CED-4E64-A109-3222AEB1BB7C}"/>
                </a:ext>
              </a:extLst>
            </p:cNvPr>
            <p:cNvSpPr/>
            <p:nvPr/>
          </p:nvSpPr>
          <p:spPr>
            <a:xfrm>
              <a:off x="8056233" y="3278374"/>
              <a:ext cx="448042" cy="63440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54C269D-D937-4FD5-9697-D39483CD9382}"/>
                </a:ext>
              </a:extLst>
            </p:cNvPr>
            <p:cNvSpPr/>
            <p:nvPr/>
          </p:nvSpPr>
          <p:spPr>
            <a:xfrm>
              <a:off x="7359502" y="3908244"/>
              <a:ext cx="379228" cy="55289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3" name="Arrow: Circular 2">
            <a:extLst>
              <a:ext uri="{FF2B5EF4-FFF2-40B4-BE49-F238E27FC236}">
                <a16:creationId xmlns:a16="http://schemas.microsoft.com/office/drawing/2014/main" id="{64BA72A6-1171-487E-9C7C-8E9125EBC450}"/>
              </a:ext>
            </a:extLst>
          </p:cNvPr>
          <p:cNvSpPr/>
          <p:nvPr/>
        </p:nvSpPr>
        <p:spPr>
          <a:xfrm flipV="1">
            <a:off x="491490" y="14668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8A05CB06-C91C-42F5-9405-7D9D8C4EAAA8}"/>
              </a:ext>
            </a:extLst>
          </p:cNvPr>
          <p:cNvSpPr/>
          <p:nvPr/>
        </p:nvSpPr>
        <p:spPr>
          <a:xfrm flipV="1">
            <a:off x="491490" y="17335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3" name="Arrow: Circular 12">
            <a:extLst>
              <a:ext uri="{FF2B5EF4-FFF2-40B4-BE49-F238E27FC236}">
                <a16:creationId xmlns:a16="http://schemas.microsoft.com/office/drawing/2014/main" id="{B99D4263-1D12-4991-9F32-E182A30A8A74}"/>
              </a:ext>
            </a:extLst>
          </p:cNvPr>
          <p:cNvSpPr/>
          <p:nvPr/>
        </p:nvSpPr>
        <p:spPr>
          <a:xfrm flipV="1">
            <a:off x="491490" y="20002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4" name="Arrow: Circular 13">
            <a:extLst>
              <a:ext uri="{FF2B5EF4-FFF2-40B4-BE49-F238E27FC236}">
                <a16:creationId xmlns:a16="http://schemas.microsoft.com/office/drawing/2014/main" id="{4A3F4DE9-83DC-4E0D-AF68-66C702C8BA67}"/>
              </a:ext>
            </a:extLst>
          </p:cNvPr>
          <p:cNvSpPr/>
          <p:nvPr/>
        </p:nvSpPr>
        <p:spPr>
          <a:xfrm flipV="1">
            <a:off x="491490" y="22669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Arrow: Circular 14">
            <a:extLst>
              <a:ext uri="{FF2B5EF4-FFF2-40B4-BE49-F238E27FC236}">
                <a16:creationId xmlns:a16="http://schemas.microsoft.com/office/drawing/2014/main" id="{7003F1A4-B1D9-46EA-88AD-AE3FB41F91BA}"/>
              </a:ext>
            </a:extLst>
          </p:cNvPr>
          <p:cNvSpPr/>
          <p:nvPr/>
        </p:nvSpPr>
        <p:spPr>
          <a:xfrm flipV="1">
            <a:off x="491490" y="25336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6" name="Arrow: Circular 15">
            <a:extLst>
              <a:ext uri="{FF2B5EF4-FFF2-40B4-BE49-F238E27FC236}">
                <a16:creationId xmlns:a16="http://schemas.microsoft.com/office/drawing/2014/main" id="{D26851FA-0839-4594-A2B9-07B8C294FE9C}"/>
              </a:ext>
            </a:extLst>
          </p:cNvPr>
          <p:cNvSpPr/>
          <p:nvPr/>
        </p:nvSpPr>
        <p:spPr>
          <a:xfrm flipV="1">
            <a:off x="491490" y="28003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7" name="Arrow: Circular 16">
            <a:extLst>
              <a:ext uri="{FF2B5EF4-FFF2-40B4-BE49-F238E27FC236}">
                <a16:creationId xmlns:a16="http://schemas.microsoft.com/office/drawing/2014/main" id="{C7EDF587-FB9A-44F9-9CDB-D47959063C1E}"/>
              </a:ext>
            </a:extLst>
          </p:cNvPr>
          <p:cNvSpPr/>
          <p:nvPr/>
        </p:nvSpPr>
        <p:spPr>
          <a:xfrm flipV="1">
            <a:off x="491490" y="30670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8" name="Arrow: Circular 17">
            <a:extLst>
              <a:ext uri="{FF2B5EF4-FFF2-40B4-BE49-F238E27FC236}">
                <a16:creationId xmlns:a16="http://schemas.microsoft.com/office/drawing/2014/main" id="{9D96E104-DFCB-4BF4-935C-ED571E3A5630}"/>
              </a:ext>
            </a:extLst>
          </p:cNvPr>
          <p:cNvSpPr/>
          <p:nvPr/>
        </p:nvSpPr>
        <p:spPr>
          <a:xfrm flipV="1">
            <a:off x="491490" y="33337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9" name="Arrow: Circular 18">
            <a:extLst>
              <a:ext uri="{FF2B5EF4-FFF2-40B4-BE49-F238E27FC236}">
                <a16:creationId xmlns:a16="http://schemas.microsoft.com/office/drawing/2014/main" id="{49F776CD-688A-4ABF-A348-1437C80A526F}"/>
              </a:ext>
            </a:extLst>
          </p:cNvPr>
          <p:cNvSpPr/>
          <p:nvPr/>
        </p:nvSpPr>
        <p:spPr>
          <a:xfrm flipV="1">
            <a:off x="491490" y="36004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0" name="Arrow: Circular 19">
            <a:extLst>
              <a:ext uri="{FF2B5EF4-FFF2-40B4-BE49-F238E27FC236}">
                <a16:creationId xmlns:a16="http://schemas.microsoft.com/office/drawing/2014/main" id="{81B1737A-1EBD-48CF-99F1-595C9E3011AC}"/>
              </a:ext>
            </a:extLst>
          </p:cNvPr>
          <p:cNvSpPr/>
          <p:nvPr/>
        </p:nvSpPr>
        <p:spPr>
          <a:xfrm flipV="1">
            <a:off x="491490" y="38671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1" name="Arrow: Circular 20">
            <a:extLst>
              <a:ext uri="{FF2B5EF4-FFF2-40B4-BE49-F238E27FC236}">
                <a16:creationId xmlns:a16="http://schemas.microsoft.com/office/drawing/2014/main" id="{ECB520FB-6A3F-491E-988D-3CF5AEDBBA94}"/>
              </a:ext>
            </a:extLst>
          </p:cNvPr>
          <p:cNvSpPr/>
          <p:nvPr/>
        </p:nvSpPr>
        <p:spPr>
          <a:xfrm flipV="1">
            <a:off x="491490" y="4133848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2" name="Arrow: Circular 21">
            <a:extLst>
              <a:ext uri="{FF2B5EF4-FFF2-40B4-BE49-F238E27FC236}">
                <a16:creationId xmlns:a16="http://schemas.microsoft.com/office/drawing/2014/main" id="{35551729-9711-4F85-9E49-803081250EF3}"/>
              </a:ext>
            </a:extLst>
          </p:cNvPr>
          <p:cNvSpPr/>
          <p:nvPr/>
        </p:nvSpPr>
        <p:spPr>
          <a:xfrm flipV="1">
            <a:off x="491490" y="4400550"/>
            <a:ext cx="307681" cy="285751"/>
          </a:xfrm>
          <a:prstGeom prst="circularArrow">
            <a:avLst>
              <a:gd name="adj1" fmla="val 12597"/>
              <a:gd name="adj2" fmla="val 1142319"/>
              <a:gd name="adj3" fmla="val 13078524"/>
              <a:gd name="adj4" fmla="val 7300853"/>
              <a:gd name="adj5" fmla="val 19449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26F9F8-DFEF-4673-A9D1-4B9901DF6653}"/>
              </a:ext>
            </a:extLst>
          </p:cNvPr>
          <p:cNvSpPr txBox="1"/>
          <p:nvPr/>
        </p:nvSpPr>
        <p:spPr>
          <a:xfrm>
            <a:off x="5133004" y="1723243"/>
            <a:ext cx="3506973" cy="1487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In the middle of a long vector operation, all 13 of these stages are busy during every cycle, with 13 successive vector elements “in flight”</a:t>
            </a:r>
          </a:p>
          <a:p>
            <a:pPr algn="ctr">
              <a:spcBef>
                <a:spcPts val="800"/>
              </a:spcBef>
            </a:pPr>
            <a:r>
              <a:rPr lang="en-US" sz="1200" dirty="0">
                <a:solidFill>
                  <a:schemeClr val="tx2"/>
                </a:solidFill>
              </a:rPr>
              <a:t>Although this may seem like many stages, it is comparable to the E76 CPU’s 8-stage pipeline, accounting for the fact that Hydra can load, do arithmetic, and store all at once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B4FB4B-D7B2-63F4-A911-2C9DC781A2C7}"/>
              </a:ext>
            </a:extLst>
          </p:cNvPr>
          <p:cNvSpPr/>
          <p:nvPr/>
        </p:nvSpPr>
        <p:spPr>
          <a:xfrm>
            <a:off x="5133004" y="2625213"/>
            <a:ext cx="124796" cy="175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D6CEFB-EC31-602F-74C6-628F884607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80" t="28168" r="8582" b="31537"/>
          <a:stretch>
            <a:fillRect/>
          </a:stretch>
        </p:blipFill>
        <p:spPr>
          <a:xfrm>
            <a:off x="5514109" y="3651538"/>
            <a:ext cx="3629890" cy="132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14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6" grpId="0"/>
      <p:bldP spid="8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operations:  Instruction modifiers “</a:t>
            </a:r>
            <a:r>
              <a:rPr lang="en-US" i="1" spc="400" dirty="0"/>
              <a:t>m</a:t>
            </a:r>
            <a:r>
              <a:rPr lang="en-US" dirty="0"/>
              <a:t>”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3C800F-E04D-4182-9891-45DE3D9B6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044746"/>
              </p:ext>
            </p:extLst>
          </p:nvPr>
        </p:nvGraphicFramePr>
        <p:xfrm>
          <a:off x="722026" y="824563"/>
          <a:ext cx="7964774" cy="3894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 performs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hydra_set_v</a:t>
                      </a:r>
                      <a:r>
                        <a:rPr lang="en-US" sz="1400" spc="100" baseline="0" dirty="0" err="1"/>
                        <a:t>l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n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VL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hydra_set_vma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mask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VMA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address_o</a:t>
                      </a:r>
                      <a:r>
                        <a:rPr lang="en-US" sz="1400" i="1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mask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i="0" u="none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hydra_mask_if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mask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VMA</a:t>
                      </a:r>
                      <a:r>
                        <a:rPr lang="en-US" sz="1400" i="1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address_o</a:t>
                      </a:r>
                      <a:r>
                        <a:rPr lang="en-US" sz="1400" i="1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mask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enable masking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hydra_mask_else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mask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VMA</a:t>
                      </a:r>
                      <a:r>
                        <a:rPr lang="en-US" sz="1400" i="1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address_o</a:t>
                      </a:r>
                      <a:r>
                        <a:rPr lang="en-US" sz="1400" i="1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mask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enable complemented masking</a:t>
                      </a:r>
                      <a:endParaRPr lang="en-US" sz="1400" i="1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hydra_mask_xm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mask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VMA</a:t>
                      </a:r>
                      <a:r>
                        <a:rPr lang="en-US" sz="1400" i="1" dirty="0"/>
                        <a:t> </a:t>
                      </a:r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address_o</a:t>
                      </a:r>
                      <a:r>
                        <a:rPr lang="en-US" sz="1400" i="1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mask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enable “extra mask”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hydra_rz</a:t>
                      </a:r>
                      <a:r>
                        <a:rPr lang="en-US" sz="1400" dirty="0"/>
                        <a:t>()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Force round-toward-zero mode for this </a:t>
                      </a:r>
                      <a:r>
                        <a:rPr lang="en-US" sz="1400" i="0" dirty="0" err="1"/>
                        <a:t>instr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hydra_ru</a:t>
                      </a:r>
                      <a:r>
                        <a:rPr lang="en-US" sz="1400" dirty="0"/>
                        <a:t>()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Force round-upward (“ceiling”) for this </a:t>
                      </a:r>
                      <a:r>
                        <a:rPr lang="en-US" sz="1400" i="0" dirty="0" err="1"/>
                        <a:t>instr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355127943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hydra_rd</a:t>
                      </a:r>
                      <a:r>
                        <a:rPr lang="en-US" sz="1400" dirty="0"/>
                        <a:t>()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Force round-downward (“floor”) for this </a:t>
                      </a:r>
                      <a:r>
                        <a:rPr lang="en-US" sz="1400" i="0" dirty="0" err="1"/>
                        <a:t>instr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25076384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hydra_rn</a:t>
                      </a:r>
                      <a:r>
                        <a:rPr lang="en-US" sz="1400" dirty="0"/>
                        <a:t>(), _</a:t>
                      </a:r>
                      <a:r>
                        <a:rPr lang="en-US" sz="1400" dirty="0" err="1"/>
                        <a:t>rnu</a:t>
                      </a:r>
                      <a:r>
                        <a:rPr lang="en-US" sz="1400" dirty="0"/>
                        <a:t>(), _</a:t>
                      </a:r>
                      <a:r>
                        <a:rPr lang="en-US" sz="1400" dirty="0" err="1"/>
                        <a:t>rna</a:t>
                      </a:r>
                      <a:r>
                        <a:rPr lang="en-US" sz="1400" dirty="0"/>
                        <a:t>(), _ra()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Force other rounding modes for this </a:t>
                      </a:r>
                      <a:r>
                        <a:rPr lang="en-US" sz="1400" dirty="0" err="1"/>
                        <a:t>instr</a:t>
                      </a:r>
                      <a:endParaRPr lang="en-US" sz="1400" dirty="0"/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6693683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hydra_convo</a:t>
                      </a:r>
                      <a:r>
                        <a:rPr lang="en-US" sz="1400" dirty="0"/>
                        <a:t>(), </a:t>
                      </a:r>
                      <a:r>
                        <a:rPr lang="en-US" sz="1400" dirty="0" err="1"/>
                        <a:t>hydra_mm</a:t>
                      </a:r>
                      <a:r>
                        <a:rPr lang="en-US" sz="1400" dirty="0"/>
                        <a:t>()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Convolution or matrix-multiply mode applied to any scalar-producing instruction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1625367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81446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Opcode format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Every Hydra 4 instruction is</a:t>
            </a:r>
            <a:br>
              <a:rPr lang="en-US" dirty="0"/>
            </a:br>
            <a:r>
              <a:rPr lang="en-US" dirty="0"/>
              <a:t>defined by a 30-bit opcode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Firmware writes this opcode to</a:t>
            </a:r>
            <a:br>
              <a:rPr lang="en-US" dirty="0"/>
            </a:br>
            <a:r>
              <a:rPr lang="en-US" dirty="0"/>
              <a:t>Hydra’s </a:t>
            </a:r>
            <a:r>
              <a:rPr lang="en-US" dirty="0">
                <a:latin typeface="Avenir Next LT Pro Light" panose="020B0304020202020204" pitchFamily="34" charset="0"/>
              </a:rPr>
              <a:t>OPCODE</a:t>
            </a:r>
            <a:r>
              <a:rPr lang="en-US" dirty="0"/>
              <a:t> register to</a:t>
            </a:r>
            <a:br>
              <a:rPr lang="en-US" dirty="0"/>
            </a:br>
            <a:r>
              <a:rPr lang="en-US" dirty="0"/>
              <a:t>start a vector operation</a:t>
            </a:r>
          </a:p>
          <a:p>
            <a:pPr>
              <a:spcBef>
                <a:spcPts val="1000"/>
              </a:spcBef>
            </a:pPr>
            <a:r>
              <a:rPr lang="en-US" dirty="0"/>
              <a:t>Hydra 4’s wide opcode allows a clean format with three or four operand fields</a:t>
            </a:r>
            <a:br>
              <a:rPr lang="en-US" dirty="0"/>
            </a:br>
            <a:r>
              <a:rPr lang="en-US" dirty="0"/>
              <a:t>and room for many instructions</a:t>
            </a:r>
          </a:p>
          <a:p>
            <a:pPr>
              <a:spcBef>
                <a:spcPts val="1000"/>
              </a:spcBef>
            </a:pPr>
            <a:r>
              <a:rPr lang="en-US" dirty="0"/>
              <a:t>All the operands </a:t>
            </a:r>
            <a:r>
              <a:rPr lang="en-US" i="1" dirty="0" err="1"/>
              <a:t>dest</a:t>
            </a:r>
            <a:r>
              <a:rPr lang="en-US" i="1" dirty="0"/>
              <a:t>, src1, src2,</a:t>
            </a:r>
            <a:br>
              <a:rPr lang="en-US" dirty="0"/>
            </a:br>
            <a:r>
              <a:rPr lang="en-US" dirty="0"/>
              <a:t>and</a:t>
            </a:r>
            <a:r>
              <a:rPr lang="en-US" i="1" dirty="0"/>
              <a:t> src3/dest2</a:t>
            </a:r>
            <a:r>
              <a:rPr lang="en-US" dirty="0"/>
              <a:t> support the</a:t>
            </a:r>
            <a:br>
              <a:rPr lang="en-US" dirty="0"/>
            </a:br>
            <a:r>
              <a:rPr lang="en-US" dirty="0"/>
              <a:t>same choices:  Any vector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or any scalar in a </a:t>
            </a:r>
            <a:r>
              <a:rPr lang="en-US" dirty="0" err="1">
                <a:latin typeface="Avenir Next LT Pro Light" panose="020B0304020202020204" pitchFamily="34" charset="0"/>
              </a:rPr>
              <a:t>G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/>
              <a:t> register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“Scalar” </a:t>
            </a:r>
            <a:r>
              <a:rPr lang="en-US" dirty="0">
                <a:sym typeface="Symbol" panose="05050102010706020507" pitchFamily="18" charset="2"/>
              </a:rPr>
              <a:t></a:t>
            </a:r>
            <a:r>
              <a:rPr lang="en-US" dirty="0"/>
              <a:t> Same value for all “</a:t>
            </a:r>
            <a:r>
              <a:rPr lang="en-US" i="1" spc="100" dirty="0" err="1"/>
              <a:t>i</a:t>
            </a:r>
            <a:r>
              <a:rPr lang="en-US" dirty="0"/>
              <a:t>”</a:t>
            </a:r>
          </a:p>
          <a:p>
            <a:pPr>
              <a:spcBef>
                <a:spcPts val="1000"/>
              </a:spcBef>
            </a:pPr>
            <a:r>
              <a:rPr lang="en-US" dirty="0"/>
              <a:t>Plus modifier bits that control</a:t>
            </a:r>
            <a:br>
              <a:rPr lang="en-US" dirty="0"/>
            </a:br>
            <a:r>
              <a:rPr lang="en-US" dirty="0"/>
              <a:t>vector masking, flags, rounding,</a:t>
            </a:r>
            <a:br>
              <a:rPr lang="en-US" dirty="0"/>
            </a:br>
            <a:r>
              <a:rPr lang="en-US" dirty="0"/>
              <a:t>and overlapped execution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430A52AF-1B46-4BB0-BDB4-058F9C335975}"/>
              </a:ext>
            </a:extLst>
          </p:cNvPr>
          <p:cNvSpPr/>
          <p:nvPr/>
        </p:nvSpPr>
        <p:spPr>
          <a:xfrm rot="5400000">
            <a:off x="6700917" y="1155946"/>
            <a:ext cx="97436" cy="448056"/>
          </a:xfrm>
          <a:prstGeom prst="rightBrace">
            <a:avLst>
              <a:gd name="adj1" fmla="val 89596"/>
              <a:gd name="adj2" fmla="val 50000"/>
            </a:avLst>
          </a:prstGeom>
          <a:ln w="1270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30CF1ECD-71A2-45CD-8733-9DEE49269E9B}"/>
              </a:ext>
            </a:extLst>
          </p:cNvPr>
          <p:cNvSpPr/>
          <p:nvPr/>
        </p:nvSpPr>
        <p:spPr>
          <a:xfrm rot="5400000">
            <a:off x="5883258" y="822607"/>
            <a:ext cx="97436" cy="1114736"/>
          </a:xfrm>
          <a:prstGeom prst="rightBrace">
            <a:avLst>
              <a:gd name="adj1" fmla="val 89596"/>
              <a:gd name="adj2" fmla="val 50000"/>
            </a:avLst>
          </a:prstGeom>
          <a:ln w="1270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911A90A9-7416-493A-851F-6C4895AE5196}"/>
              </a:ext>
            </a:extLst>
          </p:cNvPr>
          <p:cNvSpPr/>
          <p:nvPr/>
        </p:nvSpPr>
        <p:spPr>
          <a:xfrm rot="5400000">
            <a:off x="7178958" y="1155947"/>
            <a:ext cx="97436" cy="448056"/>
          </a:xfrm>
          <a:prstGeom prst="rightBrace">
            <a:avLst>
              <a:gd name="adj1" fmla="val 89596"/>
              <a:gd name="adj2" fmla="val 50000"/>
            </a:avLst>
          </a:prstGeom>
          <a:ln w="1270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DA2D9B1D-C356-416D-8C7B-58AFDBEDC744}"/>
              </a:ext>
            </a:extLst>
          </p:cNvPr>
          <p:cNvSpPr/>
          <p:nvPr/>
        </p:nvSpPr>
        <p:spPr>
          <a:xfrm rot="5400000">
            <a:off x="7663517" y="1155948"/>
            <a:ext cx="97436" cy="448056"/>
          </a:xfrm>
          <a:prstGeom prst="rightBrace">
            <a:avLst>
              <a:gd name="adj1" fmla="val 89596"/>
              <a:gd name="adj2" fmla="val 50000"/>
            </a:avLst>
          </a:prstGeom>
          <a:ln w="1270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BE3F56-F7C2-4B80-9097-4A91A66154F5}"/>
              </a:ext>
            </a:extLst>
          </p:cNvPr>
          <p:cNvSpPr txBox="1"/>
          <p:nvPr/>
        </p:nvSpPr>
        <p:spPr>
          <a:xfrm>
            <a:off x="5468135" y="1394964"/>
            <a:ext cx="9252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rgbClr val="C00000"/>
                </a:solidFill>
              </a:rPr>
              <a:t>Instruction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7BB450-2E03-4E82-BA8D-3639AC84D3C5}"/>
              </a:ext>
            </a:extLst>
          </p:cNvPr>
          <p:cNvSpPr txBox="1"/>
          <p:nvPr/>
        </p:nvSpPr>
        <p:spPr>
          <a:xfrm>
            <a:off x="6513962" y="1394964"/>
            <a:ext cx="4713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rgbClr val="C00000"/>
                </a:solidFill>
              </a:rPr>
              <a:t>src2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C29585-7CCD-4FEC-BDED-E8788C576E50}"/>
              </a:ext>
            </a:extLst>
          </p:cNvPr>
          <p:cNvSpPr txBox="1"/>
          <p:nvPr/>
        </p:nvSpPr>
        <p:spPr>
          <a:xfrm>
            <a:off x="6992003" y="1394964"/>
            <a:ext cx="4713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rgbClr val="C00000"/>
                </a:solidFill>
              </a:rPr>
              <a:t>src1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666813-9251-465B-94D4-237C5C00D4C0}"/>
              </a:ext>
            </a:extLst>
          </p:cNvPr>
          <p:cNvSpPr txBox="1"/>
          <p:nvPr/>
        </p:nvSpPr>
        <p:spPr>
          <a:xfrm>
            <a:off x="7470823" y="1394964"/>
            <a:ext cx="482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err="1">
                <a:solidFill>
                  <a:srgbClr val="C00000"/>
                </a:solidFill>
              </a:rPr>
              <a:t>dest</a:t>
            </a:r>
            <a:endParaRPr lang="en-US" sz="1200" i="1" dirty="0">
              <a:solidFill>
                <a:srgbClr val="C00000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525AFA-9574-4442-A3C8-D63FA3224C2A}"/>
              </a:ext>
            </a:extLst>
          </p:cNvPr>
          <p:cNvGrpSpPr/>
          <p:nvPr/>
        </p:nvGrpSpPr>
        <p:grpSpPr>
          <a:xfrm>
            <a:off x="4424583" y="1331257"/>
            <a:ext cx="914400" cy="340706"/>
            <a:chOff x="4424583" y="1403742"/>
            <a:chExt cx="914400" cy="340706"/>
          </a:xfrm>
        </p:grpSpPr>
        <p:sp>
          <p:nvSpPr>
            <p:cNvPr id="16" name="Right Brace 15">
              <a:extLst>
                <a:ext uri="{FF2B5EF4-FFF2-40B4-BE49-F238E27FC236}">
                  <a16:creationId xmlns:a16="http://schemas.microsoft.com/office/drawing/2014/main" id="{D716461A-8892-424F-8BEF-B1526BBA082D}"/>
                </a:ext>
              </a:extLst>
            </p:cNvPr>
            <p:cNvSpPr/>
            <p:nvPr/>
          </p:nvSpPr>
          <p:spPr>
            <a:xfrm rot="5400000">
              <a:off x="4833065" y="995260"/>
              <a:ext cx="97436" cy="914400"/>
            </a:xfrm>
            <a:prstGeom prst="rightBrace">
              <a:avLst>
                <a:gd name="adj1" fmla="val 89596"/>
                <a:gd name="adj2" fmla="val 50000"/>
              </a:avLst>
            </a:prstGeom>
            <a:ln w="12700"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C22959-0DAC-4164-87D7-D7A266BDDBC6}"/>
                </a:ext>
              </a:extLst>
            </p:cNvPr>
            <p:cNvSpPr txBox="1"/>
            <p:nvPr/>
          </p:nvSpPr>
          <p:spPr>
            <a:xfrm>
              <a:off x="4462439" y="1467449"/>
              <a:ext cx="8386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rgbClr val="C00000"/>
                  </a:solidFill>
                </a:rPr>
                <a:t>Modifiers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2CE3396-52F0-4276-AB6F-B1D956A849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441"/>
          <a:stretch/>
        </p:blipFill>
        <p:spPr>
          <a:xfrm>
            <a:off x="4116118" y="687513"/>
            <a:ext cx="3916536" cy="6434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0130A7B-C1BC-48A5-801B-3421B43322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672" r="2276"/>
          <a:stretch/>
        </p:blipFill>
        <p:spPr>
          <a:xfrm>
            <a:off x="8229601" y="687513"/>
            <a:ext cx="633046" cy="643488"/>
          </a:xfrm>
          <a:prstGeom prst="rect">
            <a:avLst/>
          </a:prstGeom>
        </p:spPr>
      </p:pic>
      <p:sp>
        <p:nvSpPr>
          <p:cNvPr id="19" name="Right Brace 18">
            <a:extLst>
              <a:ext uri="{FF2B5EF4-FFF2-40B4-BE49-F238E27FC236}">
                <a16:creationId xmlns:a16="http://schemas.microsoft.com/office/drawing/2014/main" id="{4AAA8ED6-ED1F-452C-AFC9-C378DB73F8B9}"/>
              </a:ext>
            </a:extLst>
          </p:cNvPr>
          <p:cNvSpPr/>
          <p:nvPr/>
        </p:nvSpPr>
        <p:spPr>
          <a:xfrm rot="5400000">
            <a:off x="6223793" y="1513759"/>
            <a:ext cx="97436" cy="412497"/>
          </a:xfrm>
          <a:prstGeom prst="rightBrace">
            <a:avLst>
              <a:gd name="adj1" fmla="val 89596"/>
              <a:gd name="adj2" fmla="val 50000"/>
            </a:avLst>
          </a:prstGeom>
          <a:ln w="1270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721BE1-B5C7-4341-87A1-CFAFB4051F5C}"/>
              </a:ext>
            </a:extLst>
          </p:cNvPr>
          <p:cNvSpPr txBox="1"/>
          <p:nvPr/>
        </p:nvSpPr>
        <p:spPr>
          <a:xfrm>
            <a:off x="5850021" y="1744202"/>
            <a:ext cx="845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C00000"/>
                </a:solidFill>
              </a:rPr>
              <a:t>src3/dest2/</a:t>
            </a:r>
            <a:br>
              <a:rPr lang="en-US" sz="1000" i="1" dirty="0">
                <a:solidFill>
                  <a:srgbClr val="C00000"/>
                </a:solidFill>
              </a:rPr>
            </a:br>
            <a:r>
              <a:rPr lang="en-US" sz="1000" i="1" dirty="0" err="1">
                <a:solidFill>
                  <a:srgbClr val="C00000"/>
                </a:solidFill>
              </a:rPr>
              <a:t>cond</a:t>
            </a:r>
            <a:endParaRPr lang="en-US" sz="1000" i="1" dirty="0">
              <a:solidFill>
                <a:srgbClr val="C00000"/>
              </a:solidFill>
            </a:endParaRP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4720895A-DFAF-47EF-ADDE-3DD850093280}"/>
              </a:ext>
            </a:extLst>
          </p:cNvPr>
          <p:cNvSpPr/>
          <p:nvPr/>
        </p:nvSpPr>
        <p:spPr>
          <a:xfrm rot="5400000">
            <a:off x="5655413" y="1393559"/>
            <a:ext cx="97436" cy="652897"/>
          </a:xfrm>
          <a:prstGeom prst="rightBrace">
            <a:avLst>
              <a:gd name="adj1" fmla="val 89596"/>
              <a:gd name="adj2" fmla="val 50000"/>
            </a:avLst>
          </a:prstGeom>
          <a:ln w="1270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D5B6E9-4DB7-47A4-9E2F-2C3DD8596F4C}"/>
              </a:ext>
            </a:extLst>
          </p:cNvPr>
          <p:cNvSpPr txBox="1"/>
          <p:nvPr/>
        </p:nvSpPr>
        <p:spPr>
          <a:xfrm>
            <a:off x="5464421" y="1744202"/>
            <a:ext cx="474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err="1">
                <a:solidFill>
                  <a:srgbClr val="C00000"/>
                </a:solidFill>
              </a:rPr>
              <a:t>Instr</a:t>
            </a:r>
            <a:endParaRPr lang="en-US" sz="1000" i="1" dirty="0">
              <a:solidFill>
                <a:srgbClr val="C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1AF7-A243-413C-B1E2-BBB485073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3398" y="2561982"/>
            <a:ext cx="4950724" cy="232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7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Vector instructions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There is plenty of room still free</a:t>
            </a:r>
            <a:br>
              <a:rPr lang="en-US" dirty="0"/>
            </a:br>
            <a:r>
              <a:rPr lang="en-US" dirty="0"/>
              <a:t>in the space of 256 + 40 = 296</a:t>
            </a:r>
            <a:br>
              <a:rPr lang="en-US" dirty="0"/>
            </a:br>
            <a:r>
              <a:rPr lang="en-US" dirty="0"/>
              <a:t>possible instruction opcodes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We can make future improvements</a:t>
            </a:r>
            <a:br>
              <a:rPr lang="en-US" dirty="0"/>
            </a:br>
            <a:r>
              <a:rPr lang="en-US" dirty="0"/>
              <a:t>without cramming new instructions</a:t>
            </a:r>
            <a:br>
              <a:rPr lang="en-US" dirty="0"/>
            </a:br>
            <a:r>
              <a:rPr lang="en-US" dirty="0"/>
              <a:t>into odd corners of a cramped</a:t>
            </a:r>
            <a:br>
              <a:rPr lang="en-US" dirty="0"/>
            </a:br>
            <a:r>
              <a:rPr lang="en-US" dirty="0"/>
              <a:t>encoding  (as happened in Hydra 3)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D57A29-86E0-2903-48E3-D203478F32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369"/>
          <a:stretch/>
        </p:blipFill>
        <p:spPr>
          <a:xfrm>
            <a:off x="238670" y="2709699"/>
            <a:ext cx="4451392" cy="22464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3FE7A2-CC07-35C4-4B4E-6E38E1E592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97"/>
          <a:stretch/>
        </p:blipFill>
        <p:spPr>
          <a:xfrm>
            <a:off x="4657652" y="378266"/>
            <a:ext cx="4486348" cy="45779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6142EB-AF6C-BCCB-C65E-A18A3209E63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4049"/>
          <a:stretch/>
        </p:blipFill>
        <p:spPr>
          <a:xfrm>
            <a:off x="4666815" y="2714232"/>
            <a:ext cx="4502089" cy="224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Vector mask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Any instruction can generate a vector</a:t>
            </a:r>
            <a:br>
              <a:rPr lang="en-US" dirty="0"/>
            </a:br>
            <a:r>
              <a:rPr lang="en-US" dirty="0"/>
              <a:t>mask from any selected status flag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Vector compare (</a:t>
            </a:r>
            <a:r>
              <a:rPr lang="en-US" dirty="0">
                <a:latin typeface="Avenir Next LT Pro Light" panose="020B0304020202020204" pitchFamily="34" charset="0"/>
              </a:rPr>
              <a:t>VCMP</a:t>
            </a:r>
            <a:r>
              <a:rPr lang="en-US" dirty="0"/>
              <a:t>) is just an</a:t>
            </a:r>
            <a:br>
              <a:rPr lang="en-US" dirty="0"/>
            </a:br>
            <a:r>
              <a:rPr lang="en-US" dirty="0"/>
              <a:t>instruction that generates 0-or-1 bits</a:t>
            </a:r>
            <a:br>
              <a:rPr lang="en-US" dirty="0"/>
            </a:br>
            <a:r>
              <a:rPr lang="en-US" dirty="0"/>
              <a:t>that reflect various comparisons</a:t>
            </a:r>
          </a:p>
          <a:p>
            <a:pPr>
              <a:spcBef>
                <a:spcPts val="1000"/>
              </a:spcBef>
            </a:pPr>
            <a:r>
              <a:rPr lang="en-US" dirty="0"/>
              <a:t>Any instruction can be conditional</a:t>
            </a:r>
            <a:br>
              <a:rPr lang="en-US" dirty="0"/>
            </a:br>
            <a:r>
              <a:rPr lang="en-US" dirty="0"/>
              <a:t>on the true or complemented mask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Masking </a:t>
            </a:r>
            <a:r>
              <a:rPr lang="en-US" dirty="0">
                <a:latin typeface="Avenir Next LT Pro Light" panose="020B0304020202020204" pitchFamily="34" charset="0"/>
              </a:rPr>
              <a:t>VCMP</a:t>
            </a:r>
            <a:r>
              <a:rPr lang="en-US" dirty="0"/>
              <a:t> itself forms an AND or</a:t>
            </a:r>
            <a:br>
              <a:rPr lang="en-US" dirty="0"/>
            </a:br>
            <a:r>
              <a:rPr lang="en-US" dirty="0" err="1"/>
              <a:t>OR</a:t>
            </a:r>
            <a:r>
              <a:rPr lang="en-US" dirty="0"/>
              <a:t> combination of conditions</a:t>
            </a:r>
          </a:p>
          <a:p>
            <a:pPr>
              <a:spcBef>
                <a:spcPts val="1000"/>
              </a:spcBef>
            </a:pPr>
            <a:r>
              <a:rPr lang="en-US" dirty="0"/>
              <a:t>The vector mask also serves as “carry”</a:t>
            </a:r>
            <a:br>
              <a:rPr lang="en-US" dirty="0"/>
            </a:br>
            <a:r>
              <a:rPr lang="en-US" dirty="0"/>
              <a:t>or “borrow” bits for arithmetic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But because Hydra 4 can work directly</a:t>
            </a:r>
            <a:br>
              <a:rPr lang="en-US" dirty="0"/>
            </a:br>
            <a:r>
              <a:rPr lang="en-US" dirty="0"/>
              <a:t>with 32-bit integers, we will rarely need it</a:t>
            </a:r>
          </a:p>
          <a:p>
            <a:pPr>
              <a:spcBef>
                <a:spcPts val="10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VM_EN</a:t>
            </a:r>
            <a:r>
              <a:rPr lang="en-US" dirty="0"/>
              <a:t> and </a:t>
            </a:r>
            <a:r>
              <a:rPr lang="en-US" dirty="0">
                <a:latin typeface="Avenir Next LT Pro Light" panose="020B0304020202020204" pitchFamily="34" charset="0"/>
              </a:rPr>
              <a:t>FLAG_EN</a:t>
            </a:r>
            <a:r>
              <a:rPr lang="en-US" dirty="0"/>
              <a:t> are no longer</a:t>
            </a:r>
            <a:br>
              <a:rPr lang="en-US" dirty="0"/>
            </a:br>
            <a:r>
              <a:rPr lang="en-US" dirty="0"/>
              <a:t>“sticky” modes, as they were in Hydra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2F180B-9553-4CA2-89D6-8DADC8CA54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244"/>
          <a:stretch/>
        </p:blipFill>
        <p:spPr>
          <a:xfrm>
            <a:off x="4425619" y="1284644"/>
            <a:ext cx="4650708" cy="1896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C19DB9-EA97-4C2F-949C-746462A39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619" y="3322368"/>
            <a:ext cx="4634503" cy="15353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C9CF5C-DAD0-7683-C468-0ADF1B82EA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2474" y="480960"/>
            <a:ext cx="4915758" cy="5809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AA1D34-C2DE-CEC5-16C0-6952A4D6CC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8444" y="1063608"/>
            <a:ext cx="482047" cy="10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33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Indexed addressing and sparse masks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Indexed addressing uses one vector as an index into another:  </a:t>
            </a:r>
            <a:r>
              <a:rPr lang="en-US" i="1" dirty="0"/>
              <a:t>vec1[ vec2[</a:t>
            </a:r>
            <a:r>
              <a:rPr lang="en-US" i="1" dirty="0" err="1"/>
              <a:t>i</a:t>
            </a:r>
            <a:r>
              <a:rPr lang="en-US" i="1" dirty="0"/>
              <a:t>] ]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3 allowed all three operands at once (</a:t>
            </a:r>
            <a:r>
              <a:rPr lang="en-US" i="1" dirty="0" err="1"/>
              <a:t>dest</a:t>
            </a:r>
            <a:r>
              <a:rPr lang="en-US" i="1" dirty="0"/>
              <a:t>, src1, src2</a:t>
            </a:r>
            <a:r>
              <a:rPr lang="en-US" dirty="0"/>
              <a:t>) to use indexed addressing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Seems cool…  But it is very expensive in hardware, totally unlike any other vector architectures, and never used in real Synaptics firmware!</a:t>
            </a:r>
          </a:p>
          <a:p>
            <a:pPr>
              <a:spcBef>
                <a:spcPts val="1400"/>
              </a:spcBef>
            </a:pPr>
            <a:r>
              <a:rPr lang="en-US" dirty="0"/>
              <a:t>Hydra 4 replaces this with two specialized indexing instructions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 </a:t>
            </a:r>
            <a:r>
              <a:rPr lang="en-US" dirty="0">
                <a:latin typeface="Avenir Next LT Pro Light" panose="020B0304020202020204" pitchFamily="34" charset="0"/>
              </a:rPr>
              <a:t>VMOVG</a:t>
            </a:r>
            <a:r>
              <a:rPr lang="en-US" dirty="0"/>
              <a:t> (move and gather) and </a:t>
            </a:r>
            <a:r>
              <a:rPr lang="en-US" dirty="0">
                <a:latin typeface="Avenir Next LT Pro Light" panose="020B0304020202020204" pitchFamily="34" charset="0"/>
              </a:rPr>
              <a:t>VMOVS</a:t>
            </a:r>
            <a:r>
              <a:rPr lang="en-US" dirty="0"/>
              <a:t> (move and scatter)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Just one indexing path in hardware that uses the </a:t>
            </a:r>
            <a:r>
              <a:rPr lang="en-US" i="1" dirty="0"/>
              <a:t>src2</a:t>
            </a:r>
            <a:r>
              <a:rPr lang="en-US" dirty="0"/>
              <a:t> RAM channel for indexes:  </a:t>
            </a:r>
            <a:r>
              <a:rPr lang="en-US" i="1" dirty="0"/>
              <a:t>Much</a:t>
            </a:r>
            <a:r>
              <a:rPr lang="en-US" dirty="0"/>
              <a:t> simpler!</a:t>
            </a:r>
          </a:p>
          <a:p>
            <a:pPr>
              <a:spcBef>
                <a:spcPts val="1400"/>
              </a:spcBef>
            </a:pPr>
            <a:r>
              <a:rPr lang="en-US" dirty="0"/>
              <a:t>Only one use was ever suggested for Hydra 3’s</a:t>
            </a:r>
            <a:br>
              <a:rPr lang="en-US" dirty="0"/>
            </a:br>
            <a:r>
              <a:rPr lang="en-US" dirty="0"/>
              <a:t>“indexed-everything” mode: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Use indexing to operate on sparse data, e.g., selected by a rarely-true condition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On Hydra 3, this would be more efficient than vector masks if the mask has only sparse ‘1’s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Hydra 4’s solution:  </a:t>
            </a:r>
            <a:r>
              <a:rPr lang="en-US" i="1" dirty="0"/>
              <a:t>Handle sparse vector masks more efficiently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This was the right solution all along!  Sparse vector masks are one of those things that people requested for years… but I could never implement because Hydra 3’s logic was </a:t>
            </a:r>
            <a:r>
              <a:rPr lang="en-US" i="1" dirty="0"/>
              <a:t>just too obscure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8C4C5773-E033-4E25-81C5-0D2E893360B9}"/>
              </a:ext>
            </a:extLst>
          </p:cNvPr>
          <p:cNvGraphicFramePr>
            <a:graphicFrameLocks noGrp="1"/>
          </p:cNvGraphicFramePr>
          <p:nvPr/>
        </p:nvGraphicFramePr>
        <p:xfrm>
          <a:off x="4980665" y="3132262"/>
          <a:ext cx="4051073" cy="243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7472">
                  <a:extLst>
                    <a:ext uri="{9D8B030D-6E8A-4147-A177-3AD203B41FA5}">
                      <a16:colId xmlns:a16="http://schemas.microsoft.com/office/drawing/2014/main" val="1271409901"/>
                    </a:ext>
                  </a:extLst>
                </a:gridCol>
                <a:gridCol w="263125">
                  <a:extLst>
                    <a:ext uri="{9D8B030D-6E8A-4147-A177-3AD203B41FA5}">
                      <a16:colId xmlns:a16="http://schemas.microsoft.com/office/drawing/2014/main" val="2417638093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804921790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1880298481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1677567206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381613962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2265599174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723898104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3208677266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4164182303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1325775264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4168931303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3765735043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3048349854"/>
                    </a:ext>
                  </a:extLst>
                </a:gridCol>
                <a:gridCol w="264652">
                  <a:extLst>
                    <a:ext uri="{9D8B030D-6E8A-4147-A177-3AD203B41FA5}">
                      <a16:colId xmlns:a16="http://schemas.microsoft.com/office/drawing/2014/main" val="34172428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800" i="1" dirty="0" err="1"/>
                        <a:t>i</a:t>
                      </a:r>
                      <a:endParaRPr lang="en-US" sz="800" i="1" dirty="0"/>
                    </a:p>
                  </a:txBody>
                  <a:tcPr marL="0" marR="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1" i="1" dirty="0"/>
                        <a:t>0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i="1" dirty="0"/>
                        <a:t>1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i="1" dirty="0"/>
                        <a:t>2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i="1" dirty="0"/>
                        <a:t>3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1" i="1" dirty="0"/>
                        <a:t>4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1" i="1" dirty="0"/>
                        <a:t>5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i="1" dirty="0"/>
                        <a:t>6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 i="1" dirty="0"/>
                        <a:t>7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1" i="1" dirty="0"/>
                        <a:t>8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i="1" dirty="0"/>
                        <a:t>9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 i="1" dirty="0"/>
                        <a:t>10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 i="1" dirty="0"/>
                        <a:t>11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1" i="1" dirty="0"/>
                        <a:t>12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 i="1" dirty="0"/>
                        <a:t>13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64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800" i="1" dirty="0" err="1"/>
                        <a:t>vm</a:t>
                      </a:r>
                      <a:r>
                        <a:rPr lang="en-US" sz="800" i="1" dirty="0"/>
                        <a:t>[</a:t>
                      </a:r>
                      <a:r>
                        <a:rPr lang="en-US" sz="800" i="1" dirty="0" err="1"/>
                        <a:t>i</a:t>
                      </a:r>
                      <a:r>
                        <a:rPr lang="en-US" sz="800" i="1" dirty="0"/>
                        <a:t>]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703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43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Other things done differently from Hydra 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No all-in-one “</a:t>
            </a:r>
            <a:r>
              <a:rPr lang="en-US" dirty="0">
                <a:latin typeface="Avenir Next LT Pro Light" panose="020B0304020202020204" pitchFamily="34" charset="0"/>
              </a:rPr>
              <a:t>VFFT</a:t>
            </a:r>
            <a:r>
              <a:rPr lang="en-US" dirty="0"/>
              <a:t>” instruction for Fast Fourier Transforms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Instead, Hydra 4 has a set of FFT addressing modes that allow firmware to implement the FFT algorithm efficiently  (see the example earlier)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This fits better into Hydra’s pipeline structure  </a:t>
            </a:r>
            <a:r>
              <a:rPr lang="en-US" dirty="0">
                <a:sym typeface="Symbol" panose="05050102010706020507" pitchFamily="18" charset="2"/>
              </a:rPr>
              <a:t>  Significantly </a:t>
            </a:r>
            <a:r>
              <a:rPr lang="en-US" i="1" dirty="0">
                <a:sym typeface="Symbol" panose="05050102010706020507" pitchFamily="18" charset="2"/>
              </a:rPr>
              <a:t>faster</a:t>
            </a:r>
            <a:r>
              <a:rPr lang="en-US" dirty="0">
                <a:sym typeface="Symbol" panose="05050102010706020507" pitchFamily="18" charset="2"/>
              </a:rPr>
              <a:t> than Hydra 3’s VFFT</a:t>
            </a:r>
          </a:p>
          <a:p>
            <a:pPr lvl="2">
              <a:spcBef>
                <a:spcPts val="300"/>
              </a:spcBef>
            </a:pPr>
            <a:r>
              <a:rPr lang="en-US" dirty="0">
                <a:sym typeface="Symbol" panose="05050102010706020507" pitchFamily="18" charset="2"/>
              </a:rPr>
              <a:t>About 4 </a:t>
            </a:r>
            <a:r>
              <a:rPr lang="en-US" i="1" dirty="0">
                <a:sym typeface="Symbol" panose="05050102010706020507" pitchFamily="18" charset="2"/>
              </a:rPr>
              <a:t>N</a:t>
            </a:r>
            <a:r>
              <a:rPr lang="en-US" dirty="0">
                <a:sym typeface="Symbol" panose="05050102010706020507" pitchFamily="18" charset="2"/>
              </a:rPr>
              <a:t> log</a:t>
            </a:r>
            <a:r>
              <a:rPr lang="en-US" baseline="-25000" dirty="0">
                <a:sym typeface="Symbol" panose="05050102010706020507" pitchFamily="18" charset="2"/>
              </a:rPr>
              <a:t>2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N</a:t>
            </a:r>
            <a:r>
              <a:rPr lang="en-US" dirty="0">
                <a:sym typeface="Symbol" panose="05050102010706020507" pitchFamily="18" charset="2"/>
              </a:rPr>
              <a:t>) </a:t>
            </a:r>
            <a:r>
              <a:rPr lang="en-US" dirty="0" err="1">
                <a:latin typeface="Avenir Next LT Pro Light" panose="020B0304020202020204" pitchFamily="34" charset="0"/>
                <a:sym typeface="Symbol" panose="05050102010706020507" pitchFamily="18" charset="2"/>
              </a:rPr>
              <a:t>hclk</a:t>
            </a:r>
            <a:r>
              <a:rPr lang="en-US" dirty="0">
                <a:sym typeface="Symbol" panose="05050102010706020507" pitchFamily="18" charset="2"/>
              </a:rPr>
              <a:t> cycles + </a:t>
            </a:r>
            <a:r>
              <a:rPr lang="en-US" i="1" dirty="0">
                <a:sym typeface="Symbol" panose="05050102010706020507" pitchFamily="18" charset="2"/>
              </a:rPr>
              <a:t>O</a:t>
            </a:r>
            <a:r>
              <a:rPr lang="en-US" dirty="0">
                <a:sym typeface="Symbol" panose="05050102010706020507" pitchFamily="18" charset="2"/>
              </a:rPr>
              <a:t>(log</a:t>
            </a:r>
            <a:r>
              <a:rPr lang="en-US" baseline="-25000" dirty="0">
                <a:sym typeface="Symbol" panose="05050102010706020507" pitchFamily="18" charset="2"/>
              </a:rPr>
              <a:t>2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N</a:t>
            </a:r>
            <a:r>
              <a:rPr lang="en-US" dirty="0">
                <a:sym typeface="Symbol" panose="05050102010706020507" pitchFamily="18" charset="2"/>
              </a:rPr>
              <a:t>)) overhead for a floating-point FFT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Each mode can be calculated cheaply  </a:t>
            </a:r>
            <a:r>
              <a:rPr lang="en-US" dirty="0">
                <a:sym typeface="Symbol" panose="05050102010706020507" pitchFamily="18" charset="2"/>
              </a:rPr>
              <a:t>  FFTs are a standard capability, not a high-cost option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Much more flexible    We can finally provide non-power-of-two strides in FFTs</a:t>
            </a:r>
          </a:p>
          <a:p>
            <a:pPr>
              <a:spcBef>
                <a:spcPts val="1600"/>
              </a:spcBef>
            </a:pPr>
            <a:r>
              <a:rPr lang="en-US" dirty="0">
                <a:sym typeface="Symbol" panose="05050102010706020507" pitchFamily="18" charset="2"/>
              </a:rPr>
              <a:t>Hydra 3’s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VGEN</a:t>
            </a:r>
            <a:r>
              <a:rPr lang="en-US" dirty="0">
                <a:sym typeface="Symbol" panose="05050102010706020507" pitchFamily="18" charset="2"/>
              </a:rPr>
              <a:t> instruction becomes “pattern mode” in Hydra 4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The address pattern of any addressing mode can be used as a sequence of integers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Basically, the addresses bypass the RAM and are used directly as data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Different addressing modes can generate:  Consecutive integers, arithmetic sequences, scalar constants, sawtooth waves, triangle waves, stairsteps, the bit-reversal function, and more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Any instruction can use a pattern as any source operand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Example:  Tabulating a function using its power series</a:t>
            </a:r>
          </a:p>
        </p:txBody>
      </p:sp>
    </p:spTree>
    <p:extLst>
      <p:ext uri="{BB962C8B-B14F-4D97-AF65-F5344CB8AC3E}">
        <p14:creationId xmlns:p14="http://schemas.microsoft.com/office/powerpoint/2010/main" val="354911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Other things done differently  (2)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>
                <a:sym typeface="Symbol" panose="05050102010706020507" pitchFamily="18" charset="2"/>
              </a:rPr>
              <a:t>Convolutions are generalized into a flexible “convolution mode”</a:t>
            </a:r>
          </a:p>
          <a:p>
            <a:pPr lvl="1">
              <a:spcBef>
                <a:spcPts val="500"/>
              </a:spcBef>
            </a:pPr>
            <a:r>
              <a:rPr lang="en-US" i="1" dirty="0">
                <a:sym typeface="Symbol" panose="05050102010706020507" pitchFamily="18" charset="2"/>
              </a:rPr>
              <a:t>All</a:t>
            </a:r>
            <a:r>
              <a:rPr lang="en-US" dirty="0">
                <a:sym typeface="Symbol" panose="05050102010706020507" pitchFamily="18" charset="2"/>
              </a:rPr>
              <a:t> accumulation-style instructions can work in convolution mode  (both 1D and 2D)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Convolving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VMAC</a:t>
            </a:r>
            <a:r>
              <a:rPr lang="en-US" dirty="0">
                <a:sym typeface="Symbol" panose="05050102010706020507" pitchFamily="18" charset="2"/>
              </a:rPr>
              <a:t> creates an FIR filter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Convolving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VMAC</a:t>
            </a:r>
            <a:r>
              <a:rPr lang="en-US" dirty="0">
                <a:sym typeface="Symbol" panose="05050102010706020507" pitchFamily="18" charset="2"/>
              </a:rPr>
              <a:t> with packed data gives a fast + compact neural network!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Convolving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VMED</a:t>
            </a:r>
            <a:r>
              <a:rPr lang="en-US" dirty="0">
                <a:sym typeface="Symbol" panose="05050102010706020507" pitchFamily="18" charset="2"/>
              </a:rPr>
              <a:t> creates a median filter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Convolving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VMAXV</a:t>
            </a:r>
            <a:r>
              <a:rPr lang="en-US" dirty="0">
                <a:sym typeface="Symbol" panose="05050102010706020507" pitchFamily="18" charset="2"/>
              </a:rPr>
              <a:t> or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VMINV</a:t>
            </a:r>
            <a:r>
              <a:rPr lang="en-US" dirty="0">
                <a:sym typeface="Symbol" panose="05050102010706020507" pitchFamily="18" charset="2"/>
              </a:rPr>
              <a:t> creates a max or min filter or a neural net “</a:t>
            </a:r>
            <a:r>
              <a:rPr lang="en-US" dirty="0" err="1">
                <a:sym typeface="Symbol" panose="05050102010706020507" pitchFamily="18" charset="2"/>
              </a:rPr>
              <a:t>maxpool</a:t>
            </a:r>
            <a:r>
              <a:rPr lang="en-US" dirty="0">
                <a:sym typeface="Symbol" panose="05050102010706020507" pitchFamily="18" charset="2"/>
              </a:rPr>
              <a:t>” layer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Convolving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VHAM</a:t>
            </a:r>
            <a:r>
              <a:rPr lang="en-US" dirty="0">
                <a:sym typeface="Symbol" panose="05050102010706020507" pitchFamily="18" charset="2"/>
              </a:rPr>
              <a:t> optimizes our “Hamming distance” fingerprint matching loop, </a:t>
            </a:r>
            <a:r>
              <a:rPr lang="en-US" dirty="0" err="1">
                <a:sym typeface="Symbol" panose="05050102010706020507" pitchFamily="18" charset="2"/>
              </a:rPr>
              <a:t>etc</a:t>
            </a:r>
            <a:r>
              <a:rPr lang="en-US" dirty="0">
                <a:sym typeface="Symbol" panose="05050102010706020507" pitchFamily="18" charset="2"/>
              </a:rPr>
              <a:t>…</a:t>
            </a:r>
          </a:p>
          <a:p>
            <a:pPr>
              <a:spcBef>
                <a:spcPts val="1600"/>
              </a:spcBef>
            </a:pPr>
            <a:r>
              <a:rPr lang="en-US" dirty="0">
                <a:sym typeface="Symbol" panose="05050102010706020507" pitchFamily="18" charset="2"/>
              </a:rPr>
              <a:t>Matrix multiplication also generalizes to work with any two-input accumulation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Applied to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VMAC</a:t>
            </a:r>
            <a:r>
              <a:rPr lang="en-US" dirty="0">
                <a:sym typeface="Symbol" panose="05050102010706020507" pitchFamily="18" charset="2"/>
              </a:rPr>
              <a:t>, this gives a standard matrix multiply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Applied to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VHAM</a:t>
            </a:r>
            <a:r>
              <a:rPr lang="en-US" dirty="0">
                <a:sym typeface="Symbol" panose="05050102010706020507" pitchFamily="18" charset="2"/>
              </a:rPr>
              <a:t>, it performs Hydra 3’s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VMHAM</a:t>
            </a:r>
            <a:r>
              <a:rPr lang="en-US" dirty="0">
                <a:sym typeface="Symbol" panose="05050102010706020507" pitchFamily="18" charset="2"/>
              </a:rPr>
              <a:t> operation</a:t>
            </a:r>
          </a:p>
          <a:p>
            <a:pPr lvl="1">
              <a:spcBef>
                <a:spcPts val="500"/>
              </a:spcBef>
            </a:pPr>
            <a:r>
              <a:rPr lang="en-US" dirty="0">
                <a:sym typeface="Symbol" panose="05050102010706020507" pitchFamily="18" charset="2"/>
              </a:rPr>
              <a:t>Applied to </a:t>
            </a:r>
            <a:r>
              <a:rPr lang="en-US" dirty="0">
                <a:latin typeface="Avenir Next LT Pro Light" panose="020B0304020202020204" pitchFamily="34" charset="0"/>
                <a:sym typeface="Symbol" panose="05050102010706020507" pitchFamily="18" charset="2"/>
              </a:rPr>
              <a:t>VNEXT</a:t>
            </a:r>
            <a:r>
              <a:rPr lang="en-US" dirty="0">
                <a:sym typeface="Symbol" panose="05050102010706020507" pitchFamily="18" charset="2"/>
              </a:rPr>
              <a:t>, it granularizes vector values using a table of thresholds</a:t>
            </a:r>
          </a:p>
          <a:p>
            <a:pPr lvl="1">
              <a:spcBef>
                <a:spcPts val="500"/>
              </a:spcBef>
            </a:pPr>
            <a:r>
              <a:rPr lang="en-US" dirty="0" err="1">
                <a:sym typeface="Symbol" panose="05050102010706020507" pitchFamily="18" charset="2"/>
              </a:rPr>
              <a:t>Etc</a:t>
            </a:r>
            <a:r>
              <a:rPr lang="en-US" dirty="0">
                <a:sym typeface="Symbol" panose="05050102010706020507" pitchFamily="18" charset="2"/>
              </a:rPr>
              <a:t>…</a:t>
            </a:r>
          </a:p>
          <a:p>
            <a:pPr>
              <a:spcBef>
                <a:spcPts val="5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06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Padded convolutions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>
                <a:sym typeface="Symbol" panose="05050102010706020507" pitchFamily="18" charset="2"/>
              </a:rPr>
              <a:t>Currently, Hydra 3 and 4.0–4.2 do not support automatic “padding” in convolutions</a:t>
            </a:r>
          </a:p>
          <a:p>
            <a:pPr lvl="1">
              <a:spcBef>
                <a:spcPts val="800"/>
              </a:spcBef>
            </a:pPr>
            <a:r>
              <a:rPr lang="en-US" dirty="0">
                <a:sym typeface="Symbol" panose="05050102010706020507" pitchFamily="18" charset="2"/>
              </a:rPr>
              <a:t>For example, convolving a 5x5 kernel       over a 14x19 image       gives a 10x15 result</a:t>
            </a:r>
            <a:br>
              <a:rPr lang="en-US" dirty="0">
                <a:sym typeface="Symbol" panose="05050102010706020507" pitchFamily="18" charset="2"/>
              </a:rPr>
            </a:br>
            <a:r>
              <a:rPr lang="en-US" dirty="0">
                <a:sym typeface="Symbol" panose="05050102010706020507" pitchFamily="18" charset="2"/>
              </a:rPr>
              <a:t>with just the interior pixels      where the kernel entirely overlaps the input image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Often, we have a 10x15 input image that we</a:t>
            </a:r>
            <a:br>
              <a:rPr lang="en-US" dirty="0"/>
            </a:br>
            <a:r>
              <a:rPr lang="en-US" dirty="0"/>
              <a:t>want to filter into another 10x15 image …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… where the border pixels       are padded,</a:t>
            </a:r>
            <a:br>
              <a:rPr lang="en-US" dirty="0"/>
            </a:br>
            <a:r>
              <a:rPr lang="en-US" dirty="0"/>
              <a:t>e.g., with implicit zeroes or duplicate values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Currently, users must implement such padding</a:t>
            </a:r>
            <a:br>
              <a:rPr lang="en-US" dirty="0"/>
            </a:br>
            <a:r>
              <a:rPr lang="en-US" dirty="0"/>
              <a:t>“by hand” in firmware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Compute the edge pixels in a firmware loop, or using</a:t>
            </a:r>
            <a:br>
              <a:rPr lang="en-US" dirty="0"/>
            </a:br>
            <a:r>
              <a:rPr lang="en-US" dirty="0"/>
              <a:t>Hydra 1D ops, or create an explicitly padded image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The </a:t>
            </a:r>
            <a:r>
              <a:rPr lang="en-US" i="1" dirty="0"/>
              <a:t>Hydra 4 User’s Guide </a:t>
            </a:r>
            <a:r>
              <a:rPr lang="en-US" dirty="0"/>
              <a:t>defines a feature</a:t>
            </a:r>
            <a:br>
              <a:rPr lang="en-US" dirty="0"/>
            </a:br>
            <a:r>
              <a:rPr lang="en-US" dirty="0"/>
              <a:t>to do padding in hardware, but it is not yet</a:t>
            </a:r>
            <a:br>
              <a:rPr lang="en-US" dirty="0"/>
            </a:br>
            <a:r>
              <a:rPr lang="en-US" dirty="0"/>
              <a:t>implemented in Hydra 4.0–4.2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There just wasn’t time for Byrd / </a:t>
            </a:r>
            <a:r>
              <a:rPr lang="en-US" dirty="0" err="1"/>
              <a:t>SmartBridge</a:t>
            </a:r>
            <a:endParaRPr lang="en-US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92F2611-B4D8-4B79-98A8-6CFAB3CFAF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782883"/>
              </p:ext>
            </p:extLst>
          </p:nvPr>
        </p:nvGraphicFramePr>
        <p:xfrm>
          <a:off x="5090161" y="2177854"/>
          <a:ext cx="3957320" cy="2560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500296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558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2181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2010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979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239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060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5783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3110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9267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8261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194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6776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8886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31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4079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454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0255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2348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423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3253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1366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1537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5094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4905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7930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9576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0805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3720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684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2998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5705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87715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3CA858F-8A82-4BC0-AA14-3BB72DEBE7EC}"/>
              </a:ext>
            </a:extLst>
          </p:cNvPr>
          <p:cNvSpPr/>
          <p:nvPr/>
        </p:nvSpPr>
        <p:spPr>
          <a:xfrm>
            <a:off x="3922123" y="1173729"/>
            <a:ext cx="137160" cy="13716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345463-FA7D-4C58-99CE-C6DB301ABB31}"/>
              </a:ext>
            </a:extLst>
          </p:cNvPr>
          <p:cNvSpPr/>
          <p:nvPr/>
        </p:nvSpPr>
        <p:spPr>
          <a:xfrm>
            <a:off x="7811298" y="2739653"/>
            <a:ext cx="1000783" cy="87436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364B3B-5CD6-4031-AB9F-AAB17EEA804F}"/>
              </a:ext>
            </a:extLst>
          </p:cNvPr>
          <p:cNvSpPr/>
          <p:nvPr/>
        </p:nvSpPr>
        <p:spPr>
          <a:xfrm>
            <a:off x="5729279" y="3295327"/>
            <a:ext cx="1000783" cy="87436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B25EBE-E05D-4837-9742-6A7EB8F79C77}"/>
              </a:ext>
            </a:extLst>
          </p:cNvPr>
          <p:cNvSpPr/>
          <p:nvPr/>
        </p:nvSpPr>
        <p:spPr>
          <a:xfrm>
            <a:off x="5829621" y="1173729"/>
            <a:ext cx="137160" cy="137160"/>
          </a:xfrm>
          <a:prstGeom prst="rect">
            <a:avLst/>
          </a:prstGeom>
          <a:solidFill>
            <a:srgbClr val="E1F7E3"/>
          </a:solidFill>
          <a:ln w="31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99BABE-082F-49BB-B008-740F2B34A80E}"/>
              </a:ext>
            </a:extLst>
          </p:cNvPr>
          <p:cNvSpPr/>
          <p:nvPr/>
        </p:nvSpPr>
        <p:spPr>
          <a:xfrm>
            <a:off x="7733027" y="1173729"/>
            <a:ext cx="137160" cy="137160"/>
          </a:xfrm>
          <a:prstGeom prst="rect">
            <a:avLst/>
          </a:prstGeom>
          <a:solidFill>
            <a:srgbClr val="CCECFF"/>
          </a:solidFill>
          <a:ln w="1270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6DD2F-FE23-44A3-8CF0-457D0AB0F74C}"/>
              </a:ext>
            </a:extLst>
          </p:cNvPr>
          <p:cNvSpPr/>
          <p:nvPr/>
        </p:nvSpPr>
        <p:spPr>
          <a:xfrm>
            <a:off x="3058239" y="2236243"/>
            <a:ext cx="137160" cy="137160"/>
          </a:xfrm>
          <a:prstGeom prst="rect">
            <a:avLst/>
          </a:prstGeom>
          <a:solidFill>
            <a:srgbClr val="E1F7E3"/>
          </a:solidFill>
          <a:ln w="31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D0D743-F63D-4EFE-8CC6-3D551DB352C0}"/>
              </a:ext>
            </a:extLst>
          </p:cNvPr>
          <p:cNvSpPr/>
          <p:nvPr/>
        </p:nvSpPr>
        <p:spPr>
          <a:xfrm>
            <a:off x="5104123" y="2196470"/>
            <a:ext cx="1000783" cy="87436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882A04-89A2-43E6-9DF5-A3A8A2C13E2F}"/>
              </a:ext>
            </a:extLst>
          </p:cNvPr>
          <p:cNvSpPr/>
          <p:nvPr/>
        </p:nvSpPr>
        <p:spPr>
          <a:xfrm>
            <a:off x="8024213" y="3844868"/>
            <a:ext cx="1000783" cy="87436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32BEA40-CA76-475F-B907-017154D81C84}"/>
              </a:ext>
            </a:extLst>
          </p:cNvPr>
          <p:cNvSpPr/>
          <p:nvPr/>
        </p:nvSpPr>
        <p:spPr>
          <a:xfrm>
            <a:off x="6165715" y="3666257"/>
            <a:ext cx="132494" cy="13249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731AAD6-60E7-4278-953E-DB46DD72165C}"/>
              </a:ext>
            </a:extLst>
          </p:cNvPr>
          <p:cNvSpPr/>
          <p:nvPr/>
        </p:nvSpPr>
        <p:spPr>
          <a:xfrm>
            <a:off x="5538267" y="2571750"/>
            <a:ext cx="132494" cy="13249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56BC9CC-B08C-457D-871A-25C0427C5AC2}"/>
              </a:ext>
            </a:extLst>
          </p:cNvPr>
          <p:cNvSpPr/>
          <p:nvPr/>
        </p:nvSpPr>
        <p:spPr>
          <a:xfrm>
            <a:off x="8254296" y="3115944"/>
            <a:ext cx="132494" cy="13249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40D050B-957E-4C27-974B-5680DD22E212}"/>
              </a:ext>
            </a:extLst>
          </p:cNvPr>
          <p:cNvSpPr/>
          <p:nvPr/>
        </p:nvSpPr>
        <p:spPr>
          <a:xfrm>
            <a:off x="8456509" y="4212521"/>
            <a:ext cx="132494" cy="132494"/>
          </a:xfrm>
          <a:prstGeom prst="ellipse">
            <a:avLst/>
          </a:prstGeom>
          <a:noFill/>
          <a:ln w="635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CE97ED1-F775-4E60-B5F3-1871AB822E21}"/>
              </a:ext>
            </a:extLst>
          </p:cNvPr>
          <p:cNvSpPr/>
          <p:nvPr/>
        </p:nvSpPr>
        <p:spPr>
          <a:xfrm>
            <a:off x="3023443" y="1421277"/>
            <a:ext cx="94431" cy="94431"/>
          </a:xfrm>
          <a:prstGeom prst="ellipse">
            <a:avLst/>
          </a:prstGeom>
          <a:solidFill>
            <a:schemeClr val="bg1"/>
          </a:solidFill>
          <a:ln w="635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40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02343 0.00092 " pathEditMode="relative" rAng="0" ptsTypes="AA">
                                      <p:cBhvr>
                                        <p:cTn id="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" y="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02343 0.00092 " pathEditMode="relative" rAng="0" ptsTypes="AA">
                                      <p:cBhvr>
                                        <p:cTn id="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4 0.00093 L 0.04653 2.96296E-6 " pathEditMode="relative" rAng="0" ptsTypes="AA">
                                      <p:cBhvr>
                                        <p:cTn id="1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4 0.00093 L 0.04653 2.96296E-6 " pathEditMode="relative" rAng="0" ptsTypes="AA">
                                      <p:cBhvr>
                                        <p:cTn id="1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1" grpId="1" animBg="1"/>
      <p:bldP spid="14" grpId="0" animBg="1"/>
      <p:bldP spid="15" grpId="0" animBg="1"/>
      <p:bldP spid="16" grpId="0" animBg="1"/>
      <p:bldP spid="16" grpId="1" animBg="1"/>
      <p:bldP spid="17" grpId="0" animBg="1"/>
      <p:bldP spid="19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Examples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4.2 functionality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416406229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Data types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Each source and destination vector has a data type</a:t>
            </a:r>
          </a:p>
          <a:p>
            <a:pPr>
              <a:spcBef>
                <a:spcPts val="1200"/>
              </a:spcBef>
            </a:pPr>
            <a:r>
              <a:rPr lang="en-US" dirty="0"/>
              <a:t>Most Hydra 4 instructions accept any mix of types in their inputs and result</a:t>
            </a:r>
          </a:p>
          <a:p>
            <a:pPr>
              <a:spcBef>
                <a:spcPts val="1200"/>
              </a:spcBef>
            </a:pPr>
            <a:r>
              <a:rPr lang="en-US" dirty="0"/>
              <a:t>Some things that were special instructions in Hydra 3 are now just cases of </a:t>
            </a:r>
            <a:r>
              <a:rPr lang="en-US" dirty="0">
                <a:latin typeface="Avenir Next LT Pro Light" panose="020B0304020202020204" pitchFamily="34" charset="0"/>
              </a:rPr>
              <a:t>VMOV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example, </a:t>
            </a:r>
            <a:r>
              <a:rPr lang="en-US" dirty="0">
                <a:latin typeface="Avenir Next LT Pro Light" panose="020B0304020202020204" pitchFamily="34" charset="0"/>
              </a:rPr>
              <a:t>VFFLOAT</a:t>
            </a:r>
            <a:r>
              <a:rPr lang="en-US" dirty="0"/>
              <a:t> “convert integers to floats” and </a:t>
            </a:r>
            <a:r>
              <a:rPr lang="en-US" dirty="0">
                <a:latin typeface="Avenir Next LT Pro Light" panose="020B0304020202020204" pitchFamily="34" charset="0"/>
              </a:rPr>
              <a:t>VFROUND</a:t>
            </a:r>
            <a:r>
              <a:rPr lang="en-US" dirty="0"/>
              <a:t> “round floats to integers” now can be done simply as </a:t>
            </a:r>
            <a:r>
              <a:rPr lang="en-US" dirty="0">
                <a:latin typeface="Avenir Next LT Pro Light" panose="020B0304020202020204" pitchFamily="34" charset="0"/>
              </a:rPr>
              <a:t>VMOV</a:t>
            </a:r>
            <a:r>
              <a:rPr lang="en-US" dirty="0"/>
              <a:t>’s with different </a:t>
            </a:r>
            <a:r>
              <a:rPr lang="en-US" i="1" dirty="0" err="1"/>
              <a:t>src</a:t>
            </a:r>
            <a:r>
              <a:rPr lang="en-US" dirty="0"/>
              <a:t> and </a:t>
            </a:r>
            <a:r>
              <a:rPr lang="en-US" i="1" dirty="0" err="1"/>
              <a:t>dest</a:t>
            </a:r>
            <a:r>
              <a:rPr lang="en-US" dirty="0"/>
              <a:t> types</a:t>
            </a:r>
          </a:p>
          <a:p>
            <a:pPr>
              <a:spcBef>
                <a:spcPts val="1400"/>
              </a:spcBef>
            </a:pPr>
            <a:r>
              <a:rPr lang="en-US" dirty="0"/>
              <a:t>Many things that were modes in Hydra 3 (</a:t>
            </a:r>
            <a:r>
              <a:rPr lang="en-US" dirty="0">
                <a:latin typeface="Avenir Next LT Pro Light" panose="020B0304020202020204" pitchFamily="34" charset="0"/>
              </a:rPr>
              <a:t>SIGNED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SHIFT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SATURATE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INT32</a:t>
            </a:r>
            <a:r>
              <a:rPr lang="en-US" dirty="0"/>
              <a:t>) are now just part of the vector type</a:t>
            </a:r>
          </a:p>
          <a:p>
            <a:pPr>
              <a:spcBef>
                <a:spcPts val="1200"/>
              </a:spcBef>
            </a:pPr>
            <a:r>
              <a:rPr lang="en-US" dirty="0"/>
              <a:t>The only real “mode” now is </a:t>
            </a:r>
            <a:r>
              <a:rPr lang="en-US" dirty="0">
                <a:latin typeface="Avenir Next LT Pro Light" panose="020B0304020202020204" pitchFamily="34" charset="0"/>
              </a:rPr>
              <a:t>MODES.ROUND</a:t>
            </a:r>
            <a:r>
              <a:rPr lang="en-US" dirty="0"/>
              <a:t>, which firmware will hardly ever need to change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94155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4 supports a variety of data types: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Fully IEEE-compatible single-precision floats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Two flavors of 16-bit short floats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Signed and unsigned 8-, 16-, and 32-bit</a:t>
            </a:r>
            <a:br>
              <a:rPr lang="en-US" dirty="0"/>
            </a:br>
            <a:r>
              <a:rPr lang="en-US" dirty="0"/>
              <a:t>integers and fixed-point numbers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Packed </a:t>
            </a:r>
            <a:r>
              <a:rPr lang="en-US" i="1" dirty="0"/>
              <a:t>K</a:t>
            </a:r>
            <a:r>
              <a:rPr lang="en-US" dirty="0"/>
              <a:t>-bit integers, fixed, or “Posit” floats</a:t>
            </a:r>
            <a:br>
              <a:rPr lang="en-US" dirty="0"/>
            </a:br>
            <a:r>
              <a:rPr lang="en-US" dirty="0"/>
              <a:t>for any </a:t>
            </a:r>
            <a:r>
              <a:rPr lang="en-US" i="1" dirty="0"/>
              <a:t>K</a:t>
            </a:r>
            <a:r>
              <a:rPr lang="en-US" dirty="0"/>
              <a:t> from 1 to 32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733911-8272-4467-A04D-CF303F38B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162" y="2701653"/>
            <a:ext cx="5693676" cy="22631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B22F16-CFB6-4423-BCCA-C8BC641401AF}"/>
              </a:ext>
            </a:extLst>
          </p:cNvPr>
          <p:cNvSpPr txBox="1"/>
          <p:nvPr/>
        </p:nvSpPr>
        <p:spPr>
          <a:xfrm>
            <a:off x="4979963" y="4703177"/>
            <a:ext cx="36215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 </a:t>
            </a:r>
            <a:r>
              <a:rPr lang="en-US" sz="1100" dirty="0"/>
              <a:t>IEEE-standard half precision, as in RISC-V and ARM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ED9F8E-1A07-4093-9535-22FD484674F7}"/>
              </a:ext>
            </a:extLst>
          </p:cNvPr>
          <p:cNvSpPr txBox="1"/>
          <p:nvPr/>
        </p:nvSpPr>
        <p:spPr>
          <a:xfrm>
            <a:off x="4979963" y="4327059"/>
            <a:ext cx="3374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 </a:t>
            </a:r>
            <a:r>
              <a:rPr lang="en-US" sz="1100" dirty="0"/>
              <a:t>A popular format in the N</a:t>
            </a:r>
            <a:r>
              <a:rPr lang="en-US" sz="1100" spc="100" dirty="0"/>
              <a:t>N</a:t>
            </a:r>
            <a:r>
              <a:rPr lang="en-US" sz="1100" dirty="0"/>
              <a:t>/A</a:t>
            </a:r>
            <a:r>
              <a:rPr lang="en-US" sz="1100" spc="100" dirty="0"/>
              <a:t>I/</a:t>
            </a:r>
            <a:r>
              <a:rPr lang="en-US" sz="1100" dirty="0"/>
              <a:t>ML community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ACF59-0D11-4881-7824-C49CFC064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427" y="846865"/>
            <a:ext cx="4502576" cy="163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187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Data types:  Signed integers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436446"/>
              </p:ext>
            </p:extLst>
          </p:nvPr>
        </p:nvGraphicFramePr>
        <p:xfrm>
          <a:off x="722026" y="824563"/>
          <a:ext cx="796477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Data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HYDRA_INT32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32-bit signed integers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HYDRA_INT16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16-bit signed integers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HYDRA_INT8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8-bit signed integers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Signed integers of this machine’s “int” type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HYDRA_LONG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Signed integers of this machine’s “long” type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38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HYDRA_SHORT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Signed integers of this machine’s “short” type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HYDRA_CHAR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Signed integers of this machine’s “char” type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567FC-6F9B-72C7-0B44-9EC476F48C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4061188"/>
            <a:ext cx="8229600" cy="66053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These are </a:t>
            </a:r>
            <a:r>
              <a:rPr lang="en-US" i="1" dirty="0"/>
              <a:t>saturating</a:t>
            </a:r>
            <a:r>
              <a:rPr lang="en-US" dirty="0"/>
              <a:t> types:   An out-of-range result will saturate to the most positive or most negative representable number</a:t>
            </a:r>
          </a:p>
        </p:txBody>
      </p:sp>
    </p:spTree>
    <p:extLst>
      <p:ext uri="{BB962C8B-B14F-4D97-AF65-F5344CB8AC3E}">
        <p14:creationId xmlns:p14="http://schemas.microsoft.com/office/powerpoint/2010/main" val="345500449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Data types:  Unsigned integers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979451"/>
              </p:ext>
            </p:extLst>
          </p:nvPr>
        </p:nvGraphicFramePr>
        <p:xfrm>
          <a:off x="722026" y="824563"/>
          <a:ext cx="796477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Data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HYDRA_UINT32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32-bit unsigned integers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HYDRA_UINT16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16-bit unsigned integers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HYDRA_UINT8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8-bit unsigned integers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HYDRA_UINT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Unsigned integers of machine’s “int” type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HYDRA_ULONG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Unsigned integers of machine’s “long” type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5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HYDRA_USHORT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Unsigned integers of machine’s “short” type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HYDRA_UCHAR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Unsigned integers of machine’s “char” type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F9BCBAA-D049-1F4B-A4F5-D2F10F427ADA}"/>
              </a:ext>
            </a:extLst>
          </p:cNvPr>
          <p:cNvSpPr txBox="1">
            <a:spLocks/>
          </p:cNvSpPr>
          <p:nvPr/>
        </p:nvSpPr>
        <p:spPr>
          <a:xfrm>
            <a:off x="457200" y="4061188"/>
            <a:ext cx="8229600" cy="660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These, too, are </a:t>
            </a:r>
            <a:r>
              <a:rPr lang="en-US" i="1" dirty="0"/>
              <a:t>saturating</a:t>
            </a:r>
            <a:r>
              <a:rPr lang="en-US" dirty="0"/>
              <a:t> types:   An out-of-range result will saturate to the most positive representable number  (or to 0 if negative)</a:t>
            </a:r>
          </a:p>
        </p:txBody>
      </p:sp>
    </p:spTree>
    <p:extLst>
      <p:ext uri="{BB962C8B-B14F-4D97-AF65-F5344CB8AC3E}">
        <p14:creationId xmlns:p14="http://schemas.microsoft.com/office/powerpoint/2010/main" val="342421411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Data types:  Truncating unsigned integers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203896"/>
              </p:ext>
            </p:extLst>
          </p:nvPr>
        </p:nvGraphicFramePr>
        <p:xfrm>
          <a:off x="722026" y="824563"/>
          <a:ext cx="796477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Data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HYDRA_UTRUNC32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32-bit truncating unsigned integers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HYDRA_UTRUNC16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16-bit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truncating </a:t>
                      </a:r>
                      <a:r>
                        <a:rPr lang="en-US" sz="1400" i="0" dirty="0"/>
                        <a:t>unsigned integers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HYDRA_UTRUNC8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8-bit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truncating </a:t>
                      </a:r>
                      <a:r>
                        <a:rPr lang="en-US" sz="1400" i="0" dirty="0"/>
                        <a:t>unsigned integers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HYDRA_LWORD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Raw long-words of bits  (same as UTRUNC32)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45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HYDRA_SWORD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Raw short-words of bits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Raw bytes of bits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AD1841-E0D3-4198-A24C-BE18DA12F82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3635477"/>
            <a:ext cx="8229600" cy="122227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These truncating types take the low </a:t>
            </a:r>
            <a:r>
              <a:rPr lang="en-US" i="1" dirty="0"/>
              <a:t>K</a:t>
            </a:r>
            <a:r>
              <a:rPr lang="en-US" dirty="0"/>
              <a:t> bits of a result and discard any higher bits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In other words:  Overflows act the same as they do in C-language integer arithmetic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In all of Hydra’s other types, out-of-range numbers instead saturate to fit in the </a:t>
            </a:r>
            <a:r>
              <a:rPr lang="en-US" i="1" dirty="0"/>
              <a:t>K</a:t>
            </a:r>
            <a:r>
              <a:rPr lang="en-US" dirty="0"/>
              <a:t>-bit range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This distinction matters only in </a:t>
            </a:r>
            <a:r>
              <a:rPr lang="en-US" i="1" dirty="0" err="1"/>
              <a:t>dest</a:t>
            </a:r>
            <a:r>
              <a:rPr lang="en-US" dirty="0"/>
              <a:t> operands:  In </a:t>
            </a:r>
            <a:r>
              <a:rPr lang="en-US" i="1" dirty="0" err="1"/>
              <a:t>src</a:t>
            </a:r>
            <a:r>
              <a:rPr lang="en-US" dirty="0"/>
              <a:t> operands, </a:t>
            </a:r>
            <a:r>
              <a:rPr lang="en-US" dirty="0">
                <a:latin typeface="Avenir Next LT Pro Light" panose="020B0304020202020204" pitchFamily="34" charset="0"/>
              </a:rPr>
              <a:t>UTRUNC32</a:t>
            </a:r>
            <a:r>
              <a:rPr lang="en-US" dirty="0"/>
              <a:t> == </a:t>
            </a:r>
            <a:r>
              <a:rPr lang="en-US" dirty="0">
                <a:latin typeface="Avenir Next LT Pro Light" panose="020B0304020202020204" pitchFamily="34" charset="0"/>
              </a:rPr>
              <a:t>UINT32</a:t>
            </a:r>
            <a:r>
              <a:rPr lang="en-US" dirty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30585575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88EEB-BA52-E8D7-7B68-1C20557FA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2AE63-371F-9E6D-5291-6BA02A319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Data types:  Truncating signed integers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4EA9D9D-2F8D-5CCC-E870-EAF56F135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283324"/>
              </p:ext>
            </p:extLst>
          </p:nvPr>
        </p:nvGraphicFramePr>
        <p:xfrm>
          <a:off x="722026" y="824563"/>
          <a:ext cx="796477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Data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HYDRA_TRUNC32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32-bit truncating signed integers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HYDRA_TRUNC16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16-bit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truncating </a:t>
                      </a:r>
                      <a:r>
                        <a:rPr lang="en-US" sz="1400" i="0" dirty="0"/>
                        <a:t>signed integers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HYDRA_TRUNC8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8-bit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truncating </a:t>
                      </a:r>
                      <a:r>
                        <a:rPr lang="en-US" sz="1400" i="0" dirty="0"/>
                        <a:t>signed integers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4087664-AE80-05DB-D8E5-A055BA22923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2665707"/>
            <a:ext cx="8229600" cy="219204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4.0—4.1 did not include signed counterparts of the </a:t>
            </a:r>
            <a:r>
              <a:rPr lang="en-US" dirty="0" err="1">
                <a:latin typeface="Avenir Next LT Pro Light" panose="020B0304020202020204" pitchFamily="34" charset="0"/>
              </a:rPr>
              <a:t>HYDRA_UTRUNC</a:t>
            </a:r>
            <a:r>
              <a:rPr lang="en-US" i="1" dirty="0" err="1">
                <a:latin typeface="Avenir Next LT Pro Light" panose="020B0304020202020204" pitchFamily="34" charset="0"/>
              </a:rPr>
              <a:t>nn</a:t>
            </a:r>
            <a:r>
              <a:rPr lang="en-US" dirty="0"/>
              <a:t> types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 result is the same if you write to a signed or unsigned truncating </a:t>
            </a:r>
            <a:r>
              <a:rPr lang="en-US" i="1" dirty="0" err="1"/>
              <a:t>dest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But there are some secondary benefits to including signed-</a:t>
            </a:r>
            <a:r>
              <a:rPr lang="en-US" dirty="0">
                <a:latin typeface="Avenir Next LT Pro Light" panose="020B0304020202020204" pitchFamily="34" charset="0"/>
              </a:rPr>
              <a:t>TRUNC</a:t>
            </a:r>
            <a:r>
              <a:rPr lang="en-US" dirty="0"/>
              <a:t> types in the system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E.g., the setting of the Overflow status flag depends on the signed-ness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And it is convenient to be able to use the same truncating-typed vector as both </a:t>
            </a:r>
            <a:r>
              <a:rPr lang="en-US" i="1" dirty="0" err="1"/>
              <a:t>src</a:t>
            </a:r>
            <a:r>
              <a:rPr lang="en-US" dirty="0"/>
              <a:t> and </a:t>
            </a:r>
            <a:r>
              <a:rPr lang="en-US" i="1" dirty="0" err="1"/>
              <a:t>dest</a:t>
            </a:r>
            <a:endParaRPr lang="en-US" dirty="0"/>
          </a:p>
          <a:p>
            <a:pPr lvl="1">
              <a:spcBef>
                <a:spcPts val="500"/>
              </a:spcBef>
            </a:pPr>
            <a:r>
              <a:rPr lang="en-US" dirty="0"/>
              <a:t>Therefore, Hydra 4.2 introduces “signed” versions of the truncating integer types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When building for Hydra 4.0—4.1, “</a:t>
            </a:r>
            <a:r>
              <a:rPr lang="en-US" dirty="0" err="1">
                <a:latin typeface="Avenir Next LT Pro Light" panose="020B0304020202020204" pitchFamily="34" charset="0"/>
              </a:rPr>
              <a:t>HYDRA_TRUNC</a:t>
            </a:r>
            <a:r>
              <a:rPr lang="en-US" i="1" dirty="0" err="1">
                <a:latin typeface="Avenir Next LT Pro Light" panose="020B0304020202020204" pitchFamily="34" charset="0"/>
              </a:rPr>
              <a:t>nn</a:t>
            </a:r>
            <a:r>
              <a:rPr lang="en-US" dirty="0"/>
              <a:t>” is treated as a synonym for “</a:t>
            </a:r>
            <a:r>
              <a:rPr lang="en-US" dirty="0">
                <a:latin typeface="Avenir Next LT Pro Light" panose="020B0304020202020204" pitchFamily="34" charset="0"/>
              </a:rPr>
              <a:t>_</a:t>
            </a:r>
            <a:r>
              <a:rPr lang="en-US" dirty="0" err="1">
                <a:latin typeface="Avenir Next LT Pro Light" panose="020B0304020202020204" pitchFamily="34" charset="0"/>
              </a:rPr>
              <a:t>UTRUNC</a:t>
            </a:r>
            <a:r>
              <a:rPr lang="en-US" i="1" dirty="0" err="1">
                <a:latin typeface="Avenir Next LT Pro Light" panose="020B0304020202020204" pitchFamily="34" charset="0"/>
              </a:rPr>
              <a:t>nn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763794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Data types:  Fixed-point numbers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128216"/>
              </p:ext>
            </p:extLst>
          </p:nvPr>
        </p:nvGraphicFramePr>
        <p:xfrm>
          <a:off x="722026" y="824563"/>
          <a:ext cx="7964774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Data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HYDRA_FIX32(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32-bit signed fixed-point with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0…32 fraction bits  (and 32−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integer+sign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bits)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HYDRA_FIX16(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16-bit signed fixed-point with 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 = 0…16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HYDRA_FIX8(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8-bit signed fixed-point with 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 = 0…8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HYDRA_UFIX32(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32-bit unsigned fixed-point with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0…32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HYDRA_UFIX16(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16-bit unsigned fixed-point with 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 = 0…16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HYDRA_UFIX8(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8-bit unsigned fixed-point with 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i="0" dirty="0"/>
                        <a:t> = 0…8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5DB6B5-6F86-40A9-B84F-0994BE133AD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3701845"/>
            <a:ext cx="8229600" cy="121674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Fixed-point numbers are like saturating integers scaled by 2</a:t>
            </a:r>
            <a:r>
              <a:rPr lang="en-US" baseline="30000" dirty="0"/>
              <a:t>−</a:t>
            </a:r>
            <a:r>
              <a:rPr lang="en-US" i="1" baseline="30000" dirty="0"/>
              <a:t>M</a:t>
            </a:r>
            <a:endParaRPr lang="en-US" baseline="30000" dirty="0"/>
          </a:p>
          <a:p>
            <a:pPr lvl="1">
              <a:spcBef>
                <a:spcPts val="600"/>
              </a:spcBef>
            </a:pPr>
            <a:r>
              <a:rPr lang="en-US" dirty="0"/>
              <a:t>An algorithm can choose </a:t>
            </a:r>
            <a:r>
              <a:rPr lang="en-US" i="1" dirty="0"/>
              <a:t>M</a:t>
            </a:r>
            <a:r>
              <a:rPr lang="en-US" dirty="0"/>
              <a:t> based on the data’s known range and accuracy</a:t>
            </a:r>
          </a:p>
          <a:p>
            <a:pPr lvl="1">
              <a:spcBef>
                <a:spcPts val="400"/>
              </a:spcBef>
            </a:pPr>
            <a:r>
              <a:rPr lang="en-US" i="1" dirty="0"/>
              <a:t>M</a:t>
            </a:r>
            <a:r>
              <a:rPr lang="en-US" dirty="0"/>
              <a:t> effectively puts the “decimal point” at some position within the digits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Known as </a:t>
            </a:r>
            <a:r>
              <a:rPr lang="en-US" i="1" dirty="0"/>
              <a:t>“fixed point”</a:t>
            </a:r>
            <a:r>
              <a:rPr lang="en-US" dirty="0"/>
              <a:t> (vs. floating point) because </a:t>
            </a:r>
            <a:r>
              <a:rPr lang="en-US" i="1" dirty="0"/>
              <a:t>M</a:t>
            </a:r>
            <a:r>
              <a:rPr lang="en-US" dirty="0"/>
              <a:t> is constant across all the vector elements</a:t>
            </a:r>
          </a:p>
        </p:txBody>
      </p:sp>
    </p:spTree>
    <p:extLst>
      <p:ext uri="{BB962C8B-B14F-4D97-AF65-F5344CB8AC3E}">
        <p14:creationId xmlns:p14="http://schemas.microsoft.com/office/powerpoint/2010/main" val="228602440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Data types:  Floating-point numbers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027111"/>
              </p:ext>
            </p:extLst>
          </p:nvPr>
        </p:nvGraphicFramePr>
        <p:xfrm>
          <a:off x="722026" y="824563"/>
          <a:ext cx="7964774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Data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HYDRA_FLOAT32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32-bit (fully IEEE-compatible single precision) floating-point numbers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HYDRA_FLOAT16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16-bit (IEEE half-precision) floats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HYDRA_BFLOAT16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16-bit “BFLOAT”-style floats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HYDRA_FLOAT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Synonym for HYDRA_FLOAT32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HYDRA_HFLOAT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Synonym for HYDRA_FLOAT16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HYDRA_BFLOAT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Synonym for HYDRA_BFLOAT16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164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405185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types:  Posits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2443397"/>
            <a:ext cx="8229600" cy="241435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4 also supports an alternative floating-point</a:t>
            </a:r>
            <a:br>
              <a:rPr lang="en-US" dirty="0"/>
            </a:br>
            <a:r>
              <a:rPr lang="en-US" dirty="0"/>
              <a:t>format called “Posits”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  <a:hlinkClick r:id="rId3"/>
              </a:rPr>
              <a:t>https://posithub.org/docs/posit_standard-2.pdf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200"/>
              </a:spcBef>
            </a:pPr>
            <a:r>
              <a:rPr lang="en-US" dirty="0">
                <a:latin typeface="Avenir Next LT Pro Light" panose="020B0304020202020204" pitchFamily="34" charset="0"/>
                <a:hlinkClick r:id="rId4"/>
              </a:rPr>
              <a:t>https://posithub.org/docs/Posits4.pdf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800"/>
              </a:spcBef>
            </a:pPr>
            <a:r>
              <a:rPr lang="en-US" dirty="0"/>
              <a:t>When used with Hydra’s packed addressing mode,</a:t>
            </a:r>
            <a:br>
              <a:rPr lang="en-US" dirty="0"/>
            </a:br>
            <a:r>
              <a:rPr lang="en-US" dirty="0"/>
              <a:t>Posits can pack floating-point numbers</a:t>
            </a:r>
            <a:br>
              <a:rPr lang="en-US" dirty="0"/>
            </a:br>
            <a:r>
              <a:rPr lang="en-US" dirty="0"/>
              <a:t>into any number (1–32) of bits with</a:t>
            </a:r>
            <a:br>
              <a:rPr lang="en-US" dirty="0"/>
            </a:br>
            <a:r>
              <a:rPr lang="en-US" dirty="0"/>
              <a:t>a good and flexible trade between</a:t>
            </a:r>
            <a:br>
              <a:rPr lang="en-US" dirty="0"/>
            </a:br>
            <a:r>
              <a:rPr lang="en-US" dirty="0"/>
              <a:t>precision and dynamic range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C08E38-239B-4DEA-8F71-180771F3B2A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714" y="2443397"/>
            <a:ext cx="2647825" cy="248606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F83FCCE8-A7AE-4319-8D25-08618EB7A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492270"/>
              </p:ext>
            </p:extLst>
          </p:nvPr>
        </p:nvGraphicFramePr>
        <p:xfrm>
          <a:off x="722026" y="824563"/>
          <a:ext cx="796477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Data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HYDRA_POSIT32(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32-bit Posits with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0…3 exponent bits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HYDRA_POSIT16(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16-bit (or smaller) Posits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HYDRA_POSIT8(</a:t>
                      </a:r>
                      <a:r>
                        <a:rPr lang="en-US" sz="1400" i="1" dirty="0"/>
                        <a:t>M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8-bit (or smaller) Posits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F15B201-8675-41A3-8DBA-9BB235A3A2A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77" y="4151632"/>
            <a:ext cx="2322830" cy="7981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8061C3-3DB3-4C65-9596-455DD0E2B3E3}"/>
              </a:ext>
            </a:extLst>
          </p:cNvPr>
          <p:cNvSpPr txBox="1"/>
          <p:nvPr/>
        </p:nvSpPr>
        <p:spPr>
          <a:xfrm>
            <a:off x="7619998" y="2896516"/>
            <a:ext cx="135255" cy="1276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noAutofit/>
          </a:bodyPr>
          <a:lstStyle/>
          <a:p>
            <a:r>
              <a:rPr lang="en-US" sz="400" b="1" dirty="0" err="1">
                <a:solidFill>
                  <a:srgbClr val="C54BD5"/>
                </a:solidFill>
              </a:rPr>
              <a:t>NaN</a:t>
            </a:r>
            <a:endParaRPr lang="en-US" sz="400" b="1" dirty="0">
              <a:solidFill>
                <a:srgbClr val="C54B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215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FC9F6-8778-B48F-51EC-4A970E03E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E4F73-51AC-032B-C3C0-6D60FB028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SIMD operation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FF099F7-3D3D-66C8-49D3-F68B114E03B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In computer architecture, </a:t>
            </a:r>
            <a:r>
              <a:rPr lang="en-US" b="1" dirty="0"/>
              <a:t>SIMD</a:t>
            </a:r>
            <a:r>
              <a:rPr lang="en-US" dirty="0"/>
              <a:t> (Single Instruction, Multiple Data parallelism) means splitting the normal data path (e.g., 32 bits wide for Hydra 4) into multiple lanes to process several small data items at once (e.g., 4 bytes or 2 short words per cycle)</a:t>
            </a:r>
          </a:p>
          <a:p>
            <a:pPr>
              <a:spcBef>
                <a:spcPts val="1200"/>
              </a:spcBef>
            </a:pPr>
            <a:r>
              <a:rPr lang="en-US" dirty="0"/>
              <a:t>Hydra 4.2.0 (non-”Junior”) includes a limited SIMD capability: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VMAC</a:t>
            </a:r>
            <a:r>
              <a:rPr lang="en-US" dirty="0"/>
              <a:t> / </a:t>
            </a:r>
            <a:r>
              <a:rPr lang="en-US" dirty="0">
                <a:latin typeface="Avenir Next LT Pro Light" panose="020B0304020202020204" pitchFamily="34" charset="0"/>
              </a:rPr>
              <a:t>VSUM</a:t>
            </a:r>
            <a:r>
              <a:rPr lang="en-US" dirty="0"/>
              <a:t> / </a:t>
            </a:r>
            <a:r>
              <a:rPr lang="en-US" dirty="0">
                <a:latin typeface="Avenir Next LT Pro Light" panose="020B0304020202020204" pitchFamily="34" charset="0"/>
              </a:rPr>
              <a:t>VMM</a:t>
            </a:r>
            <a:r>
              <a:rPr lang="en-US" dirty="0"/>
              <a:t> will operate on 8-bit integers at 4x speed under suitable conditions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i.e., when the vectors or matrix rows are a multiple of 4 bytes long, 4-byte-aligned in RAM,</a:t>
            </a:r>
            <a:br>
              <a:rPr lang="en-US" dirty="0"/>
            </a:br>
            <a:r>
              <a:rPr lang="en-US" dirty="0"/>
              <a:t>not vector-masked, etc.</a:t>
            </a:r>
          </a:p>
          <a:p>
            <a:pPr>
              <a:spcBef>
                <a:spcPts val="1400"/>
              </a:spcBef>
            </a:pPr>
            <a:r>
              <a:rPr lang="en-US" dirty="0"/>
              <a:t>With SIMD-mode </a:t>
            </a:r>
            <a:r>
              <a:rPr lang="en-US" dirty="0">
                <a:latin typeface="Avenir Next LT Pro Light" panose="020B0304020202020204" pitchFamily="34" charset="0"/>
              </a:rPr>
              <a:t>VMM</a:t>
            </a:r>
            <a:r>
              <a:rPr lang="en-US" dirty="0"/>
              <a:t>, Hydra 4.2 at 400 MHz (e.g., as found on the DIG2409B0 chip) can evaluate fully-connected neural networks at a speed of over 3 GOPS  (3 billion add-or-multiply operations per second)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is more than 10x faster than firmware on a RISC-V E76 can achieve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More than 20x faster than Chimera firmware</a:t>
            </a:r>
          </a:p>
          <a:p>
            <a:pPr>
              <a:spcBef>
                <a:spcPts val="1400"/>
              </a:spcBef>
            </a:pPr>
            <a:r>
              <a:rPr lang="en-US" dirty="0"/>
              <a:t>Future versions of Hydra will add SIMD treatment for other instructions and data types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18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Examples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4.2 functionality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94883545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Addressing modes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Each source or destination vector has an addressing mode</a:t>
            </a:r>
          </a:p>
          <a:p>
            <a:pPr>
              <a:spcBef>
                <a:spcPts val="1200"/>
              </a:spcBef>
            </a:pPr>
            <a:r>
              <a:rPr lang="en-US" dirty="0"/>
              <a:t>The addressing mode defines where each </a:t>
            </a:r>
            <a:r>
              <a:rPr lang="en-US" i="1" dirty="0" err="1"/>
              <a:t>i</a:t>
            </a:r>
            <a:r>
              <a:rPr lang="en-US" i="1" spc="100" dirty="0" err="1"/>
              <a:t>’</a:t>
            </a:r>
            <a:r>
              <a:rPr lang="en-US" dirty="0" err="1"/>
              <a:t>th</a:t>
            </a:r>
            <a:r>
              <a:rPr lang="en-US" dirty="0"/>
              <a:t> vector element appears in RAM relative to the vector’s base address</a:t>
            </a:r>
          </a:p>
          <a:p>
            <a:pPr>
              <a:spcBef>
                <a:spcPts val="1200"/>
              </a:spcBef>
            </a:pPr>
            <a:r>
              <a:rPr lang="en-US" dirty="0"/>
              <a:t>Most Hydra 4 instructions accept any mix of modes in their inputs and result</a:t>
            </a:r>
          </a:p>
          <a:p>
            <a:pPr>
              <a:spcBef>
                <a:spcPts val="1200"/>
              </a:spcBef>
            </a:pPr>
            <a:r>
              <a:rPr lang="en-US" dirty="0"/>
              <a:t>Some things that were special instructions in Hydra 3 (e.g., </a:t>
            </a:r>
            <a:r>
              <a:rPr lang="en-US" dirty="0">
                <a:latin typeface="Avenir Next LT Pro Light" panose="020B0304020202020204" pitchFamily="34" charset="0"/>
              </a:rPr>
              <a:t>VPACK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VMT</a:t>
            </a:r>
            <a:r>
              <a:rPr lang="en-US" dirty="0"/>
              <a:t>) can be done as simply </a:t>
            </a:r>
            <a:r>
              <a:rPr lang="en-US" dirty="0">
                <a:latin typeface="Avenir Next LT Pro Light" panose="020B0304020202020204" pitchFamily="34" charset="0"/>
              </a:rPr>
              <a:t>VMOV</a:t>
            </a:r>
            <a:r>
              <a:rPr lang="en-US" dirty="0"/>
              <a:t>’s with different </a:t>
            </a:r>
            <a:r>
              <a:rPr lang="en-US" i="1" dirty="0" err="1"/>
              <a:t>src</a:t>
            </a:r>
            <a:r>
              <a:rPr lang="en-US" dirty="0"/>
              <a:t> and </a:t>
            </a:r>
            <a:r>
              <a:rPr lang="en-US" i="1" dirty="0" err="1"/>
              <a:t>dest</a:t>
            </a:r>
            <a:r>
              <a:rPr lang="en-US" dirty="0"/>
              <a:t> modes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7063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Addressing modes:  Basic vectors and scalars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05444"/>
              </p:ext>
            </p:extLst>
          </p:nvPr>
        </p:nvGraphicFramePr>
        <p:xfrm>
          <a:off x="722026" y="824563"/>
          <a:ext cx="7964774" cy="398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Addressed 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vector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Linear vector in consecutive RAM locations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strided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stride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 err="1"/>
                        <a:t>Strided</a:t>
                      </a:r>
                      <a:r>
                        <a:rPr lang="en-US" sz="1400" i="0" dirty="0"/>
                        <a:t> vector:  </a:t>
                      </a:r>
                      <a:r>
                        <a:rPr lang="en-US" sz="1400" i="1" dirty="0"/>
                        <a:t>base</a:t>
                      </a:r>
                      <a:r>
                        <a:rPr lang="en-US" sz="1400" i="0" dirty="0"/>
                        <a:t> + </a:t>
                      </a:r>
                      <a:r>
                        <a:rPr lang="en-US" sz="1400" i="1" spc="100" baseline="0" dirty="0" err="1"/>
                        <a:t>i</a:t>
                      </a:r>
                      <a:r>
                        <a:rPr lang="en-US" sz="1400" i="0" dirty="0"/>
                        <a:t>*</a:t>
                      </a:r>
                      <a:r>
                        <a:rPr lang="en-US" sz="1400" i="1" dirty="0"/>
                        <a:t>stride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ostride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offset, stride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 err="1"/>
                        <a:t>Strided</a:t>
                      </a:r>
                      <a:r>
                        <a:rPr lang="en-US" sz="1400" i="0" dirty="0"/>
                        <a:t> with offset:  </a:t>
                      </a:r>
                      <a:r>
                        <a:rPr lang="en-US" sz="1400" i="1" dirty="0"/>
                        <a:t>base + offset</a:t>
                      </a:r>
                      <a:r>
                        <a:rPr lang="en-US" sz="1400" i="0" dirty="0"/>
                        <a:t> + </a:t>
                      </a:r>
                      <a:r>
                        <a:rPr lang="en-US" sz="1400" i="1" spc="100" baseline="0" dirty="0" err="1"/>
                        <a:t>i</a:t>
                      </a:r>
                      <a:r>
                        <a:rPr lang="en-US" sz="1400" i="0" dirty="0"/>
                        <a:t>*</a:t>
                      </a:r>
                      <a:r>
                        <a:rPr lang="en-US" sz="1400" i="1" dirty="0"/>
                        <a:t>stride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956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mscalar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Scalar number replicated across the vector  (the number comes from RAM)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scalar_int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x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Scalar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INT32</a:t>
                      </a:r>
                      <a:r>
                        <a:rPr lang="en-US" sz="1400" i="0" dirty="0"/>
                        <a:t> number </a:t>
                      </a:r>
                      <a:r>
                        <a:rPr lang="en-US" sz="1400" i="1" dirty="0"/>
                        <a:t>x</a:t>
                      </a:r>
                      <a:r>
                        <a:rPr lang="en-US" sz="1400" i="0" dirty="0"/>
                        <a:t> encoded directly  (passed using Hydra’s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G0</a:t>
                      </a:r>
                      <a:r>
                        <a:rPr lang="en-US" sz="1400" i="0" dirty="0"/>
                        <a:t> or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G1</a:t>
                      </a:r>
                      <a:r>
                        <a:rPr lang="en-US" sz="1400" i="0" dirty="0"/>
                        <a:t> register) (The constants </a:t>
                      </a:r>
                      <a:r>
                        <a:rPr lang="en-US" sz="1400" i="1" dirty="0"/>
                        <a:t>x = </a:t>
                      </a:r>
                      <a:r>
                        <a:rPr lang="en-US" sz="1400" i="0" dirty="0"/>
                        <a:t>0 and </a:t>
                      </a:r>
                      <a:r>
                        <a:rPr lang="en-US" sz="1400" i="1" dirty="0"/>
                        <a:t>x = </a:t>
                      </a:r>
                      <a:r>
                        <a:rPr lang="en-US" sz="1400" i="0" dirty="0"/>
                        <a:t>1 can be encoded without using any </a:t>
                      </a:r>
                      <a:r>
                        <a:rPr lang="en-US" sz="1400" i="0" dirty="0" err="1">
                          <a:latin typeface="Avenir Next LT Pro Light" panose="020B0304020202020204" pitchFamily="34" charset="0"/>
                        </a:rPr>
                        <a:t>G</a:t>
                      </a:r>
                      <a:r>
                        <a:rPr lang="en-US" sz="1400" i="1" dirty="0" err="1">
                          <a:latin typeface="Avenir Next LT Pro Light" panose="020B0304020202020204" pitchFamily="34" charset="0"/>
                        </a:rPr>
                        <a:t>n</a:t>
                      </a:r>
                      <a:r>
                        <a:rPr lang="en-US" sz="1400" i="0" dirty="0"/>
                        <a:t> register)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scalar_float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x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Scalar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FLOAT32</a:t>
                      </a:r>
                      <a:r>
                        <a:rPr lang="en-US" sz="1400" i="0" dirty="0"/>
                        <a:t> number </a:t>
                      </a:r>
                      <a:r>
                        <a:rPr lang="en-US" sz="1400" i="1" dirty="0"/>
                        <a:t>x </a:t>
                      </a:r>
                      <a:r>
                        <a:rPr lang="en-US" sz="1400" i="0" dirty="0"/>
                        <a:t>encoded directly (passed using Hydra’s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G0</a:t>
                      </a:r>
                      <a:r>
                        <a:rPr lang="en-US" sz="1400" i="0" dirty="0"/>
                        <a:t> or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G1</a:t>
                      </a:r>
                      <a:r>
                        <a:rPr lang="en-US" sz="1400" i="0" dirty="0"/>
                        <a:t> register)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rscalar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reg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/>
                        <a:t>type</a:t>
                      </a:r>
                      <a:r>
                        <a:rPr lang="en-US" sz="1400" dirty="0"/>
                        <a:t>)</a:t>
                      </a:r>
                      <a:br>
                        <a:rPr lang="en-US" sz="1400" dirty="0"/>
                      </a:b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rscalar_int</a:t>
                      </a:r>
                      <a:r>
                        <a:rPr lang="en-US" sz="1400" b="0" dirty="0"/>
                        <a:t>/</a:t>
                      </a:r>
                      <a:r>
                        <a:rPr lang="en-US" sz="1400" b="1" dirty="0"/>
                        <a:t>float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reg</a:t>
                      </a:r>
                      <a:r>
                        <a:rPr lang="en-US" sz="1400" dirty="0"/>
                        <a:t>, </a:t>
                      </a:r>
                      <a:r>
                        <a:rPr lang="en-US" sz="1400" i="1" dirty="0"/>
                        <a:t>type</a:t>
                      </a:r>
                      <a:r>
                        <a:rPr lang="en-US" sz="1400" i="0" dirty="0"/>
                        <a:t>,</a:t>
                      </a:r>
                      <a:r>
                        <a:rPr lang="en-US" sz="1400" i="1" dirty="0"/>
                        <a:t> x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Scalar number of any type stored in any Hydra register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8014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94332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Addressing modes:  Special modes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999720"/>
              </p:ext>
            </p:extLst>
          </p:nvPr>
        </p:nvGraphicFramePr>
        <p:xfrm>
          <a:off x="722026" y="824563"/>
          <a:ext cx="7964774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Addressed 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neg_vector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type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dirty="0"/>
                        <a:t>A negated view of a linear source vector:</a:t>
                      </a:r>
                      <a:br>
                        <a:rPr lang="en-US" sz="1400" i="0" u="none" dirty="0"/>
                      </a:br>
                      <a:r>
                        <a:rPr lang="en-US" sz="1400" i="0" u="none" dirty="0"/>
                        <a:t>The values are negated (as if by </a:t>
                      </a:r>
                      <a:r>
                        <a:rPr lang="en-US" sz="1400" i="0" u="none" dirty="0">
                          <a:latin typeface="Avenir Next LT Pro Light" panose="020B0304020202020204" pitchFamily="34" charset="0"/>
                        </a:rPr>
                        <a:t>VNEG</a:t>
                      </a:r>
                      <a:r>
                        <a:rPr lang="en-US" sz="1400" i="0" u="none" dirty="0"/>
                        <a:t>) as they come from RAM into Hydra’s arithmetic unit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062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abs_vector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dirty="0"/>
                        <a:t>A linear source vector whose values are absolute-valued (as if by </a:t>
                      </a:r>
                      <a:r>
                        <a:rPr lang="en-US" sz="1400" i="0" u="none" dirty="0">
                          <a:latin typeface="Avenir Next LT Pro Light" panose="020B0304020202020204" pitchFamily="34" charset="0"/>
                        </a:rPr>
                        <a:t>VABS</a:t>
                      </a:r>
                      <a:r>
                        <a:rPr lang="en-US" sz="1400" i="0" u="none" dirty="0"/>
                        <a:t>) as they come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half_vector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type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dirty="0"/>
                        <a:t>A multiplied-by-½ view of a vector in RAM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533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double_vector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multiplied-by-2 view of a vector in RAM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9774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circular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type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mod)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dirty="0"/>
                        <a:t>Circular addressing:  </a:t>
                      </a:r>
                      <a:r>
                        <a:rPr lang="en-US" sz="1400" i="1" u="none" dirty="0"/>
                        <a:t>base </a:t>
                      </a:r>
                      <a:r>
                        <a:rPr lang="en-US" sz="1400" i="0" u="none" dirty="0"/>
                        <a:t>+ (</a:t>
                      </a:r>
                      <a:r>
                        <a:rPr lang="en-US" sz="1400" i="1" u="none" dirty="0" err="1"/>
                        <a:t>i</a:t>
                      </a:r>
                      <a:r>
                        <a:rPr lang="en-US" sz="1400" i="1" u="none" dirty="0"/>
                        <a:t> </a:t>
                      </a:r>
                      <a:r>
                        <a:rPr lang="en-US" sz="1400" i="0" u="none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i="0" u="none" dirty="0"/>
                        <a:t> </a:t>
                      </a:r>
                      <a:r>
                        <a:rPr lang="en-US" sz="1400" i="1" u="none" dirty="0"/>
                        <a:t>mod</a:t>
                      </a:r>
                      <a:r>
                        <a:rPr lang="en-US" sz="1400" i="0" u="none" dirty="0"/>
                        <a:t>)</a:t>
                      </a:r>
                      <a:endParaRPr lang="en-US" sz="1400" i="1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195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offset_circ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type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mod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i0)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dirty="0"/>
                        <a:t>Offset-circular addressing:  </a:t>
                      </a:r>
                      <a:r>
                        <a:rPr lang="en-US" sz="1400" i="1" u="none" dirty="0"/>
                        <a:t>base </a:t>
                      </a:r>
                      <a:r>
                        <a:rPr lang="en-US" sz="1400" i="0" u="none" dirty="0"/>
                        <a:t>+ (</a:t>
                      </a:r>
                      <a:r>
                        <a:rPr lang="en-US" sz="1400" i="1" u="none" dirty="0"/>
                        <a:t>i</a:t>
                      </a:r>
                      <a:r>
                        <a:rPr lang="en-US" sz="1400" i="0" u="none" dirty="0"/>
                        <a:t>+</a:t>
                      </a:r>
                      <a:r>
                        <a:rPr lang="en-US" sz="1400" i="1" u="none" dirty="0"/>
                        <a:t>i</a:t>
                      </a:r>
                      <a:r>
                        <a:rPr lang="en-US" sz="1400" i="0" u="none" baseline="-25000" dirty="0"/>
                        <a:t>0</a:t>
                      </a:r>
                      <a:r>
                        <a:rPr lang="en-US" sz="1400" i="0" u="none" dirty="0"/>
                        <a:t>) </a:t>
                      </a:r>
                      <a:r>
                        <a:rPr lang="en-US" sz="1400" i="0" u="none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i="0" u="none" dirty="0"/>
                        <a:t> </a:t>
                      </a:r>
                      <a:r>
                        <a:rPr lang="en-US" sz="1400" i="1" u="none" dirty="0"/>
                        <a:t>mod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337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nested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</a:t>
                      </a:r>
                      <a:r>
                        <a:rPr lang="en-US" sz="1400" i="1" dirty="0" err="1"/>
                        <a:t>args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A double- or triple-nested repeating pattern of memory accesses, like a combination of circular and repeated-column modes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4216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64862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Addressing modes:  Matrix modes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135124"/>
              </p:ext>
            </p:extLst>
          </p:nvPr>
        </p:nvGraphicFramePr>
        <p:xfrm>
          <a:off x="722026" y="824563"/>
          <a:ext cx="7964774" cy="381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Addressed 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matrix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lang="en-US" sz="1400" i="1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1400" i="0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matrix of width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height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Avenir Next LT Pro Light" panose="020B0304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400" i="0" kern="1200" spc="100" baseline="0" dirty="0">
                          <a:solidFill>
                            <a:schemeClr val="dk1"/>
                          </a:solidFill>
                          <a:latin typeface="Avenir Next LT Pro Light" panose="020B0304020202020204" pitchFamily="34" charset="0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row stride =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and column stride = 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646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tmatrix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R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lang="en-US" sz="1400" i="1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1400" i="0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matrix which is the transposed view of a </a:t>
                      </a:r>
                      <a:r>
                        <a:rPr lang="en-US" sz="1400" i="1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400" i="0" kern="1200" spc="1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matrix in the RAM whose width is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b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Avenir Next LT Pro Light" panose="020B0304020202020204" pitchFamily="34" charset="0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400" i="0" kern="1200" spc="100" baseline="0" dirty="0">
                          <a:solidFill>
                            <a:schemeClr val="dk1"/>
                          </a:solidFill>
                          <a:latin typeface="Avenir Next LT Pro Light" panose="020B0304020202020204" pitchFamily="34" charset="0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row stride =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column stride = 1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gmatrix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C, </a:t>
                      </a:r>
                      <a:r>
                        <a:rPr lang="en-US" sz="1400" i="1" dirty="0" err="1"/>
                        <a:t>rstride</a:t>
                      </a:r>
                      <a:r>
                        <a:rPr lang="en-US" sz="1400" i="1" dirty="0"/>
                        <a:t>, </a:t>
                      </a:r>
                      <a:r>
                        <a:rPr lang="en-US" sz="1400" i="1" dirty="0" err="1"/>
                        <a:t>cstride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A matrix with general </a:t>
                      </a:r>
                      <a:r>
                        <a:rPr lang="en-US" sz="1400" i="1" dirty="0"/>
                        <a:t>R</a:t>
                      </a:r>
                      <a:r>
                        <a:rPr lang="en-US" sz="1400" i="0" dirty="0"/>
                        <a:t>, </a:t>
                      </a:r>
                      <a:r>
                        <a:rPr lang="en-US" sz="1400" i="1" dirty="0"/>
                        <a:t>C</a:t>
                      </a:r>
                      <a:r>
                        <a:rPr lang="en-US" sz="1400" i="0" dirty="0"/>
                        <a:t>, row stride, and column stride  (the strides are passed in Hydra’s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G0</a:t>
                      </a:r>
                      <a:r>
                        <a:rPr lang="en-US" sz="1400" i="0" dirty="0"/>
                        <a:t> or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G1</a:t>
                      </a:r>
                      <a:r>
                        <a:rPr lang="en-US" sz="1400" i="0" dirty="0"/>
                        <a:t> register)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rrmatrix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An </a:t>
                      </a:r>
                      <a:r>
                        <a:rPr lang="en-US" sz="1400" i="1" spc="100" baseline="0" dirty="0" err="1"/>
                        <a:t>R</a:t>
                      </a:r>
                      <a:r>
                        <a:rPr lang="en-US" sz="1400" i="0" spc="100" baseline="0" dirty="0" err="1"/>
                        <a:t>x</a:t>
                      </a:r>
                      <a:r>
                        <a:rPr lang="en-US" sz="1400" i="1" dirty="0" err="1"/>
                        <a:t>C</a:t>
                      </a:r>
                      <a:r>
                        <a:rPr lang="en-US" sz="1400" i="0" dirty="0"/>
                        <a:t> “repeated row” matrix where </a:t>
                      </a:r>
                      <a:r>
                        <a:rPr lang="en-US" sz="1400" i="1" dirty="0"/>
                        <a:t>C</a:t>
                      </a:r>
                      <a:r>
                        <a:rPr lang="en-US" sz="1400" i="0" dirty="0"/>
                        <a:t> = width, </a:t>
                      </a:r>
                      <a:r>
                        <a:rPr lang="en-US" sz="1400" i="1" dirty="0"/>
                        <a:t>R</a:t>
                      </a:r>
                      <a:r>
                        <a:rPr lang="en-US" sz="1400" i="0" dirty="0"/>
                        <a:t> =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V</a:t>
                      </a:r>
                      <a:r>
                        <a:rPr lang="en-US" sz="1400" i="0" kern="1200" spc="100" baseline="0" dirty="0">
                          <a:solidFill>
                            <a:schemeClr val="dk1"/>
                          </a:solidFill>
                          <a:latin typeface="Avenir Next LT Pro Light" panose="020B0304020202020204" pitchFamily="34" charset="0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1400" i="0" dirty="0"/>
                        <a:t>/</a:t>
                      </a:r>
                      <a:r>
                        <a:rPr lang="en-US" sz="1400" i="1" dirty="0"/>
                        <a:t>C</a:t>
                      </a:r>
                      <a:r>
                        <a:rPr lang="en-US" sz="1400" i="0" dirty="0"/>
                        <a:t>, row stride = 0, column stride = 1  (actually same as “circular addressing”)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rcmatrix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C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An </a:t>
                      </a:r>
                      <a:r>
                        <a:rPr lang="en-US" sz="1400" i="1" spc="100" baseline="0" dirty="0" err="1"/>
                        <a:t>R</a:t>
                      </a:r>
                      <a:r>
                        <a:rPr lang="en-US" sz="1400" i="0" spc="100" baseline="0" dirty="0" err="1"/>
                        <a:t>x</a:t>
                      </a:r>
                      <a:r>
                        <a:rPr lang="en-US" sz="1400" i="1" dirty="0" err="1"/>
                        <a:t>C</a:t>
                      </a:r>
                      <a:r>
                        <a:rPr lang="en-US" sz="1400" i="0" dirty="0"/>
                        <a:t> “repeated column” matrix where </a:t>
                      </a:r>
                      <a:r>
                        <a:rPr lang="en-US" sz="1400" i="1" dirty="0"/>
                        <a:t>C</a:t>
                      </a:r>
                      <a:r>
                        <a:rPr lang="en-US" sz="1400" i="0" dirty="0"/>
                        <a:t> = width, </a:t>
                      </a:r>
                      <a:r>
                        <a:rPr lang="en-US" sz="1400" i="1" dirty="0"/>
                        <a:t>R</a:t>
                      </a:r>
                      <a:r>
                        <a:rPr lang="en-US" sz="1400" i="0" dirty="0"/>
                        <a:t> = </a:t>
                      </a:r>
                      <a:r>
                        <a:rPr lang="en-US" sz="1400" i="0" dirty="0">
                          <a:latin typeface="Avenir Next LT Pro Light" panose="020B0304020202020204" pitchFamily="34" charset="0"/>
                        </a:rPr>
                        <a:t>V</a:t>
                      </a:r>
                      <a:r>
                        <a:rPr lang="en-US" sz="1400" i="0" kern="1200" spc="100" baseline="0" dirty="0">
                          <a:solidFill>
                            <a:schemeClr val="dk1"/>
                          </a:solidFill>
                          <a:latin typeface="Avenir Next LT Pro Light" panose="020B0304020202020204" pitchFamily="34" charset="0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1400" i="0" dirty="0"/>
                        <a:t>/</a:t>
                      </a:r>
                      <a:r>
                        <a:rPr lang="en-US" sz="1400" i="1" dirty="0"/>
                        <a:t>C</a:t>
                      </a:r>
                      <a:r>
                        <a:rPr lang="en-US" sz="1400" i="0" dirty="0"/>
                        <a:t>, row stride = 1, column stride = 0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074847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Addressing modes:  FFT-related modes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21205"/>
              </p:ext>
            </p:extLst>
          </p:nvPr>
        </p:nvGraphicFramePr>
        <p:xfrm>
          <a:off x="722026" y="824563"/>
          <a:ext cx="7964774" cy="343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Addressed 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bfly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</a:t>
                      </a:r>
                      <a:r>
                        <a:rPr lang="en-US" sz="1400" i="1" dirty="0" err="1"/>
                        <a:t>args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FFT butterfly addressing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bitrev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</a:t>
                      </a:r>
                      <a:r>
                        <a:rPr lang="en-US" sz="1400" i="1" dirty="0" err="1"/>
                        <a:t>args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FFT bit-reversed addressing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79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cosine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</a:t>
                      </a:r>
                      <a:r>
                        <a:rPr lang="en-US" sz="1400" i="1" dirty="0" err="1"/>
                        <a:t>args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Cosine function from cosine table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sine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</a:t>
                      </a:r>
                      <a:r>
                        <a:rPr lang="en-US" sz="1400" i="1" dirty="0" err="1"/>
                        <a:t>args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Sine function from the same cosine table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complex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</a:t>
                      </a:r>
                      <a:r>
                        <a:rPr lang="en-US" sz="1400" i="1" dirty="0" err="1"/>
                        <a:t>args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Complex numbers rotated on the complex plane by a multiple of 90º and/or conjugated, where </a:t>
                      </a:r>
                      <a:r>
                        <a:rPr lang="en-US" sz="1400" i="1" dirty="0"/>
                        <a:t>modes </a:t>
                      </a:r>
                      <a:r>
                        <a:rPr lang="en-US" sz="1400" i="0" dirty="0"/>
                        <a:t>encodes any combination of swapping even-with-odd elements, negating even elements, negating odd elements, and/or absolute-valuing, halving, or doubling all elements</a:t>
                      </a:r>
                      <a:endParaRPr lang="en-US" sz="1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3463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9F1E2-D086-9F88-8785-172CBCD042E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4318937"/>
            <a:ext cx="8229600" cy="59964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“</a:t>
            </a:r>
            <a:r>
              <a:rPr lang="en-US" i="1" dirty="0" err="1"/>
              <a:t>args</a:t>
            </a:r>
            <a:r>
              <a:rPr lang="en-US" dirty="0"/>
              <a:t>” is a bit mask of mode-related options such as </a:t>
            </a:r>
            <a:r>
              <a:rPr lang="en-US" dirty="0">
                <a:latin typeface="Avenir Next LT Pro Light" panose="020B0304020202020204" pitchFamily="34" charset="0"/>
              </a:rPr>
              <a:t>HYDRA_BITREV_STRIDE</a:t>
            </a:r>
            <a:r>
              <a:rPr lang="en-US" dirty="0"/>
              <a:t>(</a:t>
            </a:r>
            <a:r>
              <a:rPr lang="en-US" i="1" dirty="0"/>
              <a:t>stride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or </a:t>
            </a:r>
            <a:r>
              <a:rPr lang="en-US" dirty="0">
                <a:latin typeface="Avenir Next LT Pro Light" panose="020B0304020202020204" pitchFamily="34" charset="0"/>
              </a:rPr>
              <a:t>HYDRA_COMPLEX_SWAP</a:t>
            </a:r>
            <a:r>
              <a:rPr lang="en-US" dirty="0"/>
              <a:t> + </a:t>
            </a:r>
            <a:r>
              <a:rPr lang="en-US" dirty="0">
                <a:latin typeface="Avenir Next LT Pro Light" panose="020B0304020202020204" pitchFamily="34" charset="0"/>
              </a:rPr>
              <a:t>HYDRA_COMPLEX_ABS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6091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Addressing modes:  Packed mode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36775"/>
              </p:ext>
            </p:extLst>
          </p:nvPr>
        </p:nvGraphicFramePr>
        <p:xfrm>
          <a:off x="722026" y="824563"/>
          <a:ext cx="7964774" cy="136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Addressed 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packed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</a:t>
                      </a:r>
                      <a:r>
                        <a:rPr lang="en-US" sz="1400" i="1" dirty="0" err="1"/>
                        <a:t>K_args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-bit signed or unsigned integers, fixed-point numbers, or Posit-style floats packed into long words, short words, or bytes, with initial bit offset 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1400" i="0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with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1400" i="0" kern="1200" baseline="-250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gap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bits between items</a:t>
                      </a:r>
                      <a:endParaRPr lang="en-US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B="91440" anchor="ctr"/>
                </a:tc>
                <a:extLst>
                  <a:ext uri="{0D108BD9-81ED-4DB2-BD59-A6C34878D82A}">
                    <a16:rowId xmlns:a16="http://schemas.microsoft.com/office/drawing/2014/main" val="233670836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EB113C9-F085-BA4F-CFEB-D1C948636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60" y="2237010"/>
            <a:ext cx="4293145" cy="27786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1C14D7-A7F0-AF69-1B2C-9D55B83EA1CF}"/>
              </a:ext>
            </a:extLst>
          </p:cNvPr>
          <p:cNvSpPr txBox="1"/>
          <p:nvPr/>
        </p:nvSpPr>
        <p:spPr>
          <a:xfrm>
            <a:off x="5933782" y="2296225"/>
            <a:ext cx="2191843" cy="273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rtl="0" eaLnBrk="1" fontAlgn="auto" latinLnBrk="0" hangingPunct="1">
              <a:spcBef>
                <a:spcPts val="1200"/>
              </a:spcBef>
              <a:spcAft>
                <a:spcPts val="0"/>
              </a:spcAft>
            </a:pP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E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=8,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=8,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0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=0, </a:t>
            </a:r>
            <a:r>
              <a:rPr lang="en-US" sz="1000" b="0" i="1" u="none" strike="noStrike" kern="1200" spc="0" baseline="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gap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=0</a:t>
            </a:r>
            <a:endParaRPr lang="en-US" sz="10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1800"/>
              </a:spcBef>
              <a:spcAft>
                <a:spcPts val="0"/>
              </a:spcAft>
            </a:pP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E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=8,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=8,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0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=4, </a:t>
            </a:r>
            <a:r>
              <a:rPr lang="en-US" sz="1000" b="0" i="1" u="none" strike="noStrike" kern="1200" spc="0" baseline="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gap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=0</a:t>
            </a:r>
            <a:endParaRPr lang="en-US" sz="10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1400"/>
              </a:spcBef>
              <a:spcAft>
                <a:spcPts val="0"/>
              </a:spcAft>
            </a:pP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E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=16,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=8,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0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=4, </a:t>
            </a:r>
            <a:r>
              <a:rPr lang="en-US" sz="1000" b="0" i="1" u="none" strike="noStrike" kern="1200" spc="0" baseline="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gap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=0</a:t>
            </a:r>
            <a:endParaRPr lang="en-US" sz="10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1800"/>
              </a:spcBef>
              <a:spcAft>
                <a:spcPts val="0"/>
              </a:spcAft>
            </a:pP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E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=16,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=8,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0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=0, </a:t>
            </a:r>
            <a:r>
              <a:rPr lang="en-US" sz="1000" b="0" i="1" u="none" strike="noStrike" kern="1200" spc="0" baseline="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gap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=4</a:t>
            </a:r>
            <a:endParaRPr lang="en-US" sz="10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1400"/>
              </a:spcBef>
              <a:spcAft>
                <a:spcPts val="0"/>
              </a:spcAft>
            </a:pP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E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=16,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=8,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0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=4, </a:t>
            </a:r>
            <a:r>
              <a:rPr lang="en-US" sz="1000" b="0" i="1" u="none" strike="noStrike" kern="1200" spc="0" baseline="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gap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=4</a:t>
            </a:r>
            <a:endParaRPr lang="en-US" sz="10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1400"/>
              </a:spcBef>
              <a:spcAft>
                <a:spcPts val="0"/>
              </a:spcAft>
            </a:pP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E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=16,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=4,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0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=0, </a:t>
            </a:r>
            <a:r>
              <a:rPr lang="en-US" sz="1000" b="0" i="1" u="none" strike="noStrike" kern="1200" spc="0" baseline="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gap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=0</a:t>
            </a:r>
            <a:endParaRPr lang="en-US" sz="10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1400"/>
              </a:spcBef>
              <a:spcAft>
                <a:spcPts val="0"/>
              </a:spcAft>
            </a:pP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E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=32,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=3,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0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=6, </a:t>
            </a:r>
            <a:r>
              <a:rPr lang="en-US" sz="1000" b="0" i="1" u="none" strike="noStrike" kern="1200" spc="0" baseline="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gap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=3</a:t>
            </a:r>
            <a:endParaRPr lang="en-US" sz="10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1800"/>
              </a:spcBef>
              <a:spcAft>
                <a:spcPts val="0"/>
              </a:spcAft>
            </a:pP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E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=32,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=1, </a:t>
            </a:r>
            <a:r>
              <a:rPr lang="en-US" sz="1000" b="0" i="1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0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=0, </a:t>
            </a:r>
            <a:r>
              <a:rPr lang="en-US" sz="1000" b="0" i="1" u="none" strike="noStrike" kern="1200" spc="0" baseline="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k</a:t>
            </a:r>
            <a:r>
              <a:rPr lang="en-US" sz="1000" b="0" i="0" u="none" strike="noStrike" kern="1200" spc="0" baseline="-25000" dirty="0" err="1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gap</a:t>
            </a:r>
            <a:r>
              <a:rPr lang="en-US" sz="1000" b="0" i="0" u="none" strike="noStrike" kern="1200" spc="0" baseline="0" dirty="0">
                <a:ln>
                  <a:noFill/>
                </a:ln>
                <a:solidFill>
                  <a:srgbClr val="262626"/>
                </a:solidFill>
                <a:effectLst/>
                <a:latin typeface="Avenir Next LT Pro" panose="020B0504020202020204" pitchFamily="34" charset="0"/>
              </a:rPr>
              <a:t>=0</a:t>
            </a:r>
            <a:endParaRPr lang="en-US" sz="10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32954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0F3F7-F28A-BB01-6FA7-4AC36368D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47FB-CF5A-2A76-D906-42D5A9C8D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Addressing modes:  Other modes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AAC682F-B8C7-0A4C-68BD-B85E1B1B4E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528245"/>
              </p:ext>
            </p:extLst>
          </p:nvPr>
        </p:nvGraphicFramePr>
        <p:xfrm>
          <a:off x="722026" y="824563"/>
          <a:ext cx="7964774" cy="272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Addressed 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mask_gen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mask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In the </a:t>
                      </a:r>
                      <a:r>
                        <a:rPr lang="en-US" sz="1400" i="1" u="none" dirty="0" err="1"/>
                        <a:t>dest</a:t>
                      </a:r>
                      <a:r>
                        <a:rPr lang="en-US" sz="1400" i="1" dirty="0"/>
                        <a:t> </a:t>
                      </a:r>
                      <a:r>
                        <a:rPr lang="en-US" sz="1400" i="0" dirty="0"/>
                        <a:t>operand position, generate a vector mask showing which results are non-zero</a:t>
                      </a:r>
                      <a:br>
                        <a:rPr lang="en-US" sz="1400" i="0" dirty="0"/>
                      </a:br>
                      <a:r>
                        <a:rPr lang="en-US" sz="1400" i="0" dirty="0"/>
                        <a:t>(the results themselves are discarded)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mask</a:t>
                      </a:r>
                      <a:r>
                        <a:rPr lang="en-US" sz="1400" b="1" i="1" dirty="0" err="1"/>
                        <a:t>_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flag</a:t>
                      </a:r>
                      <a:r>
                        <a:rPr lang="en-US" sz="1400" i="0" dirty="0"/>
                        <a:t>(</a:t>
                      </a:r>
                      <a:r>
                        <a:rPr lang="en-US" sz="1400" i="1" dirty="0"/>
                        <a:t>mask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Generate a vector mask recording a given status flag for each vector element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79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mask2_gen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mask, </a:t>
                      </a:r>
                      <a:r>
                        <a:rPr lang="en-US" sz="1400" i="1" dirty="0" err="1"/>
                        <a:t>args</a:t>
                      </a:r>
                      <a:r>
                        <a:rPr lang="en-US" sz="1400" i="0" dirty="0"/>
                        <a:t>)</a:t>
                      </a:r>
                      <a:br>
                        <a:rPr lang="en-US" sz="1400" i="0" dirty="0"/>
                      </a:br>
                      <a:r>
                        <a:rPr lang="en-US" sz="1400" dirty="0"/>
                        <a:t>hydra_</a:t>
                      </a:r>
                      <a:r>
                        <a:rPr lang="en-US" sz="1400" b="1" dirty="0"/>
                        <a:t>mask2_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flag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base, type, mask, </a:t>
                      </a:r>
                      <a:r>
                        <a:rPr lang="en-US" sz="1400" i="1" dirty="0" err="1"/>
                        <a:t>args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dirty="0"/>
                        <a:t>Save the numeric results in a linear vector, and also generate a vector mask from a status flag</a:t>
                      </a:r>
                    </a:p>
                  </a:txBody>
                  <a:tcPr marT="64008" marB="64008"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null_vector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type</a:t>
                      </a:r>
                      <a:r>
                        <a:rPr lang="en-US" sz="1400" dirty="0"/>
                        <a:t>)</a:t>
                      </a:r>
                      <a:br>
                        <a:rPr lang="en-US" sz="1400" dirty="0"/>
                      </a:b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null_scalar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type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Null data source or sink of the indicated type; delivers 0’s as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 discards data as 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dest</a:t>
                      </a:r>
                      <a:endParaRPr lang="en-U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64008" marB="64008" anchor="ctr"/>
                </a:tc>
                <a:extLst>
                  <a:ext uri="{0D108BD9-81ED-4DB2-BD59-A6C34878D82A}">
                    <a16:rowId xmlns:a16="http://schemas.microsoft.com/office/drawing/2014/main" val="404530649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DDDE1AE-D06A-CB53-E56E-CADEA807F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026" y="4091715"/>
            <a:ext cx="7855527" cy="5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1555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Addressing modes:  Pattern mode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D8CF15-9E4D-49AB-8973-433FA986D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878777"/>
              </p:ext>
            </p:extLst>
          </p:nvPr>
        </p:nvGraphicFramePr>
        <p:xfrm>
          <a:off x="722026" y="824563"/>
          <a:ext cx="7964774" cy="251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387">
                  <a:extLst>
                    <a:ext uri="{9D8B030D-6E8A-4147-A177-3AD203B41FA5}">
                      <a16:colId xmlns:a16="http://schemas.microsoft.com/office/drawing/2014/main" val="1296578939"/>
                    </a:ext>
                  </a:extLst>
                </a:gridCol>
                <a:gridCol w="3982387">
                  <a:extLst>
                    <a:ext uri="{9D8B030D-6E8A-4147-A177-3AD203B41FA5}">
                      <a16:colId xmlns:a16="http://schemas.microsoft.com/office/drawing/2014/main" val="390321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Generated 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pattern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a, b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The integer arithmetic sequence </a:t>
                      </a:r>
                      <a:r>
                        <a:rPr lang="en-US" sz="1400" i="1" dirty="0"/>
                        <a:t>a</a:t>
                      </a:r>
                      <a:r>
                        <a:rPr lang="en-US" sz="1400" i="0" dirty="0"/>
                        <a:t> + (</a:t>
                      </a:r>
                      <a:r>
                        <a:rPr lang="en-US" sz="1400" i="1" dirty="0"/>
                        <a:t>b</a:t>
                      </a:r>
                      <a:r>
                        <a:rPr lang="en-US" sz="1400" i="0" dirty="0"/>
                        <a:t>*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0" dirty="0"/>
                        <a:t>)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98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rrpattern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a, mod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The integer sequence </a:t>
                      </a:r>
                      <a:r>
                        <a:rPr lang="en-US" sz="1400" i="1" dirty="0"/>
                        <a:t>a</a:t>
                      </a:r>
                      <a:r>
                        <a:rPr lang="en-US" sz="1400" i="0" dirty="0"/>
                        <a:t> + (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0" u="none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i="0" dirty="0"/>
                        <a:t> </a:t>
                      </a:r>
                      <a:r>
                        <a:rPr lang="en-US" sz="1400" i="1" dirty="0"/>
                        <a:t>mod</a:t>
                      </a:r>
                      <a:r>
                        <a:rPr lang="en-US" sz="1400" i="0" dirty="0"/>
                        <a:t>)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00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rcpattern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a, div</a:t>
                      </a:r>
                      <a:r>
                        <a:rPr lang="en-US" sz="1400" i="0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The integer sequence </a:t>
                      </a:r>
                      <a:r>
                        <a:rPr lang="en-US" sz="1400" i="1" dirty="0"/>
                        <a:t>a</a:t>
                      </a:r>
                      <a:r>
                        <a:rPr lang="en-US" sz="1400" i="0" dirty="0"/>
                        <a:t> + floor(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i="0" dirty="0"/>
                        <a:t> / </a:t>
                      </a:r>
                      <a:r>
                        <a:rPr lang="en-US" sz="1400" i="1" dirty="0"/>
                        <a:t>div</a:t>
                      </a:r>
                      <a:r>
                        <a:rPr lang="en-US" sz="1400" i="0" dirty="0"/>
                        <a:t>)</a:t>
                      </a:r>
                      <a:endParaRPr lang="en-US" sz="1400" i="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7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gpattern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a, C, </a:t>
                      </a:r>
                      <a:r>
                        <a:rPr lang="en-US" sz="1400" i="1" dirty="0" err="1"/>
                        <a:t>rstride</a:t>
                      </a:r>
                      <a:r>
                        <a:rPr lang="en-US" sz="1400" i="1" dirty="0"/>
                        <a:t>, </a:t>
                      </a:r>
                      <a:r>
                        <a:rPr lang="en-US" sz="1400" i="1" dirty="0" err="1"/>
                        <a:t>cstride</a:t>
                      </a:r>
                      <a:r>
                        <a:rPr lang="en-US" sz="1400" i="1" dirty="0"/>
                        <a:t>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dirty="0"/>
                        <a:t>An integer sequence based on the general matrix addressing pattern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869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hydra_</a:t>
                      </a:r>
                      <a:r>
                        <a:rPr lang="en-US" sz="1400" b="1" dirty="0" err="1"/>
                        <a:t>patmode</a:t>
                      </a:r>
                      <a:r>
                        <a:rPr lang="en-US" sz="1400" dirty="0"/>
                        <a:t>(</a:t>
                      </a:r>
                      <a:r>
                        <a:rPr lang="en-US" sz="1400" i="1" dirty="0"/>
                        <a:t>mode, </a:t>
                      </a:r>
                      <a:r>
                        <a:rPr lang="en-US" sz="1400" i="1" dirty="0" err="1"/>
                        <a:t>esize</a:t>
                      </a:r>
                      <a:r>
                        <a:rPr lang="en-US" sz="1400" i="1" dirty="0"/>
                        <a:t>, base, </a:t>
                      </a:r>
                      <a:r>
                        <a:rPr lang="en-US" sz="1400" i="1" dirty="0" err="1"/>
                        <a:t>args</a:t>
                      </a:r>
                      <a:r>
                        <a:rPr lang="en-US" sz="1400" i="1" dirty="0"/>
                        <a:t>…</a:t>
                      </a:r>
                      <a:r>
                        <a:rPr lang="en-US" sz="1400" i="0" dirty="0"/>
                        <a:t>)</a:t>
                      </a:r>
                      <a:br>
                        <a:rPr lang="en-US" sz="1400" i="0" dirty="0"/>
                      </a:br>
                      <a:r>
                        <a:rPr lang="en-US" sz="1400" i="0" dirty="0"/>
                        <a:t>(encoded as any mode with </a:t>
                      </a:r>
                      <a:r>
                        <a:rPr lang="en-US" sz="1400" i="1" dirty="0"/>
                        <a:t>type</a:t>
                      </a:r>
                      <a:r>
                        <a:rPr lang="en-US" sz="1400" i="0" dirty="0"/>
                        <a:t> = PATTERN)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u="none" dirty="0"/>
                        <a:t>Integer sequence according to the mode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7176520"/>
                  </a:ext>
                </a:extLst>
              </a:tr>
            </a:tbl>
          </a:graphicData>
        </a:graphic>
      </p:graphicFrame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B1163C3C-D63A-4320-817F-B2061C4B6F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3522921"/>
            <a:ext cx="8229600" cy="133482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Hydra’s pattern mode generates a pattern of integers based on the sequence of addresses produced by any chosen addressing mode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bypasses the RAM and uses the address sequence </a:t>
            </a:r>
            <a:r>
              <a:rPr lang="en-US" i="1" dirty="0"/>
              <a:t>itself</a:t>
            </a:r>
            <a:r>
              <a:rPr lang="en-US" dirty="0"/>
              <a:t> as the source data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can generate:  Arithmetic sequences, </a:t>
            </a:r>
            <a:r>
              <a:rPr lang="en-US" dirty="0" err="1"/>
              <a:t>sawtooths</a:t>
            </a:r>
            <a:r>
              <a:rPr lang="en-US" dirty="0"/>
              <a:t>, stairsteps, triangle waves, bit-reversal, …</a:t>
            </a:r>
          </a:p>
        </p:txBody>
      </p:sp>
    </p:spTree>
    <p:extLst>
      <p:ext uri="{BB962C8B-B14F-4D97-AF65-F5344CB8AC3E}">
        <p14:creationId xmlns:p14="http://schemas.microsoft.com/office/powerpoint/2010/main" val="61514763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Examples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4.0 functionality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09034913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Stored program unit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3 introduced an SPU for</a:t>
            </a:r>
            <a:br>
              <a:rPr lang="en-US" dirty="0"/>
            </a:br>
            <a:r>
              <a:rPr lang="en-US" dirty="0"/>
              <a:t>autonomous operation with no</a:t>
            </a:r>
            <a:br>
              <a:rPr lang="en-US" dirty="0"/>
            </a:br>
            <a:r>
              <a:rPr lang="en-US" dirty="0"/>
              <a:t>firmware handholding</a:t>
            </a:r>
          </a:p>
          <a:p>
            <a:pPr>
              <a:spcBef>
                <a:spcPts val="1200"/>
              </a:spcBef>
            </a:pPr>
            <a:r>
              <a:rPr lang="en-US" dirty="0"/>
              <a:t>This especially helps non-Chimera</a:t>
            </a:r>
            <a:br>
              <a:rPr lang="en-US" dirty="0"/>
            </a:br>
            <a:r>
              <a:rPr lang="en-US" dirty="0"/>
              <a:t>CPUs with their clumsy interrupts, etc.</a:t>
            </a:r>
          </a:p>
          <a:p>
            <a:pPr>
              <a:spcBef>
                <a:spcPts val="1200"/>
              </a:spcBef>
            </a:pPr>
            <a:r>
              <a:rPr lang="en-US" dirty="0"/>
              <a:t>But Hydra 3’s SPU was so “strange” and</a:t>
            </a:r>
            <a:br>
              <a:rPr lang="en-US" dirty="0"/>
            </a:br>
            <a:r>
              <a:rPr lang="en-US" dirty="0"/>
              <a:t>intricate that people didn’t use it!</a:t>
            </a:r>
          </a:p>
          <a:p>
            <a:pPr>
              <a:spcBef>
                <a:spcPts val="1200"/>
              </a:spcBef>
            </a:pPr>
            <a:r>
              <a:rPr lang="en-US" dirty="0"/>
              <a:t>Hydra 4 has a redesigned SPU</a:t>
            </a:r>
          </a:p>
          <a:p>
            <a:pPr>
              <a:spcBef>
                <a:spcPts val="1200"/>
              </a:spcBef>
            </a:pPr>
            <a:r>
              <a:rPr lang="en-US" dirty="0"/>
              <a:t>A simple SPU program is just a list</a:t>
            </a:r>
            <a:br>
              <a:rPr lang="en-US" dirty="0"/>
            </a:br>
            <a:r>
              <a:rPr lang="en-US" dirty="0"/>
              <a:t>of Hydra vector instructions ending</a:t>
            </a:r>
            <a:br>
              <a:rPr lang="en-US" dirty="0"/>
            </a:br>
            <a:r>
              <a:rPr lang="en-US" dirty="0"/>
              <a:t>with a </a:t>
            </a:r>
            <a:r>
              <a:rPr lang="en-US" dirty="0">
                <a:latin typeface="Avenir Next LT Pro Light" panose="020B0304020202020204" pitchFamily="34" charset="0"/>
              </a:rPr>
              <a:t>VSTOP</a:t>
            </a:r>
            <a:r>
              <a:rPr lang="en-US" dirty="0"/>
              <a:t> (opcode 0x0)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615D25-6AF8-4327-8EF8-01E7D1D05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570" y="2419246"/>
            <a:ext cx="1700620" cy="2550930"/>
          </a:xfrm>
          <a:prstGeom prst="roundRect">
            <a:avLst>
              <a:gd name="adj" fmla="val 9517"/>
            </a:avLst>
          </a:prstGeom>
          <a:effectLst>
            <a:softEdge rad="63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2E503E-A2AE-4985-AA61-37A8F56FAD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3950"/>
          <a:stretch/>
        </p:blipFill>
        <p:spPr>
          <a:xfrm>
            <a:off x="4390286" y="662262"/>
            <a:ext cx="4728027" cy="156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5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Stored program unit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3 introduced an SPU for</a:t>
            </a:r>
            <a:br>
              <a:rPr lang="en-US" dirty="0"/>
            </a:br>
            <a:r>
              <a:rPr lang="en-US" dirty="0"/>
              <a:t>autonomous operation with no</a:t>
            </a:r>
            <a:br>
              <a:rPr lang="en-US" dirty="0"/>
            </a:br>
            <a:r>
              <a:rPr lang="en-US" dirty="0"/>
              <a:t>firmware handholding</a:t>
            </a:r>
          </a:p>
          <a:p>
            <a:pPr>
              <a:spcBef>
                <a:spcPts val="1200"/>
              </a:spcBef>
            </a:pPr>
            <a:r>
              <a:rPr lang="en-US" dirty="0"/>
              <a:t>This especially helps non-Chimera</a:t>
            </a:r>
            <a:br>
              <a:rPr lang="en-US" dirty="0"/>
            </a:br>
            <a:r>
              <a:rPr lang="en-US" dirty="0"/>
              <a:t>CPUs with their clumsy interrupts, etc.</a:t>
            </a:r>
          </a:p>
          <a:p>
            <a:pPr>
              <a:spcBef>
                <a:spcPts val="1200"/>
              </a:spcBef>
            </a:pPr>
            <a:r>
              <a:rPr lang="en-US" dirty="0"/>
              <a:t>But Hydra 3’s SPU was so “strange” and</a:t>
            </a:r>
            <a:br>
              <a:rPr lang="en-US" dirty="0"/>
            </a:br>
            <a:r>
              <a:rPr lang="en-US" dirty="0"/>
              <a:t>intricate that people didn’t use it</a:t>
            </a:r>
          </a:p>
          <a:p>
            <a:pPr>
              <a:spcBef>
                <a:spcPts val="1200"/>
              </a:spcBef>
            </a:pPr>
            <a:r>
              <a:rPr lang="en-US" dirty="0"/>
              <a:t>Hydra 4 has a redesigned SPU</a:t>
            </a:r>
          </a:p>
          <a:p>
            <a:pPr>
              <a:spcBef>
                <a:spcPts val="1200"/>
              </a:spcBef>
            </a:pPr>
            <a:r>
              <a:rPr lang="en-US" dirty="0"/>
              <a:t>A simple SPU program is just a list</a:t>
            </a:r>
            <a:br>
              <a:rPr lang="en-US" dirty="0"/>
            </a:br>
            <a:r>
              <a:rPr lang="en-US" dirty="0"/>
              <a:t>of Hydra vector instructions ending</a:t>
            </a:r>
            <a:br>
              <a:rPr lang="en-US" dirty="0"/>
            </a:br>
            <a:r>
              <a:rPr lang="en-US" dirty="0"/>
              <a:t>with a </a:t>
            </a:r>
            <a:r>
              <a:rPr lang="en-US" dirty="0">
                <a:latin typeface="Avenir Next LT Pro Light" panose="020B0304020202020204" pitchFamily="34" charset="0"/>
              </a:rPr>
              <a:t>VSTOP</a:t>
            </a:r>
            <a:r>
              <a:rPr lang="en-US" dirty="0"/>
              <a:t> (opcode 0x0)</a:t>
            </a:r>
          </a:p>
          <a:p>
            <a:pPr>
              <a:spcBef>
                <a:spcPts val="1200"/>
              </a:spcBef>
            </a:pPr>
            <a:r>
              <a:rPr lang="en-US" dirty="0"/>
              <a:t>More complex SPU programs can</a:t>
            </a:r>
            <a:br>
              <a:rPr lang="en-US" dirty="0"/>
            </a:br>
            <a:r>
              <a:rPr lang="en-US" dirty="0"/>
              <a:t>do lots of things 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FA81EA-8E3D-4FA9-9341-B0451DEF1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570" y="2419246"/>
            <a:ext cx="1700620" cy="2550930"/>
          </a:xfrm>
          <a:prstGeom prst="roundRect">
            <a:avLst>
              <a:gd name="adj" fmla="val 9517"/>
            </a:avLst>
          </a:prstGeom>
          <a:effectLst>
            <a:softEdge rad="63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74ADCF-607C-4B46-9ABC-570C79C4E2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3950"/>
          <a:stretch/>
        </p:blipFill>
        <p:spPr>
          <a:xfrm>
            <a:off x="4390286" y="662262"/>
            <a:ext cx="4728027" cy="15634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EE75A4E-48E1-4118-B576-4C588F3C986F}"/>
              </a:ext>
            </a:extLst>
          </p:cNvPr>
          <p:cNvGrpSpPr/>
          <p:nvPr/>
        </p:nvGrpSpPr>
        <p:grpSpPr>
          <a:xfrm>
            <a:off x="4390286" y="662261"/>
            <a:ext cx="4728027" cy="4307915"/>
            <a:chOff x="4390286" y="662261"/>
            <a:chExt cx="4728027" cy="430791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579AD85-CFC6-4756-B340-BF0E56455A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8224"/>
            <a:stretch/>
          </p:blipFill>
          <p:spPr>
            <a:xfrm>
              <a:off x="4390286" y="662261"/>
              <a:ext cx="4728027" cy="430791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5C92CFA-071F-483C-8CFB-4903946C03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1777" r="68056" b="22372"/>
            <a:stretch/>
          </p:blipFill>
          <p:spPr>
            <a:xfrm>
              <a:off x="4390286" y="4525590"/>
              <a:ext cx="1510329" cy="3512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183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Stored program unit  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 SPU can do more than simply</a:t>
            </a:r>
            <a:br>
              <a:rPr lang="en-US" dirty="0"/>
            </a:br>
            <a:r>
              <a:rPr lang="en-US" dirty="0"/>
              <a:t>issue a fixed sequence of vector</a:t>
            </a:r>
            <a:br>
              <a:rPr lang="en-US" dirty="0"/>
            </a:br>
            <a:r>
              <a:rPr lang="en-US" dirty="0"/>
              <a:t>opcodes</a:t>
            </a:r>
          </a:p>
          <a:p>
            <a:pPr>
              <a:spcBef>
                <a:spcPts val="1200"/>
              </a:spcBef>
            </a:pPr>
            <a:r>
              <a:rPr lang="en-US" dirty="0"/>
              <a:t>The SPU has its own instruction set</a:t>
            </a:r>
            <a:br>
              <a:rPr lang="en-US" dirty="0"/>
            </a:br>
            <a:r>
              <a:rPr lang="en-US" dirty="0"/>
              <a:t>for setting up vector operands</a:t>
            </a:r>
            <a:br>
              <a:rPr lang="en-US" dirty="0"/>
            </a:br>
            <a:r>
              <a:rPr lang="en-US" dirty="0"/>
              <a:t>and other register values</a:t>
            </a:r>
          </a:p>
          <a:p>
            <a:pPr>
              <a:spcBef>
                <a:spcPts val="1200"/>
              </a:spcBef>
            </a:pPr>
            <a:r>
              <a:rPr lang="en-US" dirty="0"/>
              <a:t>The SPU can operate on any Hydra</a:t>
            </a:r>
            <a:br>
              <a:rPr lang="en-US" dirty="0"/>
            </a:br>
            <a:r>
              <a:rPr lang="en-US" dirty="0"/>
              <a:t>registers while the rest of Hydra</a:t>
            </a:r>
            <a:br>
              <a:rPr lang="en-US" dirty="0"/>
            </a:br>
            <a:r>
              <a:rPr lang="en-US" dirty="0"/>
              <a:t>is busy with a vector operation</a:t>
            </a:r>
            <a:br>
              <a:rPr lang="en-US" dirty="0"/>
            </a:br>
            <a:r>
              <a:rPr lang="en-US" dirty="0"/>
              <a:t>(and the rest of the host CPU system</a:t>
            </a:r>
            <a:br>
              <a:rPr lang="en-US" dirty="0"/>
            </a:br>
            <a:r>
              <a:rPr lang="en-US" dirty="0"/>
              <a:t>may be busy doing unrelated work)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7B24D5-8E99-4924-BEB6-69F99858A2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2480"/>
          <a:stretch/>
        </p:blipFill>
        <p:spPr>
          <a:xfrm>
            <a:off x="4388491" y="666991"/>
            <a:ext cx="4734243" cy="15018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07B3FE-94CA-40C6-99B1-2D6B6D0AA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308" b="-1"/>
          <a:stretch/>
        </p:blipFill>
        <p:spPr>
          <a:xfrm>
            <a:off x="4388491" y="2558191"/>
            <a:ext cx="4734243" cy="21661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0141AD-F834-53FF-7A3A-9677E8D00F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167" b="58591"/>
          <a:stretch/>
        </p:blipFill>
        <p:spPr>
          <a:xfrm>
            <a:off x="4387086" y="2163379"/>
            <a:ext cx="4734243" cy="3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438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Stored program unit  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More generally, SPU opcodes are</a:t>
            </a:r>
            <a:br>
              <a:rPr lang="en-US" dirty="0"/>
            </a:br>
            <a:r>
              <a:rPr lang="en-US" dirty="0"/>
              <a:t>instructions like those of a simple</a:t>
            </a:r>
            <a:br>
              <a:rPr lang="en-US" dirty="0"/>
            </a:br>
            <a:r>
              <a:rPr lang="en-US" dirty="0"/>
              <a:t>microcontroller</a:t>
            </a:r>
          </a:p>
          <a:p>
            <a:pPr>
              <a:spcBef>
                <a:spcPts val="1200"/>
              </a:spcBef>
            </a:pPr>
            <a:r>
              <a:rPr lang="en-US" dirty="0"/>
              <a:t>SPU programs can have their own</a:t>
            </a:r>
            <a:br>
              <a:rPr lang="en-US" dirty="0"/>
            </a:br>
            <a:r>
              <a:rPr lang="en-US" dirty="0"/>
              <a:t>conditional tests, loops, subroutines,</a:t>
            </a:r>
            <a:br>
              <a:rPr lang="en-US" dirty="0"/>
            </a:br>
            <a:r>
              <a:rPr lang="en-US" dirty="0"/>
              <a:t>variables, and so on</a:t>
            </a:r>
          </a:p>
          <a:p>
            <a:pPr>
              <a:spcBef>
                <a:spcPts val="1200"/>
              </a:spcBef>
            </a:pPr>
            <a:r>
              <a:rPr lang="en-US" dirty="0"/>
              <a:t>If the algorithm does not use all</a:t>
            </a:r>
            <a:br>
              <a:rPr lang="en-US" dirty="0"/>
            </a:br>
            <a:r>
              <a:rPr lang="en-US" dirty="0"/>
              <a:t>eight vector registers </a:t>
            </a:r>
            <a:r>
              <a:rPr lang="en-US" dirty="0">
                <a:latin typeface="Avenir Next LT Pro Light" panose="020B0304020202020204" pitchFamily="34" charset="0"/>
              </a:rPr>
              <a:t>V0</a:t>
            </a:r>
            <a:r>
              <a:rPr lang="en-US" dirty="0"/>
              <a:t>—</a:t>
            </a:r>
            <a:r>
              <a:rPr lang="en-US" dirty="0">
                <a:latin typeface="Avenir Next LT Pro Light" panose="020B0304020202020204" pitchFamily="34" charset="0"/>
              </a:rPr>
              <a:t>V7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the spare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CFG</a:t>
            </a:r>
            <a:r>
              <a:rPr lang="en-US" dirty="0" err="1"/>
              <a:t>’s</a:t>
            </a:r>
            <a:r>
              <a:rPr lang="en-US" dirty="0"/>
              <a:t> and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ADDR</a:t>
            </a:r>
            <a:r>
              <a:rPr lang="en-US" dirty="0" err="1"/>
              <a:t>’s</a:t>
            </a:r>
            <a:br>
              <a:rPr lang="en-US" dirty="0"/>
            </a:br>
            <a:r>
              <a:rPr lang="en-US" dirty="0"/>
              <a:t>can serve as extra working registers</a:t>
            </a:r>
            <a:br>
              <a:rPr lang="en-US" dirty="0"/>
            </a:br>
            <a:r>
              <a:rPr lang="en-US" dirty="0"/>
              <a:t>for the SPU program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CA4DBD-CA6D-4FB5-A62A-27F371FBD1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3" b="94960"/>
          <a:stretch/>
        </p:blipFill>
        <p:spPr>
          <a:xfrm>
            <a:off x="4390287" y="648792"/>
            <a:ext cx="4701004" cy="2867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FDB5BD-09D7-4CC0-857B-F6189F04ED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786" r="410" b="5230"/>
          <a:stretch/>
        </p:blipFill>
        <p:spPr>
          <a:xfrm>
            <a:off x="4403008" y="1909862"/>
            <a:ext cx="4684463" cy="31888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5B7488-5C07-4BA1-A0AC-68E26C4B55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0655" b="40254"/>
          <a:stretch/>
        </p:blipFill>
        <p:spPr>
          <a:xfrm>
            <a:off x="4388491" y="913017"/>
            <a:ext cx="4734243" cy="104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4543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Stored program unit  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But note that the SPU is </a:t>
            </a:r>
            <a:r>
              <a:rPr lang="en-US" i="1" dirty="0"/>
              <a:t>not meant</a:t>
            </a:r>
            <a:br>
              <a:rPr lang="en-US" i="1" dirty="0"/>
            </a:br>
            <a:r>
              <a:rPr lang="en-US" i="1" dirty="0"/>
              <a:t>to be a fast microprocessor!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SPU uses a very simple sequencer</a:t>
            </a:r>
            <a:br>
              <a:rPr lang="en-US" dirty="0"/>
            </a:br>
            <a:r>
              <a:rPr lang="en-US" dirty="0"/>
              <a:t>that takes several cycles for most</a:t>
            </a:r>
            <a:br>
              <a:rPr lang="en-US" dirty="0"/>
            </a:br>
            <a:r>
              <a:rPr lang="en-US" dirty="0"/>
              <a:t>SPU instructions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example, the SPU has just one port</a:t>
            </a:r>
            <a:br>
              <a:rPr lang="en-US" dirty="0"/>
            </a:br>
            <a:r>
              <a:rPr lang="en-US" dirty="0"/>
              <a:t>for reading or writing Hydra registers,</a:t>
            </a:r>
            <a:br>
              <a:rPr lang="en-US" dirty="0"/>
            </a:br>
            <a:r>
              <a:rPr lang="en-US" dirty="0"/>
              <a:t>so </a:t>
            </a:r>
            <a:r>
              <a:rPr lang="en-US" dirty="0">
                <a:latin typeface="Avenir Next LT Pro Light" panose="020B0304020202020204" pitchFamily="34" charset="0"/>
              </a:rPr>
              <a:t>VADDR3</a:t>
            </a:r>
            <a:r>
              <a:rPr lang="en-US" dirty="0"/>
              <a:t> takes at least three cycles</a:t>
            </a:r>
            <a:br>
              <a:rPr lang="en-US" dirty="0"/>
            </a:br>
            <a:r>
              <a:rPr lang="en-US" dirty="0"/>
              <a:t>to read registers “</a:t>
            </a:r>
            <a:r>
              <a:rPr lang="en-US" i="1" dirty="0"/>
              <a:t>R</a:t>
            </a:r>
            <a:r>
              <a:rPr lang="en-US" dirty="0"/>
              <a:t>” and “</a:t>
            </a:r>
            <a:r>
              <a:rPr lang="en-US" i="1" dirty="0"/>
              <a:t>S</a:t>
            </a:r>
            <a:r>
              <a:rPr lang="en-US" dirty="0"/>
              <a:t>” and to</a:t>
            </a:r>
            <a:br>
              <a:rPr lang="en-US" dirty="0"/>
            </a:br>
            <a:r>
              <a:rPr lang="en-US" dirty="0"/>
              <a:t>write to register “</a:t>
            </a:r>
            <a:r>
              <a:rPr lang="en-US" i="1" dirty="0"/>
              <a:t>D</a:t>
            </a:r>
            <a:r>
              <a:rPr lang="en-US" dirty="0"/>
              <a:t>”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SPU’s job is to be </a:t>
            </a:r>
            <a:r>
              <a:rPr lang="en-US" i="1" dirty="0"/>
              <a:t>cheap and</a:t>
            </a:r>
            <a:br>
              <a:rPr lang="en-US" i="1" dirty="0"/>
            </a:br>
            <a:r>
              <a:rPr lang="en-US" i="1" dirty="0"/>
              <a:t>simple</a:t>
            </a:r>
            <a:r>
              <a:rPr lang="en-US" dirty="0"/>
              <a:t>, while just fast enough to set up</a:t>
            </a:r>
            <a:br>
              <a:rPr lang="en-US" dirty="0"/>
            </a:br>
            <a:r>
              <a:rPr lang="en-US" dirty="0"/>
              <a:t>Hydra vector operations efficiently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DE4EE8-032D-4C68-B7AB-B613E7E81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0"/>
          <a:stretch/>
        </p:blipFill>
        <p:spPr>
          <a:xfrm>
            <a:off x="4385088" y="669819"/>
            <a:ext cx="4699327" cy="398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3555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Examples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4.2 functionality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09509573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Hydra 4 User’s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 </a:t>
            </a:r>
            <a:r>
              <a:rPr lang="en-US" i="1" dirty="0"/>
              <a:t>Hydra 4 User’s Guide</a:t>
            </a:r>
            <a:r>
              <a:rPr lang="en-US" dirty="0"/>
              <a:t> describes</a:t>
            </a:r>
            <a:br>
              <a:rPr lang="en-US" dirty="0"/>
            </a:br>
            <a:r>
              <a:rPr lang="en-US" dirty="0"/>
              <a:t>how to use Hydra 4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How to program it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Detailed descriptions of every instruction,</a:t>
            </a:r>
            <a:br>
              <a:rPr lang="en-US" dirty="0"/>
            </a:br>
            <a:r>
              <a:rPr lang="en-US" dirty="0"/>
              <a:t>addressing mode, register, and feature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Algorithms such as sqrt(), exp(), FFTs,</a:t>
            </a:r>
            <a:br>
              <a:rPr lang="en-US" dirty="0"/>
            </a:br>
            <a:r>
              <a:rPr lang="en-US" dirty="0"/>
              <a:t>merge sorts, median filters, neural nets, etc.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How to integrate it into a chip’s hardware</a:t>
            </a:r>
          </a:p>
          <a:p>
            <a:pPr>
              <a:spcBef>
                <a:spcPts val="2000"/>
              </a:spcBef>
            </a:pPr>
            <a:r>
              <a:rPr lang="en-US" dirty="0"/>
              <a:t>A public version will be available soon on</a:t>
            </a:r>
            <a:br>
              <a:rPr lang="en-US" dirty="0"/>
            </a:br>
            <a:r>
              <a:rPr lang="en-US" dirty="0"/>
              <a:t>github.com/</a:t>
            </a:r>
            <a:r>
              <a:rPr lang="en-US" dirty="0" err="1"/>
              <a:t>synaptics</a:t>
            </a:r>
            <a:r>
              <a:rPr lang="en-US" dirty="0"/>
              <a:t>-hydra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9B4BD8-FAFE-C442-5765-ACA8AC0B9D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3"/>
          <a:stretch/>
        </p:blipFill>
        <p:spPr>
          <a:xfrm>
            <a:off x="5268444" y="136657"/>
            <a:ext cx="3782566" cy="4828066"/>
          </a:xfrm>
          <a:prstGeom prst="rect">
            <a:avLst/>
          </a:prstGeom>
          <a:ln w="12700">
            <a:solidFill>
              <a:schemeClr val="tx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5563174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Hydra 4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No special tools are required to program Hydra 4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The </a:t>
            </a:r>
            <a:r>
              <a:rPr lang="en-US" dirty="0">
                <a:latin typeface="Avenir Next LT Pro Light" panose="020B0304020202020204" pitchFamily="34" charset="0"/>
              </a:rPr>
              <a:t>hydra4_defs.h </a:t>
            </a:r>
            <a:r>
              <a:rPr lang="en-US" dirty="0"/>
              <a:t>header file defines macros such as </a:t>
            </a:r>
            <a:r>
              <a:rPr lang="en-US" dirty="0" err="1">
                <a:latin typeface="Avenir Next LT Pro Light" panose="020B0304020202020204" pitchFamily="34" charset="0"/>
              </a:rPr>
              <a:t>hydra_vadd_w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 for invoking Hydra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It is self-contained:  No run-time library is needed; no special compiler or RTOS support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It works with the host CPU’s standard C or C++ compiler and debugger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D563CA-E132-451D-8473-28B746AC76EE}"/>
              </a:ext>
            </a:extLst>
          </p:cNvPr>
          <p:cNvSpPr txBox="1"/>
          <p:nvPr/>
        </p:nvSpPr>
        <p:spPr>
          <a:xfrm>
            <a:off x="3016732" y="2323710"/>
            <a:ext cx="4768181" cy="2445798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"hydra4_defs.h"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scalarProduct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float *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float *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vecb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float result;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HYDRA_INITIALIZE();   </a:t>
            </a:r>
            <a:r>
              <a:rPr lang="en-US" sz="1000" i="1" dirty="0">
                <a:cs typeface="Courier New" panose="02070309020205020404" pitchFamily="49" charset="0"/>
              </a:rPr>
              <a:t>// Normally this is called just once at startup.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00" i="1" dirty="0">
                <a:cs typeface="Courier New" panose="02070309020205020404" pitchFamily="49" charset="0"/>
              </a:rPr>
              <a:t>// Set </a:t>
            </a:r>
            <a:r>
              <a:rPr lang="en-US" sz="1000" i="1" dirty="0"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en-US" sz="1000" i="1" dirty="0">
                <a:cs typeface="Courier New" panose="02070309020205020404" pitchFamily="49" charset="0"/>
              </a:rPr>
              <a:t> = sum(</a:t>
            </a:r>
            <a:r>
              <a:rPr lang="en-US" sz="10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</a:t>
            </a:r>
            <a:r>
              <a:rPr lang="en-US" sz="1000" i="1" spc="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000" i="1" dirty="0">
                <a:cs typeface="Courier New" panose="02070309020205020404" pitchFamily="49" charset="0"/>
              </a:rPr>
              <a:t>[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spc="100" dirty="0">
                <a:cs typeface="Courier New" panose="02070309020205020404" pitchFamily="49" charset="0"/>
              </a:rPr>
              <a:t>]</a:t>
            </a:r>
            <a:r>
              <a:rPr lang="en-US" sz="1000" i="1" dirty="0">
                <a:cs typeface="Courier New" panose="02070309020205020404" pitchFamily="49" charset="0"/>
              </a:rPr>
              <a:t> * </a:t>
            </a:r>
            <a:r>
              <a:rPr lang="en-US" sz="10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</a:t>
            </a:r>
            <a:r>
              <a:rPr lang="en-US" sz="1000" i="1" spc="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000" i="1" dirty="0">
                <a:cs typeface="Courier New" panose="02070309020205020404" pitchFamily="49" charset="0"/>
              </a:rPr>
              <a:t>[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dirty="0">
                <a:cs typeface="Courier New" panose="02070309020205020404" pitchFamily="49" charset="0"/>
              </a:rPr>
              <a:t>]  for </a:t>
            </a:r>
            <a:r>
              <a:rPr lang="en-US" sz="1000" i="1" dirty="0" err="1">
                <a:cs typeface="Courier New" panose="02070309020205020404" pitchFamily="49" charset="0"/>
              </a:rPr>
              <a:t>i</a:t>
            </a:r>
            <a:r>
              <a:rPr lang="en-US" sz="1000" i="1" dirty="0">
                <a:cs typeface="Courier New" panose="02070309020205020404" pitchFamily="49" charset="0"/>
              </a:rPr>
              <a:t>=0…</a:t>
            </a:r>
            <a:r>
              <a:rPr lang="en-US" sz="1000" i="1" dirty="0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i="1" dirty="0">
                <a:cs typeface="Courier New" panose="02070309020205020404" pitchFamily="49" charset="0"/>
              </a:rPr>
              <a:t>−1).</a:t>
            </a:r>
          </a:p>
          <a:p>
            <a:pPr>
              <a:spcBef>
                <a:spcPts val="4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hydra_vmac_w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hydra_mscalar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(&amp;result, HYDRA_FLOAT),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HYDRA_FLOAT),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hydra_vector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vecb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HYDRA_FLOAT));</a:t>
            </a:r>
          </a:p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result;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486AAC-4920-45F7-8DEC-094471A80041}"/>
              </a:ext>
            </a:extLst>
          </p:cNvPr>
          <p:cNvSpPr txBox="1"/>
          <p:nvPr/>
        </p:nvSpPr>
        <p:spPr>
          <a:xfrm>
            <a:off x="844062" y="3273159"/>
            <a:ext cx="1977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This function is complete;</a:t>
            </a:r>
            <a:br>
              <a:rPr lang="en-US" sz="1200" dirty="0"/>
            </a:br>
            <a:r>
              <a:rPr lang="en-US" sz="1200" dirty="0"/>
              <a:t>nothing else needed  </a:t>
            </a:r>
            <a:r>
              <a:rPr lang="en-US" sz="1200" dirty="0">
                <a:sym typeface="Symbol" panose="05050102010706020507" pitchFamily="18" charset="2"/>
              </a:rPr>
              <a:t>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9711551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A true Hydra “compiler”?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321040" cy="4114800"/>
          </a:xfrm>
        </p:spPr>
        <p:txBody>
          <a:bodyPr/>
          <a:lstStyle/>
          <a:p>
            <a:r>
              <a:rPr lang="en-US" dirty="0"/>
              <a:t>Wouldn’t it be great if we could simply write,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Bef>
                <a:spcPts val="4000"/>
              </a:spcBef>
            </a:pPr>
            <a:r>
              <a:rPr lang="en-US" dirty="0"/>
              <a:t>… and this would compile to a Hydra operation, if the target chip includes Hydra?</a:t>
            </a:r>
          </a:p>
          <a:p>
            <a:pPr>
              <a:spcBef>
                <a:spcPts val="1200"/>
              </a:spcBef>
            </a:pPr>
            <a:r>
              <a:rPr lang="en-US" dirty="0"/>
              <a:t>Vectorizing compilers do exist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 Cray-1 had a vectorizing FORTRAN compiler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OpenCL is a good modern example, or automatic vectorization of ordinary C loops</a:t>
            </a:r>
          </a:p>
          <a:p>
            <a:pPr>
              <a:spcBef>
                <a:spcPts val="1200"/>
              </a:spcBef>
            </a:pPr>
            <a:r>
              <a:rPr lang="en-US" dirty="0"/>
              <a:t>Could we port OpenCL to Hydra?  Yes, if we had an army of compiler people …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In other words, not for us, not right now anyway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(Actually, for a RISC-V compiler it would not be </a:t>
            </a:r>
            <a:r>
              <a:rPr lang="en-US" i="1" dirty="0"/>
              <a:t>that</a:t>
            </a:r>
            <a:r>
              <a:rPr lang="en-US" dirty="0"/>
              <a:t> hard: Modern GCC can support vectorization)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1E276D-AEEA-4750-8F3A-205425E65F9B}"/>
              </a:ext>
            </a:extLst>
          </p:cNvPr>
          <p:cNvSpPr txBox="1"/>
          <p:nvPr/>
        </p:nvSpPr>
        <p:spPr>
          <a:xfrm>
            <a:off x="921021" y="1238593"/>
            <a:ext cx="4768181" cy="1278812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wrap="square" tIns="73152" bIns="73152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float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scalarProduct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float *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, float *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vecb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float sum = 0.0;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for (int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  sum += (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veca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 * 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vecb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0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]);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sum;</a:t>
            </a:r>
          </a:p>
          <a:p>
            <a:r>
              <a:rPr lang="en-US" sz="105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0665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Porting legacy Hydra 3 firmware to Hydra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Synaptics touch and fingerprint firmware includes lots of code written for Hydra 3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Most older code uses “</a:t>
            </a:r>
            <a:r>
              <a:rPr lang="en-US" dirty="0" err="1">
                <a:latin typeface="Avenir Next LT Pro Light" panose="020B0304020202020204" pitchFamily="34" charset="0"/>
              </a:rPr>
              <a:t>HOCA_</a:t>
            </a:r>
            <a:r>
              <a:rPr lang="en-US" i="1" dirty="0" err="1">
                <a:latin typeface="Avenir Next LT Pro Light" panose="020B0304020202020204" pitchFamily="34" charset="0"/>
              </a:rPr>
              <a:t>xxx</a:t>
            </a:r>
            <a:r>
              <a:rPr lang="en-US" dirty="0"/>
              <a:t>” constants to painfully construct the Hydra 3 opcode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Some newer code uses “Hydra assembler” macros to express the Hydra 3 opcode symbolically</a:t>
            </a:r>
          </a:p>
          <a:p>
            <a:pPr>
              <a:spcBef>
                <a:spcPts val="1200"/>
              </a:spcBef>
            </a:pPr>
            <a:r>
              <a:rPr lang="en-US" dirty="0"/>
              <a:t>Hydra 4’s </a:t>
            </a:r>
            <a:r>
              <a:rPr lang="en-US" i="1" dirty="0"/>
              <a:t>compatibility mode </a:t>
            </a:r>
            <a:r>
              <a:rPr lang="en-US" dirty="0"/>
              <a:t>makes it easy to port either style of Hydra 3 firmware to run on Hydra 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A0EC15-1FE0-4A61-8BC2-2903C1F9E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1596" t="14652" r="58271" b="47119"/>
          <a:stretch/>
        </p:blipFill>
        <p:spPr>
          <a:xfrm>
            <a:off x="494454" y="2571750"/>
            <a:ext cx="4077546" cy="2184802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DE8B54-B1F2-4B8F-B0A6-A36DD58AC5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</a:blip>
          <a:srcRect l="1436" t="16088" r="61303" b="70072"/>
          <a:stretch/>
        </p:blipFill>
        <p:spPr>
          <a:xfrm>
            <a:off x="4828387" y="2571749"/>
            <a:ext cx="3761812" cy="786047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A0EC14-1FBC-483E-A085-EFCBCC7EA677}"/>
              </a:ext>
            </a:extLst>
          </p:cNvPr>
          <p:cNvSpPr txBox="1"/>
          <p:nvPr/>
        </p:nvSpPr>
        <p:spPr>
          <a:xfrm>
            <a:off x="5423150" y="3946555"/>
            <a:ext cx="2826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Functions like these, originally written</a:t>
            </a:r>
          </a:p>
          <a:p>
            <a:r>
              <a:rPr lang="en-US" sz="1200" dirty="0"/>
              <a:t>for Hydra 3, can compile and run as-is</a:t>
            </a:r>
            <a:br>
              <a:rPr lang="en-US" sz="1200" dirty="0"/>
            </a:br>
            <a:r>
              <a:rPr lang="en-US" sz="1200" dirty="0"/>
              <a:t>in Hydra 4’s compatibility mode</a:t>
            </a: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E1F5BC2C-E4CD-4D43-B1A4-CFF909554B6B}"/>
              </a:ext>
            </a:extLst>
          </p:cNvPr>
          <p:cNvSpPr/>
          <p:nvPr/>
        </p:nvSpPr>
        <p:spPr>
          <a:xfrm>
            <a:off x="6562283" y="3557528"/>
            <a:ext cx="294019" cy="326066"/>
          </a:xfrm>
          <a:prstGeom prst="upArrow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27BBD488-0CE0-462C-9969-44D0C4BC4EB0}"/>
              </a:ext>
            </a:extLst>
          </p:cNvPr>
          <p:cNvSpPr/>
          <p:nvPr/>
        </p:nvSpPr>
        <p:spPr>
          <a:xfrm rot="16200000">
            <a:off x="4951092" y="4106686"/>
            <a:ext cx="294019" cy="326066"/>
          </a:xfrm>
          <a:prstGeom prst="upArrow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05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Compatibility 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If you write a Hydra 3-style 16-bit opcode to Hydra 4’s </a:t>
            </a:r>
            <a:r>
              <a:rPr lang="en-US" dirty="0">
                <a:latin typeface="Avenir Next LT Pro Light" panose="020B0304020202020204" pitchFamily="34" charset="0"/>
              </a:rPr>
              <a:t>COMPAT_OPCODE</a:t>
            </a:r>
            <a:r>
              <a:rPr lang="en-US" dirty="0"/>
              <a:t> register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Hydra’s instruction decoder will [attempt to] translate it into a modern Hydra 4 operation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using a defined mapping from Hydra 3 registers</a:t>
            </a:r>
            <a:br>
              <a:rPr lang="en-US" dirty="0"/>
            </a:br>
            <a:r>
              <a:rPr lang="en-US" dirty="0"/>
              <a:t>onto Hydra 4’s register set</a:t>
            </a:r>
          </a:p>
          <a:p>
            <a:pPr>
              <a:spcBef>
                <a:spcPts val="1200"/>
              </a:spcBef>
            </a:pPr>
            <a:r>
              <a:rPr lang="en-US" dirty="0"/>
              <a:t>Simply use the </a:t>
            </a:r>
            <a:r>
              <a:rPr lang="en-US" dirty="0">
                <a:latin typeface="Avenir Next LT Pro Light" panose="020B0304020202020204" pitchFamily="34" charset="0"/>
              </a:rPr>
              <a:t>hydra4_compat.h</a:t>
            </a:r>
            <a:r>
              <a:rPr lang="en-US" dirty="0"/>
              <a:t> header file</a:t>
            </a:r>
            <a:br>
              <a:rPr lang="en-US" dirty="0"/>
            </a:br>
            <a:r>
              <a:rPr lang="en-US" dirty="0"/>
              <a:t>in place of Hydra 3’s </a:t>
            </a:r>
            <a:r>
              <a:rPr lang="en-US" dirty="0" err="1">
                <a:latin typeface="Avenir Next LT Pro Light" panose="020B0304020202020204" pitchFamily="34" charset="0"/>
              </a:rPr>
              <a:t>hydra_base.h</a:t>
            </a:r>
            <a:r>
              <a:rPr lang="en-US" dirty="0"/>
              <a:t> or</a:t>
            </a:r>
            <a:br>
              <a:rPr lang="en-US" dirty="0"/>
            </a:br>
            <a:r>
              <a:rPr lang="en-US" dirty="0">
                <a:latin typeface="Avenir Next LT Pro Light" panose="020B0304020202020204" pitchFamily="34" charset="0"/>
              </a:rPr>
              <a:t>hydra_registers_0x0310.h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defines the same Hydra 3 symbols, fields, types,</a:t>
            </a:r>
            <a:br>
              <a:rPr lang="en-US" dirty="0"/>
            </a:br>
            <a:r>
              <a:rPr lang="en-US" dirty="0"/>
              <a:t>and names as those old headers, all redefined</a:t>
            </a:r>
            <a:br>
              <a:rPr lang="en-US" dirty="0"/>
            </a:br>
            <a:r>
              <a:rPr lang="en-US" dirty="0"/>
              <a:t>appropriately for Hydra 4’s compatibility mode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Most legacy source code that uses the Hydra 3</a:t>
            </a:r>
            <a:br>
              <a:rPr lang="en-US" dirty="0"/>
            </a:br>
            <a:r>
              <a:rPr lang="en-US" dirty="0"/>
              <a:t>headers can build unchanged with </a:t>
            </a:r>
            <a:r>
              <a:rPr lang="en-US" dirty="0">
                <a:latin typeface="Avenir Next LT Pro Light" panose="020B0304020202020204" pitchFamily="34" charset="0"/>
              </a:rPr>
              <a:t>hydra4_compat.h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If desired, a single firmware source routine can</a:t>
            </a:r>
            <a:br>
              <a:rPr lang="en-US" dirty="0"/>
            </a:br>
            <a:r>
              <a:rPr lang="en-US" dirty="0"/>
              <a:t>build for either Hydra 3 or Hydra 4 depending</a:t>
            </a:r>
            <a:br>
              <a:rPr lang="en-US" dirty="0"/>
            </a:br>
            <a:r>
              <a:rPr lang="en-US" dirty="0"/>
              <a:t>on the target chip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BEA9EC-82FE-4399-BFD5-4E2013EDCE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506"/>
          <a:stretch/>
        </p:blipFill>
        <p:spPr>
          <a:xfrm>
            <a:off x="5430632" y="1463446"/>
            <a:ext cx="3588041" cy="1781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62AAEC-87D9-43AE-AE56-9D3798FEF1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" b="24137"/>
          <a:stretch/>
        </p:blipFill>
        <p:spPr>
          <a:xfrm>
            <a:off x="5449184" y="3345212"/>
            <a:ext cx="3565003" cy="163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2586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HydraSim</a:t>
            </a:r>
            <a:r>
              <a:rPr lang="en-US" dirty="0"/>
              <a:t> simulator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err="1"/>
              <a:t>HydraSim</a:t>
            </a:r>
            <a:r>
              <a:rPr lang="en-US" dirty="0"/>
              <a:t> is a software simulator that models all versions of Hydra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now covers Hydra 4.0–4.2 as well as the older versions</a:t>
            </a:r>
          </a:p>
          <a:p>
            <a:pPr lvl="1">
              <a:spcBef>
                <a:spcPts val="600"/>
              </a:spcBef>
            </a:pPr>
            <a:r>
              <a:rPr lang="en-US" dirty="0" err="1"/>
              <a:t>HydraSim</a:t>
            </a:r>
            <a:r>
              <a:rPr lang="en-US" dirty="0"/>
              <a:t> gives bit-accurate answers for all Hydra instructions, plus timing estimates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Developed by Adam Greenblatt  (thanks, Adam!)</a:t>
            </a:r>
          </a:p>
          <a:p>
            <a:pPr>
              <a:spcBef>
                <a:spcPts val="1600"/>
              </a:spcBef>
            </a:pPr>
            <a:r>
              <a:rPr lang="en-US" dirty="0"/>
              <a:t>Chimera’s </a:t>
            </a:r>
            <a:r>
              <a:rPr lang="en-US" dirty="0" err="1"/>
              <a:t>ChimSim</a:t>
            </a:r>
            <a:r>
              <a:rPr lang="en-US" dirty="0"/>
              <a:t> simulator has </a:t>
            </a:r>
            <a:r>
              <a:rPr lang="en-US" dirty="0" err="1"/>
              <a:t>HydraSim</a:t>
            </a:r>
            <a:r>
              <a:rPr lang="en-US" dirty="0"/>
              <a:t> built-in</a:t>
            </a:r>
          </a:p>
          <a:p>
            <a:pPr lvl="1">
              <a:spcBef>
                <a:spcPts val="600"/>
              </a:spcBef>
            </a:pPr>
            <a:r>
              <a:rPr lang="en-US" dirty="0" err="1"/>
              <a:t>ChimSim</a:t>
            </a:r>
            <a:r>
              <a:rPr lang="en-US" dirty="0"/>
              <a:t> invokes it automatically when Chimera firmware uses Hydra</a:t>
            </a:r>
          </a:p>
          <a:p>
            <a:pPr>
              <a:spcBef>
                <a:spcPts val="1600"/>
              </a:spcBef>
            </a:pPr>
            <a:r>
              <a:rPr lang="en-US" dirty="0" err="1"/>
              <a:t>HydraSim</a:t>
            </a:r>
            <a:r>
              <a:rPr lang="en-US" dirty="0"/>
              <a:t> is a library that can integrate into other simulators, as needed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If we use a RISC-V instruction-level simulator to develop firmware for chips like Byrd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we can modify that simulator to call </a:t>
            </a:r>
            <a:r>
              <a:rPr lang="en-US" dirty="0" err="1"/>
              <a:t>HydraSim</a:t>
            </a:r>
            <a:r>
              <a:rPr lang="en-US" dirty="0"/>
              <a:t>, just as </a:t>
            </a:r>
            <a:r>
              <a:rPr lang="en-US" dirty="0" err="1"/>
              <a:t>ChimSim</a:t>
            </a:r>
            <a:r>
              <a:rPr lang="en-US" dirty="0"/>
              <a:t> does</a:t>
            </a:r>
          </a:p>
          <a:p>
            <a:pPr>
              <a:spcBef>
                <a:spcPts val="1600"/>
              </a:spcBef>
            </a:pPr>
            <a:r>
              <a:rPr lang="en-US" dirty="0" err="1"/>
              <a:t>HydraSim</a:t>
            </a:r>
            <a:r>
              <a:rPr lang="en-US" dirty="0"/>
              <a:t> can be integrated into any </a:t>
            </a:r>
            <a:r>
              <a:rPr lang="en-US" spc="100" dirty="0"/>
              <a:t>C/</a:t>
            </a:r>
            <a:r>
              <a:rPr lang="en-US" dirty="0"/>
              <a:t>C++ program</a:t>
            </a:r>
          </a:p>
        </p:txBody>
      </p:sp>
    </p:spTree>
    <p:extLst>
      <p:ext uri="{BB962C8B-B14F-4D97-AF65-F5344CB8AC3E}">
        <p14:creationId xmlns:p14="http://schemas.microsoft.com/office/powerpoint/2010/main" val="356865257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5D296-A65A-7C53-17A4-E236F119F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E757F-9F90-7B8F-B636-D7D1726C1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Hosted simulation with </a:t>
            </a:r>
            <a:r>
              <a:rPr lang="en-US" dirty="0" err="1"/>
              <a:t>HydraSim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79A29-B2F4-E41D-1F48-213F6ABCE9F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err="1"/>
              <a:t>HydraSim</a:t>
            </a:r>
            <a:r>
              <a:rPr lang="en-US" dirty="0"/>
              <a:t> also allows “hosted” development and testing of firmware that uses Hydra: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Compile the firmware as a native </a:t>
            </a:r>
            <a:r>
              <a:rPr lang="en-US" i="1" dirty="0"/>
              <a:t>x</a:t>
            </a:r>
            <a:r>
              <a:rPr lang="en-US" dirty="0"/>
              <a:t>86 program under Windows or Linux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Use </a:t>
            </a:r>
            <a:r>
              <a:rPr lang="en-US" dirty="0">
                <a:latin typeface="Avenir Next LT Pro Light" panose="020B0304020202020204" pitchFamily="34" charset="0"/>
              </a:rPr>
              <a:t>–DHYDRA_HOSTED_SIM </a:t>
            </a:r>
            <a:r>
              <a:rPr lang="en-US" dirty="0"/>
              <a:t>on the compilation command line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Link with </a:t>
            </a:r>
            <a:r>
              <a:rPr lang="en-US" dirty="0">
                <a:latin typeface="Avenir Next LT Pro Light" panose="020B0304020202020204" pitchFamily="34" charset="0"/>
              </a:rPr>
              <a:t>hydra4_hosted_hydrasim.c</a:t>
            </a:r>
            <a:r>
              <a:rPr lang="en-US" dirty="0"/>
              <a:t> and </a:t>
            </a:r>
            <a:r>
              <a:rPr lang="en-US" dirty="0" err="1">
                <a:latin typeface="Avenir Next LT Pro Light" panose="020B0304020202020204" pitchFamily="34" charset="0"/>
              </a:rPr>
              <a:t>hydrasim.a</a:t>
            </a:r>
            <a:endParaRPr lang="en-US" dirty="0">
              <a:latin typeface="Avenir Next LT Pro Light" panose="020B0304020202020204" pitchFamily="34" charset="0"/>
            </a:endParaRPr>
          </a:p>
          <a:p>
            <a:pPr>
              <a:spcBef>
                <a:spcPts val="1600"/>
              </a:spcBef>
            </a:pPr>
            <a:r>
              <a:rPr lang="en-US" dirty="0"/>
              <a:t>Firmware algorithms can now be tested and debugged with all the tools and facilities of a large computer: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Debug with GDB or Eclipse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Use features that would be impractical in real firmware:</a:t>
            </a:r>
            <a:br>
              <a:rPr lang="en-US" dirty="0"/>
            </a:br>
            <a:r>
              <a:rPr lang="en-US" dirty="0"/>
              <a:t>double-precision floats, </a:t>
            </a:r>
            <a:r>
              <a:rPr lang="en-US" dirty="0" err="1">
                <a:latin typeface="Avenir Next LT Pro Light" panose="020B0304020202020204" pitchFamily="34" charset="0"/>
              </a:rPr>
              <a:t>printf</a:t>
            </a:r>
            <a:r>
              <a:rPr lang="en-US" dirty="0">
                <a:latin typeface="Avenir Next LT Pro Light" panose="020B0304020202020204" pitchFamily="34" charset="0"/>
              </a:rPr>
              <a:t>()</a:t>
            </a:r>
            <a:r>
              <a:rPr lang="en-US" dirty="0"/>
              <a:t>, file I/O, huge data arrays, etc.</a:t>
            </a:r>
          </a:p>
          <a:p>
            <a:pPr>
              <a:spcBef>
                <a:spcPts val="1600"/>
              </a:spcBef>
            </a:pPr>
            <a:r>
              <a:rPr lang="en-US" dirty="0"/>
              <a:t>In hosted mode, every Hydra macro such as </a:t>
            </a:r>
            <a:r>
              <a:rPr lang="en-US" dirty="0" err="1">
                <a:latin typeface="Avenir Next LT Pro Light" panose="020B0304020202020204" pitchFamily="34" charset="0"/>
              </a:rPr>
              <a:t>hydra_vadd_w</a:t>
            </a:r>
            <a:r>
              <a:rPr lang="en-US" dirty="0">
                <a:latin typeface="Avenir Next LT Pro Light" panose="020B0304020202020204" pitchFamily="34" charset="0"/>
              </a:rPr>
              <a:t>(…)</a:t>
            </a:r>
            <a:r>
              <a:rPr lang="en-US" dirty="0"/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hydra_vector</a:t>
            </a:r>
            <a:r>
              <a:rPr lang="en-US" dirty="0">
                <a:latin typeface="Avenir Next LT Pro Light" panose="020B0304020202020204" pitchFamily="34" charset="0"/>
              </a:rPr>
              <a:t>(…)</a:t>
            </a:r>
            <a:r>
              <a:rPr lang="en-US" dirty="0"/>
              <a:t>, etc.,</a:t>
            </a:r>
            <a:br>
              <a:rPr lang="en-US" dirty="0"/>
            </a:br>
            <a:r>
              <a:rPr lang="en-US" dirty="0"/>
              <a:t>is automatically directed to the </a:t>
            </a:r>
            <a:r>
              <a:rPr lang="en-US" dirty="0" err="1"/>
              <a:t>HydraSim</a:t>
            </a:r>
            <a:r>
              <a:rPr lang="en-US" dirty="0"/>
              <a:t> simulator in lieu of using real Hydra hardware</a:t>
            </a:r>
          </a:p>
        </p:txBody>
      </p:sp>
    </p:spTree>
    <p:extLst>
      <p:ext uri="{BB962C8B-B14F-4D97-AF65-F5344CB8AC3E}">
        <p14:creationId xmlns:p14="http://schemas.microsoft.com/office/powerpoint/2010/main" val="210139284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SIMT4 simulator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SIMT4 is a detailed simulator for Chimera chips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has a cycle-accurate simulation model of the Chimera CPU, and it models a chip’s peripherals,</a:t>
            </a:r>
            <a:br>
              <a:rPr lang="en-US" dirty="0"/>
            </a:br>
            <a:r>
              <a:rPr lang="en-US" dirty="0"/>
              <a:t>including Hydra,</a:t>
            </a:r>
            <a:br>
              <a:rPr lang="en-US" dirty="0"/>
            </a:br>
            <a:r>
              <a:rPr lang="en-US" dirty="0"/>
              <a:t>with the peripheral’s</a:t>
            </a:r>
            <a:br>
              <a:rPr lang="en-US" dirty="0"/>
            </a:br>
            <a:r>
              <a:rPr lang="en-US" dirty="0"/>
              <a:t>exact Verilog source</a:t>
            </a:r>
            <a:br>
              <a:rPr lang="en-US" dirty="0"/>
            </a:br>
            <a:r>
              <a:rPr lang="en-US" dirty="0"/>
              <a:t>code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Its VSIMT4 graphical</a:t>
            </a:r>
            <a:br>
              <a:rPr lang="en-US" dirty="0"/>
            </a:br>
            <a:r>
              <a:rPr lang="en-US" dirty="0"/>
              <a:t>interface can debug</a:t>
            </a:r>
            <a:br>
              <a:rPr lang="en-US" dirty="0"/>
            </a:br>
            <a:r>
              <a:rPr lang="en-US" dirty="0"/>
              <a:t>integrated systems of</a:t>
            </a:r>
            <a:br>
              <a:rPr lang="en-US" dirty="0"/>
            </a:br>
            <a:r>
              <a:rPr lang="en-US" dirty="0"/>
              <a:t>firmware + hardware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When firmware uses</a:t>
            </a:r>
            <a:br>
              <a:rPr lang="en-US" dirty="0"/>
            </a:br>
            <a:r>
              <a:rPr lang="en-US" dirty="0"/>
              <a:t>Hydra 4, the Hydra</a:t>
            </a:r>
            <a:br>
              <a:rPr lang="en-US" dirty="0"/>
            </a:br>
            <a:r>
              <a:rPr lang="en-US" dirty="0"/>
              <a:t>Viewer shows Hydra’s</a:t>
            </a:r>
            <a:br>
              <a:rPr lang="en-US" dirty="0"/>
            </a:br>
            <a:r>
              <a:rPr lang="en-US" dirty="0"/>
              <a:t>instruction buffer,</a:t>
            </a:r>
            <a:br>
              <a:rPr lang="en-US" dirty="0"/>
            </a:br>
            <a:r>
              <a:rPr lang="en-US" dirty="0"/>
              <a:t>arithmetic pipeline,</a:t>
            </a:r>
            <a:br>
              <a:rPr lang="en-US" dirty="0"/>
            </a:br>
            <a:r>
              <a:rPr lang="en-US" dirty="0"/>
              <a:t>and RAM channels</a:t>
            </a:r>
            <a:br>
              <a:rPr lang="en-US" dirty="0"/>
            </a:br>
            <a:r>
              <a:rPr lang="en-US" dirty="0"/>
              <a:t>and bank interfaces</a:t>
            </a:r>
            <a:br>
              <a:rPr lang="en-US" dirty="0"/>
            </a:br>
            <a:r>
              <a:rPr lang="en-US" dirty="0"/>
              <a:t>in detail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FC1F57-7D6F-4C9A-BDD7-E6EF57696F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67"/>
          <a:stretch/>
        </p:blipFill>
        <p:spPr>
          <a:xfrm>
            <a:off x="2764466" y="1518043"/>
            <a:ext cx="6351181" cy="34058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323224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HydraMath</a:t>
            </a:r>
            <a:r>
              <a:rPr lang="en-US" dirty="0"/>
              <a:t>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err="1"/>
              <a:t>HydraMath</a:t>
            </a:r>
            <a:r>
              <a:rPr lang="en-US" dirty="0"/>
              <a:t> is a relatively simple software library that exactly emulates the numeric results of most Hydra instructions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but not all the addressing modes, registers, and other Hydra features</a:t>
            </a:r>
          </a:p>
          <a:p>
            <a:pPr lvl="1">
              <a:spcBef>
                <a:spcPts val="600"/>
              </a:spcBef>
            </a:pPr>
            <a:r>
              <a:rPr lang="en-US" dirty="0" err="1"/>
              <a:t>HydraMath</a:t>
            </a:r>
            <a:r>
              <a:rPr lang="en-US" dirty="0"/>
              <a:t> also can convert numbers to or from any of Hydra’s supported data formats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is lightweight and easier</a:t>
            </a:r>
            <a:br>
              <a:rPr lang="en-US" dirty="0"/>
            </a:br>
            <a:r>
              <a:rPr lang="en-US" dirty="0"/>
              <a:t>to use than </a:t>
            </a:r>
            <a:r>
              <a:rPr lang="en-US" dirty="0" err="1"/>
              <a:t>HydraSim</a:t>
            </a:r>
            <a:r>
              <a:rPr lang="en-US" dirty="0"/>
              <a:t> in</a:t>
            </a:r>
            <a:br>
              <a:rPr lang="en-US" dirty="0"/>
            </a:br>
            <a:r>
              <a:rPr lang="en-US" dirty="0"/>
              <a:t>scripting environments,</a:t>
            </a:r>
            <a:br>
              <a:rPr lang="en-US" dirty="0"/>
            </a:br>
            <a:r>
              <a:rPr lang="en-US" dirty="0"/>
              <a:t>etc.</a:t>
            </a:r>
          </a:p>
          <a:p>
            <a:pPr lvl="1">
              <a:spcBef>
                <a:spcPts val="600"/>
              </a:spcBef>
            </a:pPr>
            <a:r>
              <a:rPr lang="en-US" dirty="0" err="1"/>
              <a:t>HydraSim</a:t>
            </a:r>
            <a:r>
              <a:rPr lang="en-US" dirty="0"/>
              <a:t> internally</a:t>
            </a:r>
            <a:br>
              <a:rPr lang="en-US" dirty="0"/>
            </a:br>
            <a:r>
              <a:rPr lang="en-US" dirty="0"/>
              <a:t>uses </a:t>
            </a:r>
            <a:r>
              <a:rPr lang="en-US" dirty="0" err="1"/>
              <a:t>HydraMath</a:t>
            </a:r>
            <a:br>
              <a:rPr lang="en-US" dirty="0"/>
            </a:br>
            <a:r>
              <a:rPr lang="en-US" dirty="0"/>
              <a:t>to model Hydra’s</a:t>
            </a:r>
            <a:br>
              <a:rPr lang="en-US" dirty="0"/>
            </a:br>
            <a:r>
              <a:rPr lang="en-US" dirty="0"/>
              <a:t>arithmetic precisely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4792F7-6A4C-480E-8329-0539B9233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935"/>
          <a:stretch/>
        </p:blipFill>
        <p:spPr>
          <a:xfrm>
            <a:off x="3256560" y="2194559"/>
            <a:ext cx="5556738" cy="2663191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1251764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Examples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Hydra 4.2 functionality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74424370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Implemented so far…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 full </a:t>
            </a:r>
            <a:r>
              <a:rPr lang="en-US" i="1" dirty="0"/>
              <a:t>Hydra 4 User’s Guide </a:t>
            </a:r>
            <a:r>
              <a:rPr lang="en-US" dirty="0"/>
              <a:t>describes lots of functionality</a:t>
            </a:r>
          </a:p>
          <a:p>
            <a:pPr>
              <a:spcBef>
                <a:spcPts val="1200"/>
              </a:spcBef>
            </a:pPr>
            <a:r>
              <a:rPr lang="en-US" dirty="0"/>
              <a:t>There wasn’t time to implement all of it for Byrd’s and </a:t>
            </a:r>
            <a:r>
              <a:rPr lang="en-US" dirty="0" err="1"/>
              <a:t>SmartBridge’s</a:t>
            </a:r>
            <a:r>
              <a:rPr lang="en-US" dirty="0"/>
              <a:t> Hydra 4.0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But it certainly includes all functionality we currently use in our touch firmware with Hydra 3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 it includes FFT support  (needed for Byrd)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 cryptographic support  (may be needed for </a:t>
            </a:r>
            <a:r>
              <a:rPr lang="en-US" dirty="0" err="1"/>
              <a:t>SmartBridge</a:t>
            </a:r>
            <a:r>
              <a:rPr lang="en-US" dirty="0"/>
              <a:t> or Byrd)</a:t>
            </a:r>
          </a:p>
          <a:p>
            <a:pPr>
              <a:spcBef>
                <a:spcPts val="2000"/>
              </a:spcBef>
            </a:pPr>
            <a:r>
              <a:rPr lang="en-US" dirty="0"/>
              <a:t>In fact, most features in the </a:t>
            </a:r>
            <a:r>
              <a:rPr lang="en-US" i="1" dirty="0"/>
              <a:t>Hydra 4 User’s Guide </a:t>
            </a:r>
            <a:r>
              <a:rPr lang="en-US" dirty="0"/>
              <a:t>have been implemented</a:t>
            </a:r>
          </a:p>
        </p:txBody>
      </p:sp>
    </p:spTree>
    <p:extLst>
      <p:ext uri="{BB962C8B-B14F-4D97-AF65-F5344CB8AC3E}">
        <p14:creationId xmlns:p14="http://schemas.microsoft.com/office/powerpoint/2010/main" val="174213390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Not</a:t>
            </a:r>
            <a:r>
              <a:rPr lang="en-US" dirty="0"/>
              <a:t> yet implemented, omitted from Byrd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 following features from the full </a:t>
            </a:r>
            <a:r>
              <a:rPr lang="en-US" i="1" dirty="0"/>
              <a:t>User’s Guide </a:t>
            </a:r>
            <a:r>
              <a:rPr lang="en-US" dirty="0"/>
              <a:t>didn’t make it into </a:t>
            </a:r>
            <a:r>
              <a:rPr lang="en-US" dirty="0" err="1"/>
              <a:t>SmartBridge</a:t>
            </a:r>
            <a:r>
              <a:rPr lang="en-US" dirty="0"/>
              <a:t> / Byrd, but they can be added for future chips (especially if people ask for them):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General division  (</a:t>
            </a:r>
            <a:r>
              <a:rPr lang="en-US" dirty="0">
                <a:latin typeface="Avenir Next LT Pro Light" panose="020B0304020202020204" pitchFamily="34" charset="0"/>
              </a:rPr>
              <a:t>VDIV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Fast median filters  (</a:t>
            </a:r>
            <a:r>
              <a:rPr lang="en-US" dirty="0">
                <a:latin typeface="Avenir Next LT Pro Light" panose="020B0304020202020204" pitchFamily="34" charset="0"/>
              </a:rPr>
              <a:t>VMED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VMEDR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Optimization of sparse vector masks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Instruction “joining” optimization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Faster “SIMD” treatment of 8- and 16-bit integer types  (limited support appears in Hydra 4.2)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Automatic edge “padding” in convolutions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Potential additional features for neural nets, cryptography, special functions, etc.,</a:t>
            </a:r>
            <a:br>
              <a:rPr lang="en-US" dirty="0"/>
            </a:br>
            <a:r>
              <a:rPr lang="en-US" dirty="0"/>
              <a:t>beyond those described here</a:t>
            </a:r>
          </a:p>
          <a:p>
            <a:pPr lvl="1"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55581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Using Hydra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Examples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registers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Vector instructions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Data types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Addressing modes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Documentation and tools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Hydra 4.2 functionality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Performance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Hardware and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890302595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Various projects have achieved dramatic speed-ups by applying Hydra 3 to our touch and fingerprint algorithms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even though Hydra’s original inspiration, “large PC touch screens,” never took off!</a:t>
            </a:r>
          </a:p>
          <a:p>
            <a:pPr>
              <a:spcBef>
                <a:spcPts val="1500"/>
              </a:spcBef>
            </a:pPr>
            <a:r>
              <a:rPr lang="en-US" dirty="0"/>
              <a:t>Some examples:</a:t>
            </a:r>
          </a:p>
          <a:p>
            <a:pPr lvl="1">
              <a:spcBef>
                <a:spcPts val="750"/>
              </a:spcBef>
            </a:pPr>
            <a:r>
              <a:rPr lang="en-US" dirty="0"/>
              <a:t>Gian Mario Manca &amp; Vladan Petrovic dramatically sped up OLED noise removal for touch screens in challenging noise environments</a:t>
            </a:r>
          </a:p>
          <a:p>
            <a:pPr lvl="1">
              <a:spcBef>
                <a:spcPts val="750"/>
              </a:spcBef>
            </a:pPr>
            <a:r>
              <a:rPr lang="en-US" dirty="0"/>
              <a:t>The quantum fingerprint matcher’s image processing module runs 6x faster using Hydra 3 than as pure firmware on Prometheus’ </a:t>
            </a:r>
            <a:r>
              <a:rPr lang="en-US" dirty="0" err="1"/>
              <a:t>Xtensa</a:t>
            </a:r>
            <a:r>
              <a:rPr lang="en-US" dirty="0"/>
              <a:t> processor  (thanks again to Vladan)</a:t>
            </a:r>
          </a:p>
          <a:p>
            <a:pPr lvl="1">
              <a:spcBef>
                <a:spcPts val="750"/>
              </a:spcBef>
            </a:pPr>
            <a:r>
              <a:rPr lang="en-US" dirty="0"/>
              <a:t>Eric Ding’s Hydra 3 implementation of image column-wise standard deviations runs 10x faster than as pure Chimera firmware</a:t>
            </a:r>
          </a:p>
          <a:p>
            <a:pPr lvl="1">
              <a:spcBef>
                <a:spcPts val="750"/>
              </a:spcBef>
            </a:pPr>
            <a:r>
              <a:rPr lang="en-US" dirty="0"/>
              <a:t>Karthik’s AI-based ACM algorithm runs 3.5x faster with Hydra 3 than as Chimera firmware</a:t>
            </a:r>
          </a:p>
          <a:p>
            <a:pPr lvl="1">
              <a:spcBef>
                <a:spcPts val="750"/>
              </a:spcBef>
            </a:pPr>
            <a:r>
              <a:rPr lang="en-US" dirty="0"/>
              <a:t>Convolutional neural networks (CNNs) run over 10x faster with Hydra 3</a:t>
            </a:r>
          </a:p>
          <a:p>
            <a:pPr lvl="1">
              <a:spcBef>
                <a:spcPts val="750"/>
              </a:spcBef>
            </a:pPr>
            <a:r>
              <a:rPr lang="en-US" dirty="0"/>
              <a:t>(And remember that Hydra 4 is 2x faster than Hydra 3 for many operations)</a:t>
            </a:r>
          </a:p>
        </p:txBody>
      </p:sp>
    </p:spTree>
    <p:extLst>
      <p:ext uri="{BB962C8B-B14F-4D97-AF65-F5344CB8AC3E}">
        <p14:creationId xmlns:p14="http://schemas.microsoft.com/office/powerpoint/2010/main" val="2995895011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65541-F1E1-F4E5-8A36-B4016405D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0C262-9339-3718-F576-46D29240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44948-0C50-79FB-ADF4-0386F61BF71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500"/>
              </a:spcBef>
            </a:pPr>
            <a:r>
              <a:rPr lang="en-US" dirty="0"/>
              <a:t>Hydra 4 significantly outperforms </a:t>
            </a:r>
            <a:r>
              <a:rPr lang="en-US" dirty="0" err="1"/>
              <a:t>SiFive’s</a:t>
            </a:r>
            <a:r>
              <a:rPr lang="en-US" dirty="0"/>
              <a:t> E76 RISC-V processor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even though the E76 is a full dual-issue superscalar, deeply pipelined processor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whose design was specifically tuned for high computational performance</a:t>
            </a:r>
          </a:p>
          <a:p>
            <a:pPr>
              <a:spcBef>
                <a:spcPts val="1600"/>
              </a:spcBef>
            </a:pPr>
            <a:r>
              <a:rPr lang="en-US" dirty="0"/>
              <a:t>Examples: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Byrd team reports that FFTs are ~4x faster on Hydra 4 than in E76 firmware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4 performs floating-point matrix multiplication 2x faster than Elkin Garcia’s firmware code, which was aggressively optimized to best fit the E76’s pipeline</a:t>
            </a:r>
          </a:p>
          <a:p>
            <a:pPr lvl="2">
              <a:spcBef>
                <a:spcPts val="400"/>
              </a:spcBef>
            </a:pPr>
            <a:r>
              <a:rPr lang="en-US" dirty="0"/>
              <a:t>(Even though the E76, and the RISC architecture itself, has been optimized throughout its history with</a:t>
            </a:r>
            <a:br>
              <a:rPr lang="en-US" dirty="0"/>
            </a:br>
            <a:r>
              <a:rPr lang="en-US" dirty="0"/>
              <a:t>matrix multiplication as a key standard benchmark)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Hydra 4.0 can accelerate byte-weighted neural network evaluation by nearly ~4x;</a:t>
            </a:r>
            <a:br>
              <a:rPr lang="en-US" dirty="0"/>
            </a:br>
            <a:r>
              <a:rPr lang="en-US" dirty="0"/>
              <a:t>Hydra 4.2 can accelerate the same by over 10x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Hydra 4’s VSHA instructions are ~2x faster than the theoretically optimal assembly language E76 implementation of SHA256  (and faster still compared to practical firmware-friendly E76 code)</a:t>
            </a:r>
          </a:p>
        </p:txBody>
      </p:sp>
    </p:spTree>
    <p:extLst>
      <p:ext uri="{BB962C8B-B14F-4D97-AF65-F5344CB8AC3E}">
        <p14:creationId xmlns:p14="http://schemas.microsoft.com/office/powerpoint/2010/main" val="92739585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Hydra is as fast as a supercomputer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… if you don’t mind comparing to</a:t>
            </a:r>
            <a:br>
              <a:rPr lang="en-US" dirty="0"/>
            </a:br>
            <a:r>
              <a:rPr lang="en-US" dirty="0"/>
              <a:t>supercomputers that museums now use</a:t>
            </a:r>
            <a:br>
              <a:rPr lang="en-US" dirty="0"/>
            </a:br>
            <a:r>
              <a:rPr lang="en-US" dirty="0"/>
              <a:t>as furniture</a:t>
            </a:r>
          </a:p>
          <a:p>
            <a:pPr>
              <a:spcBef>
                <a:spcPts val="1000"/>
              </a:spcBef>
            </a:pPr>
            <a:r>
              <a:rPr lang="en-US" dirty="0"/>
              <a:t>Hydra 3 on </a:t>
            </a:r>
            <a:r>
              <a:rPr lang="en-US" dirty="0">
                <a:sym typeface="Symbol"/>
              </a:rPr>
              <a:t>a 116 MHz </a:t>
            </a:r>
            <a:r>
              <a:rPr lang="en-US" dirty="0"/>
              <a:t>Stockholm or Rio</a:t>
            </a:r>
            <a:br>
              <a:rPr lang="en-US" dirty="0"/>
            </a:br>
            <a:r>
              <a:rPr lang="en-US" dirty="0"/>
              <a:t>chip can do </a:t>
            </a:r>
            <a:r>
              <a:rPr lang="en-US" b="1" dirty="0">
                <a:sym typeface="Symbol"/>
              </a:rPr>
              <a:t>232 million </a:t>
            </a:r>
            <a:r>
              <a:rPr lang="en-US" dirty="0">
                <a:sym typeface="Symbol"/>
              </a:rPr>
              <a:t>sustained</a:t>
            </a:r>
            <a:br>
              <a:rPr lang="en-US" dirty="0">
                <a:sym typeface="Symbol"/>
              </a:rPr>
            </a:br>
            <a:r>
              <a:rPr lang="en-US" dirty="0">
                <a:sym typeface="Symbol"/>
              </a:rPr>
              <a:t>floating-point operations per second</a:t>
            </a:r>
            <a:br>
              <a:rPr lang="en-US" dirty="0">
                <a:sym typeface="Symbol"/>
              </a:rPr>
            </a:br>
            <a:r>
              <a:rPr lang="en-US" dirty="0">
                <a:sym typeface="Symbol"/>
              </a:rPr>
              <a:t>(1 add + 1 multiply on every cycle)</a:t>
            </a:r>
          </a:p>
          <a:p>
            <a:pPr lvl="1">
              <a:spcBef>
                <a:spcPts val="400"/>
              </a:spcBef>
            </a:pPr>
            <a:r>
              <a:rPr lang="en-US" dirty="0">
                <a:sym typeface="Symbol"/>
              </a:rPr>
              <a:t>Or 464 million 16-bit fixed-point ops</a:t>
            </a:r>
          </a:p>
          <a:p>
            <a:pPr>
              <a:spcBef>
                <a:spcPts val="1000"/>
              </a:spcBef>
            </a:pPr>
            <a:r>
              <a:rPr lang="en-US" dirty="0">
                <a:sym typeface="Symbol"/>
              </a:rPr>
              <a:t>From a </a:t>
            </a:r>
            <a:r>
              <a:rPr lang="en-US" dirty="0">
                <a:sym typeface="Symbol"/>
                <a:hlinkClick r:id="rId3"/>
              </a:rPr>
              <a:t>Cray-1</a:t>
            </a:r>
            <a:r>
              <a:rPr lang="en-US" dirty="0">
                <a:sym typeface="Symbol"/>
              </a:rPr>
              <a:t> brochure at the</a:t>
            </a:r>
            <a:br>
              <a:rPr lang="en-US" dirty="0">
                <a:sym typeface="Symbol"/>
              </a:rPr>
            </a:br>
            <a:r>
              <a:rPr lang="en-US" dirty="0">
                <a:sym typeface="Symbol"/>
              </a:rPr>
              <a:t>Computer History Museum in</a:t>
            </a:r>
            <a:br>
              <a:rPr lang="en-US" dirty="0">
                <a:sym typeface="Symbol"/>
              </a:rPr>
            </a:br>
            <a:r>
              <a:rPr lang="en-US" dirty="0">
                <a:sym typeface="Symbol"/>
              </a:rPr>
              <a:t>Mountain View, California  </a:t>
            </a:r>
            <a:r>
              <a:rPr lang="en-US" dirty="0">
                <a:sym typeface="Symbol" panose="05050102010706020507" pitchFamily="18" charset="2"/>
              </a:rPr>
              <a:t></a:t>
            </a:r>
            <a:endParaRPr lang="en-US" dirty="0"/>
          </a:p>
          <a:p>
            <a:pPr>
              <a:spcBef>
                <a:spcPts val="1000"/>
              </a:spcBef>
            </a:pPr>
            <a:r>
              <a:rPr lang="en-US" dirty="0">
                <a:sym typeface="Symbol"/>
              </a:rPr>
              <a:t>Hydra 4 at Byrd’s 400 MHz can</a:t>
            </a:r>
            <a:br>
              <a:rPr lang="en-US" dirty="0">
                <a:sym typeface="Symbol"/>
              </a:rPr>
            </a:br>
            <a:r>
              <a:rPr lang="en-US" dirty="0">
                <a:sym typeface="Symbol"/>
              </a:rPr>
              <a:t>sustain </a:t>
            </a:r>
            <a:r>
              <a:rPr lang="en-US" b="1" dirty="0">
                <a:sym typeface="Symbol"/>
              </a:rPr>
              <a:t>800 million</a:t>
            </a:r>
            <a:r>
              <a:rPr lang="en-US" dirty="0">
                <a:sym typeface="Symbol"/>
              </a:rPr>
              <a:t> flops</a:t>
            </a:r>
          </a:p>
          <a:p>
            <a:pPr lvl="1">
              <a:spcBef>
                <a:spcPts val="400"/>
              </a:spcBef>
            </a:pPr>
            <a:r>
              <a:rPr lang="en-US" dirty="0">
                <a:sym typeface="Symbol"/>
              </a:rPr>
              <a:t>About as fast as Cray’s next machine,</a:t>
            </a:r>
            <a:br>
              <a:rPr lang="en-US" dirty="0">
                <a:sym typeface="Symbol"/>
              </a:rPr>
            </a:br>
            <a:r>
              <a:rPr lang="en-US" dirty="0">
                <a:sym typeface="Symbol"/>
              </a:rPr>
              <a:t>the quad-processor Cray X-MP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7282BE0-C1A0-4D3A-8CD6-0A5F25CF4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FFD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742950"/>
            <a:ext cx="3822548" cy="1503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4A71ECB1-09BB-4BB2-8E54-B512E2EB6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533" y="2278896"/>
            <a:ext cx="4912468" cy="2707789"/>
          </a:xfrm>
          <a:prstGeom prst="snipRoundRect">
            <a:avLst>
              <a:gd name="adj1" fmla="val 16667"/>
              <a:gd name="adj2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reeform 9">
            <a:extLst>
              <a:ext uri="{FF2B5EF4-FFF2-40B4-BE49-F238E27FC236}">
                <a16:creationId xmlns:a16="http://schemas.microsoft.com/office/drawing/2014/main" id="{C6685F70-EE17-4EA5-A394-5831DADBE93F}"/>
              </a:ext>
            </a:extLst>
          </p:cNvPr>
          <p:cNvSpPr/>
          <p:nvPr/>
        </p:nvSpPr>
        <p:spPr>
          <a:xfrm>
            <a:off x="5278943" y="1762731"/>
            <a:ext cx="3738204" cy="293348"/>
          </a:xfrm>
          <a:custGeom>
            <a:avLst/>
            <a:gdLst>
              <a:gd name="connsiteX0" fmla="*/ 718834 w 4984272"/>
              <a:gd name="connsiteY0" fmla="*/ 0 h 391131"/>
              <a:gd name="connsiteX1" fmla="*/ 4984272 w 4984272"/>
              <a:gd name="connsiteY1" fmla="*/ 0 h 391131"/>
              <a:gd name="connsiteX2" fmla="*/ 4984272 w 4984272"/>
              <a:gd name="connsiteY2" fmla="*/ 206136 h 391131"/>
              <a:gd name="connsiteX3" fmla="*/ 866830 w 4984272"/>
              <a:gd name="connsiteY3" fmla="*/ 206136 h 391131"/>
              <a:gd name="connsiteX4" fmla="*/ 866830 w 4984272"/>
              <a:gd name="connsiteY4" fmla="*/ 391131 h 391131"/>
              <a:gd name="connsiteX5" fmla="*/ 0 w 4984272"/>
              <a:gd name="connsiteY5" fmla="*/ 391131 h 391131"/>
              <a:gd name="connsiteX6" fmla="*/ 0 w 4984272"/>
              <a:gd name="connsiteY6" fmla="*/ 190280 h 391131"/>
              <a:gd name="connsiteX7" fmla="*/ 724120 w 4984272"/>
              <a:gd name="connsiteY7" fmla="*/ 190280 h 391131"/>
              <a:gd name="connsiteX8" fmla="*/ 718834 w 4984272"/>
              <a:gd name="connsiteY8" fmla="*/ 0 h 391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84272" h="391131">
                <a:moveTo>
                  <a:pt x="718834" y="0"/>
                </a:moveTo>
                <a:lnTo>
                  <a:pt x="4984272" y="0"/>
                </a:lnTo>
                <a:lnTo>
                  <a:pt x="4984272" y="206136"/>
                </a:lnTo>
                <a:lnTo>
                  <a:pt x="866830" y="206136"/>
                </a:lnTo>
                <a:lnTo>
                  <a:pt x="866830" y="391131"/>
                </a:lnTo>
                <a:lnTo>
                  <a:pt x="0" y="391131"/>
                </a:lnTo>
                <a:lnTo>
                  <a:pt x="0" y="190280"/>
                </a:lnTo>
                <a:lnTo>
                  <a:pt x="724120" y="190280"/>
                </a:lnTo>
                <a:lnTo>
                  <a:pt x="718834" y="0"/>
                </a:lnTo>
                <a:close/>
              </a:path>
            </a:pathLst>
          </a:custGeom>
          <a:noFill/>
          <a:ln cap="rnd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00775035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Is that progress?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If the Cray-1 back in 1976 was roughly as fast as Hydra today, have we really made progress?</a:t>
            </a:r>
          </a:p>
          <a:p>
            <a:pPr>
              <a:spcBef>
                <a:spcPts val="700"/>
              </a:spcBef>
            </a:pPr>
            <a:r>
              <a:rPr lang="en-US" dirty="0"/>
              <a:t>Hydra fits in a small portion of a small chip in a corner of your laptop or phone</a:t>
            </a:r>
          </a:p>
          <a:p>
            <a:pPr>
              <a:spcBef>
                <a:spcPts val="700"/>
              </a:spcBef>
            </a:pPr>
            <a:r>
              <a:rPr lang="en-US" dirty="0"/>
              <a:t>Less than 0.1 mm</a:t>
            </a:r>
            <a:r>
              <a:rPr lang="en-US" baseline="30000" dirty="0"/>
              <a:t>2</a:t>
            </a:r>
            <a:r>
              <a:rPr lang="en-US" dirty="0"/>
              <a:t> in Byrd’s process</a:t>
            </a:r>
          </a:p>
          <a:p>
            <a:pPr>
              <a:spcBef>
                <a:spcPts val="700"/>
              </a:spcBef>
            </a:pPr>
            <a:r>
              <a:rPr lang="en-US" dirty="0"/>
              <a:t>It draws a few milliwatts at most</a:t>
            </a:r>
          </a:p>
          <a:p>
            <a:pPr>
              <a:spcBef>
                <a:spcPts val="700"/>
              </a:spcBef>
            </a:pPr>
            <a:r>
              <a:rPr lang="en-US" dirty="0"/>
              <a:t>Compared to the Cray 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120DE7-FD76-4781-99A5-487752EDB9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11"/>
          <a:stretch/>
        </p:blipFill>
        <p:spPr>
          <a:xfrm>
            <a:off x="154027" y="2967811"/>
            <a:ext cx="4484363" cy="12639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14A75A-E6B0-445B-9323-CC0582F45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28" y="4332540"/>
            <a:ext cx="4171500" cy="3601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38A348-DCCC-469D-86CA-7DE3EF3EC0B7}"/>
              </a:ext>
            </a:extLst>
          </p:cNvPr>
          <p:cNvSpPr/>
          <p:nvPr/>
        </p:nvSpPr>
        <p:spPr>
          <a:xfrm>
            <a:off x="124530" y="2893082"/>
            <a:ext cx="4608982" cy="186665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33CEC5-0A26-474F-9C46-992E41CAAD18}"/>
              </a:ext>
            </a:extLst>
          </p:cNvPr>
          <p:cNvSpPr/>
          <p:nvPr/>
        </p:nvSpPr>
        <p:spPr>
          <a:xfrm>
            <a:off x="4629151" y="2178965"/>
            <a:ext cx="4404236" cy="204403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5579FE-4BFE-4621-9A7D-0C0F6008FF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2" r="3279"/>
          <a:stretch/>
        </p:blipFill>
        <p:spPr>
          <a:xfrm>
            <a:off x="4667886" y="2244658"/>
            <a:ext cx="4355499" cy="18948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27E53A-0AD2-4166-A399-2D5D8F2686A2}"/>
              </a:ext>
            </a:extLst>
          </p:cNvPr>
          <p:cNvSpPr txBox="1"/>
          <p:nvPr/>
        </p:nvSpPr>
        <p:spPr>
          <a:xfrm>
            <a:off x="7363461" y="4260536"/>
            <a:ext cx="17620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 dirty="0">
                <a:cs typeface="Arial" panose="020B0604020202020204" pitchFamily="34" charset="0"/>
              </a:rPr>
              <a:t>Cray-1 reference manual</a:t>
            </a:r>
          </a:p>
        </p:txBody>
      </p:sp>
    </p:spTree>
    <p:extLst>
      <p:ext uri="{BB962C8B-B14F-4D97-AF65-F5344CB8AC3E}">
        <p14:creationId xmlns:p14="http://schemas.microsoft.com/office/powerpoint/2010/main" val="125341140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08A-9743-4FD8-99EA-11483A11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6807-FE92-4BEB-8CA9-6CDF895AEB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 remainder of this presentation goes into the hardware and implementation details of each major block within Hydra</a:t>
            </a:r>
          </a:p>
          <a:p>
            <a:pPr>
              <a:spcBef>
                <a:spcPts val="1200"/>
              </a:spcBef>
            </a:pPr>
            <a:r>
              <a:rPr lang="en-US" dirty="0"/>
              <a:t>It will not be of interest to every reader</a:t>
            </a:r>
          </a:p>
          <a:p>
            <a:pPr>
              <a:spcBef>
                <a:spcPts val="1200"/>
              </a:spcBef>
            </a:pPr>
            <a:r>
              <a:rPr lang="en-US" dirty="0"/>
              <a:t>But if it interests you, by all means, keep reading!</a:t>
            </a:r>
          </a:p>
          <a:p>
            <a:pPr>
              <a:spcBef>
                <a:spcPts val="1200"/>
              </a:spcBef>
            </a:pP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7875411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Hardware and implementation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Block diagram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Host interface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Decode and control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Memory interfaces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DMA channels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Arithmetic unit (ALU)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Stored program unit (SPU)</a:t>
            </a:r>
          </a:p>
        </p:txBody>
      </p:sp>
    </p:spTree>
    <p:extLst>
      <p:ext uri="{BB962C8B-B14F-4D97-AF65-F5344CB8AC3E}">
        <p14:creationId xmlns:p14="http://schemas.microsoft.com/office/powerpoint/2010/main" val="2557141263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Hardware and implementation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Block diagram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Host interface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Decode and control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Memory interfaces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DMA channels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Arithmetic unit (ALU)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 (SPU)</a:t>
            </a:r>
          </a:p>
        </p:txBody>
      </p:sp>
    </p:spTree>
    <p:extLst>
      <p:ext uri="{BB962C8B-B14F-4D97-AF65-F5344CB8AC3E}">
        <p14:creationId xmlns:p14="http://schemas.microsoft.com/office/powerpoint/2010/main" val="1252563499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3249636" y="886264"/>
            <a:ext cx="4775981" cy="375526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C242B-BA0F-41CA-8946-81BC3248848E}"/>
              </a:ext>
            </a:extLst>
          </p:cNvPr>
          <p:cNvSpPr/>
          <p:nvPr/>
        </p:nvSpPr>
        <p:spPr>
          <a:xfrm>
            <a:off x="457200" y="2784544"/>
            <a:ext cx="1695158" cy="1544807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RAM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(shown with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4 banks)</a:t>
            </a: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4E2843BF-25A9-4C45-A015-C69F2E5CE489}"/>
              </a:ext>
            </a:extLst>
          </p:cNvPr>
          <p:cNvSpPr/>
          <p:nvPr/>
        </p:nvSpPr>
        <p:spPr>
          <a:xfrm>
            <a:off x="2433712" y="804499"/>
            <a:ext cx="492366" cy="1886826"/>
          </a:xfrm>
          <a:prstGeom prst="upDownArrow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B5B9CE-F2B5-472D-B34A-4516260056D3}"/>
              </a:ext>
            </a:extLst>
          </p:cNvPr>
          <p:cNvSpPr txBox="1"/>
          <p:nvPr/>
        </p:nvSpPr>
        <p:spPr>
          <a:xfrm rot="16200000">
            <a:off x="1778225" y="1592075"/>
            <a:ext cx="1789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Bus  (AHB/APB/Chimera)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BACD9FED-E004-445C-ACF6-1814DE5A84E8}"/>
              </a:ext>
            </a:extLst>
          </p:cNvPr>
          <p:cNvSpPr/>
          <p:nvPr/>
        </p:nvSpPr>
        <p:spPr>
          <a:xfrm>
            <a:off x="2152358" y="1603717"/>
            <a:ext cx="389698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19292B43-F65B-43E3-BE59-7F2B47DABE04}"/>
              </a:ext>
            </a:extLst>
          </p:cNvPr>
          <p:cNvSpPr/>
          <p:nvPr/>
        </p:nvSpPr>
        <p:spPr>
          <a:xfrm>
            <a:off x="2810700" y="1329396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4BE15E-6039-48FA-B6C5-9A469C810419}"/>
              </a:ext>
            </a:extLst>
          </p:cNvPr>
          <p:cNvSpPr txBox="1"/>
          <p:nvPr/>
        </p:nvSpPr>
        <p:spPr>
          <a:xfrm>
            <a:off x="3207017" y="116806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C571D963-7092-4F5F-8F21-1A75BB3F70F4}"/>
              </a:ext>
            </a:extLst>
          </p:cNvPr>
          <p:cNvSpPr/>
          <p:nvPr/>
        </p:nvSpPr>
        <p:spPr>
          <a:xfrm>
            <a:off x="2810700" y="2027530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654C0-C9C0-4DEB-BFC1-C6B7D9A0017D}"/>
              </a:ext>
            </a:extLst>
          </p:cNvPr>
          <p:cNvSpPr txBox="1"/>
          <p:nvPr/>
        </p:nvSpPr>
        <p:spPr>
          <a:xfrm>
            <a:off x="3207017" y="1866198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 (optional)</a:t>
            </a:r>
            <a:endParaRPr lang="en-US" sz="1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D43787-027B-4B78-A956-2AE8E1BEEF62}"/>
              </a:ext>
            </a:extLst>
          </p:cNvPr>
          <p:cNvCxnSpPr>
            <a:cxnSpLocks/>
          </p:cNvCxnSpPr>
          <p:nvPr/>
        </p:nvCxnSpPr>
        <p:spPr>
          <a:xfrm>
            <a:off x="1963834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578B61-9DBF-4786-844D-398FC9527506}"/>
              </a:ext>
            </a:extLst>
          </p:cNvPr>
          <p:cNvCxnSpPr>
            <a:cxnSpLocks/>
          </p:cNvCxnSpPr>
          <p:nvPr/>
        </p:nvCxnSpPr>
        <p:spPr>
          <a:xfrm>
            <a:off x="1963834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A0AC6A-24DD-48BF-BDA5-58F40BFAE81C}"/>
              </a:ext>
            </a:extLst>
          </p:cNvPr>
          <p:cNvCxnSpPr>
            <a:cxnSpLocks/>
          </p:cNvCxnSpPr>
          <p:nvPr/>
        </p:nvCxnSpPr>
        <p:spPr>
          <a:xfrm>
            <a:off x="1963834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22B4050C-E503-4374-8C9D-BBC600E870F8}"/>
              </a:ext>
            </a:extLst>
          </p:cNvPr>
          <p:cNvSpPr/>
          <p:nvPr/>
        </p:nvSpPr>
        <p:spPr>
          <a:xfrm>
            <a:off x="3472307" y="280614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F19693-59DB-4057-827B-37A1AC1F76D8}"/>
              </a:ext>
            </a:extLst>
          </p:cNvPr>
          <p:cNvSpPr/>
          <p:nvPr/>
        </p:nvSpPr>
        <p:spPr>
          <a:xfrm>
            <a:off x="3688189" y="1103762"/>
            <a:ext cx="739719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Host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0683E1-DFC0-4E29-BEB2-E09C4939329A}"/>
              </a:ext>
            </a:extLst>
          </p:cNvPr>
          <p:cNvSpPr/>
          <p:nvPr/>
        </p:nvSpPr>
        <p:spPr>
          <a:xfrm>
            <a:off x="4892582" y="1095304"/>
            <a:ext cx="1172201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Registers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387414-62FC-4DA6-8A84-2BECBBC7F6C4}"/>
              </a:ext>
            </a:extLst>
          </p:cNvPr>
          <p:cNvSpPr/>
          <p:nvPr/>
        </p:nvSpPr>
        <p:spPr>
          <a:xfrm>
            <a:off x="6519116" y="1095304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Decode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671CFE-E3CD-4CF8-8519-C4CDE7639804}"/>
              </a:ext>
            </a:extLst>
          </p:cNvPr>
          <p:cNvSpPr/>
          <p:nvPr/>
        </p:nvSpPr>
        <p:spPr>
          <a:xfrm>
            <a:off x="6519116" y="1790116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Control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6088FC-2AE1-4B0B-AC00-FEF716936A55}"/>
              </a:ext>
            </a:extLst>
          </p:cNvPr>
          <p:cNvSpPr/>
          <p:nvPr/>
        </p:nvSpPr>
        <p:spPr>
          <a:xfrm>
            <a:off x="3472307" y="3190968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6187F6-9147-4C56-A947-4B2D1E4EED69}"/>
              </a:ext>
            </a:extLst>
          </p:cNvPr>
          <p:cNvSpPr/>
          <p:nvPr/>
        </p:nvSpPr>
        <p:spPr>
          <a:xfrm>
            <a:off x="3472307" y="357579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477B6F-7F2C-409B-BBB6-32332E5EAD2B}"/>
              </a:ext>
            </a:extLst>
          </p:cNvPr>
          <p:cNvSpPr/>
          <p:nvPr/>
        </p:nvSpPr>
        <p:spPr>
          <a:xfrm>
            <a:off x="3472307" y="3960617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AFD5C465-A71D-4AC1-AAD0-56B9BDA2AFF1}"/>
              </a:ext>
            </a:extLst>
          </p:cNvPr>
          <p:cNvSpPr/>
          <p:nvPr/>
        </p:nvSpPr>
        <p:spPr>
          <a:xfrm rot="5400000">
            <a:off x="1048746" y="2408852"/>
            <a:ext cx="512064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89AD431E-15A8-4E1D-9C48-53E6FA642EA0}"/>
              </a:ext>
            </a:extLst>
          </p:cNvPr>
          <p:cNvSpPr/>
          <p:nvPr/>
        </p:nvSpPr>
        <p:spPr>
          <a:xfrm>
            <a:off x="2161475" y="2890315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FDC4BCAA-63C9-4D7F-B330-705AE6DFA87F}"/>
              </a:ext>
            </a:extLst>
          </p:cNvPr>
          <p:cNvSpPr/>
          <p:nvPr/>
        </p:nvSpPr>
        <p:spPr>
          <a:xfrm>
            <a:off x="2161475" y="3276363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C9F4C436-67CD-4247-9CE1-6E747D3FC0D4}"/>
              </a:ext>
            </a:extLst>
          </p:cNvPr>
          <p:cNvSpPr/>
          <p:nvPr/>
        </p:nvSpPr>
        <p:spPr>
          <a:xfrm>
            <a:off x="2161475" y="3650537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9" name="Arrow: Left-Right 38">
            <a:extLst>
              <a:ext uri="{FF2B5EF4-FFF2-40B4-BE49-F238E27FC236}">
                <a16:creationId xmlns:a16="http://schemas.microsoft.com/office/drawing/2014/main" id="{AC30C105-145A-4607-BED3-113C446F514A}"/>
              </a:ext>
            </a:extLst>
          </p:cNvPr>
          <p:cNvSpPr/>
          <p:nvPr/>
        </p:nvSpPr>
        <p:spPr>
          <a:xfrm>
            <a:off x="2161475" y="4042011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83CD3B9-427C-4F6D-886A-732C12939BE2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3259155" y="1441936"/>
            <a:ext cx="4290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D2A54B-2A0B-476F-A007-5735012C512F}"/>
              </a:ext>
            </a:extLst>
          </p:cNvPr>
          <p:cNvCxnSpPr>
            <a:cxnSpLocks/>
          </p:cNvCxnSpPr>
          <p:nvPr/>
        </p:nvCxnSpPr>
        <p:spPr>
          <a:xfrm flipH="1">
            <a:off x="4423853" y="1441936"/>
            <a:ext cx="46634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50A97A-AFDB-4CB2-8F55-B16DBDE26E98}"/>
              </a:ext>
            </a:extLst>
          </p:cNvPr>
          <p:cNvCxnSpPr>
            <a:cxnSpLocks/>
          </p:cNvCxnSpPr>
          <p:nvPr/>
        </p:nvCxnSpPr>
        <p:spPr>
          <a:xfrm flipH="1">
            <a:off x="6062653" y="1322360"/>
            <a:ext cx="457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C0F5557-7496-48A0-B0DB-894E036881AB}"/>
              </a:ext>
            </a:extLst>
          </p:cNvPr>
          <p:cNvCxnSpPr>
            <a:cxnSpLocks/>
          </p:cNvCxnSpPr>
          <p:nvPr/>
        </p:nvCxnSpPr>
        <p:spPr>
          <a:xfrm rot="5400000" flipH="1">
            <a:off x="6979481" y="1677923"/>
            <a:ext cx="24688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95DABEF1-D85E-4092-B271-71CBFCEB0A7B}"/>
              </a:ext>
            </a:extLst>
          </p:cNvPr>
          <p:cNvSpPr/>
          <p:nvPr/>
        </p:nvSpPr>
        <p:spPr>
          <a:xfrm>
            <a:off x="4906617" y="251352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2"/>
                </a:solidFill>
              </a:rPr>
              <a:t>vmask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728F9A-31B8-4841-950A-647691A2138E}"/>
              </a:ext>
            </a:extLst>
          </p:cNvPr>
          <p:cNvSpPr/>
          <p:nvPr/>
        </p:nvSpPr>
        <p:spPr>
          <a:xfrm>
            <a:off x="4906617" y="284398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SPU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4915DA-FFB5-4C6B-9BE8-09D65837D806}"/>
              </a:ext>
            </a:extLst>
          </p:cNvPr>
          <p:cNvSpPr/>
          <p:nvPr/>
        </p:nvSpPr>
        <p:spPr>
          <a:xfrm>
            <a:off x="4906617" y="317445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src1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4CF187-6019-4E46-BF7A-9E97257C6FB4}"/>
              </a:ext>
            </a:extLst>
          </p:cNvPr>
          <p:cNvSpPr/>
          <p:nvPr/>
        </p:nvSpPr>
        <p:spPr>
          <a:xfrm>
            <a:off x="4906617" y="350491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src2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B6F1F6-7A83-41A1-B033-38971EA28DBD}"/>
              </a:ext>
            </a:extLst>
          </p:cNvPr>
          <p:cNvSpPr/>
          <p:nvPr/>
        </p:nvSpPr>
        <p:spPr>
          <a:xfrm>
            <a:off x="4906617" y="383538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misc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2AAE3D-49A5-4B8C-8427-B3436B26D526}"/>
              </a:ext>
            </a:extLst>
          </p:cNvPr>
          <p:cNvSpPr/>
          <p:nvPr/>
        </p:nvSpPr>
        <p:spPr>
          <a:xfrm>
            <a:off x="4906617" y="4165848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dest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3374BAF-73A4-43BE-9615-ECB5531CB0AD}"/>
              </a:ext>
            </a:extLst>
          </p:cNvPr>
          <p:cNvSpPr/>
          <p:nvPr/>
        </p:nvSpPr>
        <p:spPr>
          <a:xfrm>
            <a:off x="6519116" y="3202036"/>
            <a:ext cx="1273128" cy="120128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ALU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(fixed-point and floating-point </a:t>
            </a:r>
            <a:r>
              <a:rPr lang="en-US" sz="1200" dirty="0" err="1">
                <a:solidFill>
                  <a:schemeClr val="tx2"/>
                </a:solidFill>
              </a:rPr>
              <a:t>datapath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212FC3E-5264-40D1-B8B9-BEF3D4DE0D88}"/>
              </a:ext>
            </a:extLst>
          </p:cNvPr>
          <p:cNvSpPr/>
          <p:nvPr/>
        </p:nvSpPr>
        <p:spPr>
          <a:xfrm>
            <a:off x="6519117" y="2422306"/>
            <a:ext cx="1267352" cy="60827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Stored program unit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6" name="Arrow: Up-Down 55">
            <a:extLst>
              <a:ext uri="{FF2B5EF4-FFF2-40B4-BE49-F238E27FC236}">
                <a16:creationId xmlns:a16="http://schemas.microsoft.com/office/drawing/2014/main" id="{51E90450-220F-4B6D-90D2-76FA70EE193F}"/>
              </a:ext>
            </a:extLst>
          </p:cNvPr>
          <p:cNvSpPr/>
          <p:nvPr/>
        </p:nvSpPr>
        <p:spPr>
          <a:xfrm>
            <a:off x="4599470" y="2294473"/>
            <a:ext cx="182464" cy="2222872"/>
          </a:xfrm>
          <a:prstGeom prst="upDownArrow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3F3A70D-0E4E-45CA-9116-55558C06257A}"/>
              </a:ext>
            </a:extLst>
          </p:cNvPr>
          <p:cNvCxnSpPr>
            <a:cxnSpLocks/>
          </p:cNvCxnSpPr>
          <p:nvPr/>
        </p:nvCxnSpPr>
        <p:spPr>
          <a:xfrm flipH="1">
            <a:off x="4429275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A06DA67-AE15-46EC-9FA9-AEB2E8746AD7}"/>
              </a:ext>
            </a:extLst>
          </p:cNvPr>
          <p:cNvCxnSpPr>
            <a:cxnSpLocks/>
          </p:cNvCxnSpPr>
          <p:nvPr/>
        </p:nvCxnSpPr>
        <p:spPr>
          <a:xfrm flipH="1">
            <a:off x="4429275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748A339-08C0-4EC4-A899-7565EB6CE02F}"/>
              </a:ext>
            </a:extLst>
          </p:cNvPr>
          <p:cNvCxnSpPr>
            <a:cxnSpLocks/>
          </p:cNvCxnSpPr>
          <p:nvPr/>
        </p:nvCxnSpPr>
        <p:spPr>
          <a:xfrm flipH="1">
            <a:off x="4429275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8A856C-DE98-47F9-8365-CAD951EE2FE7}"/>
              </a:ext>
            </a:extLst>
          </p:cNvPr>
          <p:cNvCxnSpPr>
            <a:cxnSpLocks/>
          </p:cNvCxnSpPr>
          <p:nvPr/>
        </p:nvCxnSpPr>
        <p:spPr>
          <a:xfrm flipH="1">
            <a:off x="4429275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BBB88A-EF9E-4E17-9B53-6F55E43965CB}"/>
              </a:ext>
            </a:extLst>
          </p:cNvPr>
          <p:cNvCxnSpPr>
            <a:cxnSpLocks/>
          </p:cNvCxnSpPr>
          <p:nvPr/>
        </p:nvCxnSpPr>
        <p:spPr>
          <a:xfrm flipH="1">
            <a:off x="3249636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092468D-4EFF-4C92-9C84-918DCE430FB7}"/>
              </a:ext>
            </a:extLst>
          </p:cNvPr>
          <p:cNvCxnSpPr>
            <a:cxnSpLocks/>
          </p:cNvCxnSpPr>
          <p:nvPr/>
        </p:nvCxnSpPr>
        <p:spPr>
          <a:xfrm flipH="1">
            <a:off x="3249636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7777FA5-B5DC-4E8D-8975-C530BE8E1EEB}"/>
              </a:ext>
            </a:extLst>
          </p:cNvPr>
          <p:cNvCxnSpPr>
            <a:cxnSpLocks/>
          </p:cNvCxnSpPr>
          <p:nvPr/>
        </p:nvCxnSpPr>
        <p:spPr>
          <a:xfrm flipH="1">
            <a:off x="3249636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46D930-D8B7-4558-8117-9FFC55BDC6C5}"/>
              </a:ext>
            </a:extLst>
          </p:cNvPr>
          <p:cNvCxnSpPr>
            <a:cxnSpLocks/>
          </p:cNvCxnSpPr>
          <p:nvPr/>
        </p:nvCxnSpPr>
        <p:spPr>
          <a:xfrm flipH="1">
            <a:off x="3249636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1B9E48F-DFC1-44B3-A790-995EC01F53D8}"/>
              </a:ext>
            </a:extLst>
          </p:cNvPr>
          <p:cNvCxnSpPr>
            <a:cxnSpLocks/>
          </p:cNvCxnSpPr>
          <p:nvPr/>
        </p:nvCxnSpPr>
        <p:spPr>
          <a:xfrm flipH="1">
            <a:off x="4728651" y="429475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3A481B5-6B80-4637-B482-353C0D8751C2}"/>
              </a:ext>
            </a:extLst>
          </p:cNvPr>
          <p:cNvCxnSpPr>
            <a:cxnSpLocks/>
          </p:cNvCxnSpPr>
          <p:nvPr/>
        </p:nvCxnSpPr>
        <p:spPr>
          <a:xfrm flipH="1">
            <a:off x="4728651" y="3964989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D30A7B7-2721-4AEB-88F0-4D9E2F2D57E6}"/>
              </a:ext>
            </a:extLst>
          </p:cNvPr>
          <p:cNvCxnSpPr>
            <a:cxnSpLocks/>
          </p:cNvCxnSpPr>
          <p:nvPr/>
        </p:nvCxnSpPr>
        <p:spPr>
          <a:xfrm flipH="1">
            <a:off x="4728651" y="3635221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944DA62-1313-493D-8C1C-C590923AC598}"/>
              </a:ext>
            </a:extLst>
          </p:cNvPr>
          <p:cNvCxnSpPr>
            <a:cxnSpLocks/>
          </p:cNvCxnSpPr>
          <p:nvPr/>
        </p:nvCxnSpPr>
        <p:spPr>
          <a:xfrm flipH="1">
            <a:off x="4728651" y="3305453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BF7395B-696C-468E-B0E7-71E0F98AD772}"/>
              </a:ext>
            </a:extLst>
          </p:cNvPr>
          <p:cNvCxnSpPr>
            <a:cxnSpLocks/>
          </p:cNvCxnSpPr>
          <p:nvPr/>
        </p:nvCxnSpPr>
        <p:spPr>
          <a:xfrm flipH="1">
            <a:off x="4728651" y="2975685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507B54C-E0A2-4070-BFD2-736C88FFC1A6}"/>
              </a:ext>
            </a:extLst>
          </p:cNvPr>
          <p:cNvCxnSpPr>
            <a:cxnSpLocks/>
          </p:cNvCxnSpPr>
          <p:nvPr/>
        </p:nvCxnSpPr>
        <p:spPr>
          <a:xfrm flipH="1">
            <a:off x="4728651" y="264591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3B4EC1-111E-4B63-B1A0-7513955E891F}"/>
              </a:ext>
            </a:extLst>
          </p:cNvPr>
          <p:cNvCxnSpPr>
            <a:cxnSpLocks/>
          </p:cNvCxnSpPr>
          <p:nvPr/>
        </p:nvCxnSpPr>
        <p:spPr>
          <a:xfrm>
            <a:off x="6202592" y="3637712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2245EFD-39F3-4190-8A46-CEF8F7408798}"/>
              </a:ext>
            </a:extLst>
          </p:cNvPr>
          <p:cNvCxnSpPr>
            <a:cxnSpLocks/>
          </p:cNvCxnSpPr>
          <p:nvPr/>
        </p:nvCxnSpPr>
        <p:spPr>
          <a:xfrm>
            <a:off x="6202592" y="3917813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41EB101-FC0A-49FB-AA87-B06BEAB70A9F}"/>
              </a:ext>
            </a:extLst>
          </p:cNvPr>
          <p:cNvCxnSpPr>
            <a:cxnSpLocks/>
          </p:cNvCxnSpPr>
          <p:nvPr/>
        </p:nvCxnSpPr>
        <p:spPr>
          <a:xfrm>
            <a:off x="6202592" y="4296955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839A949-8FB6-445A-A856-E1A5AA6CB278}"/>
              </a:ext>
            </a:extLst>
          </p:cNvPr>
          <p:cNvCxnSpPr>
            <a:cxnSpLocks/>
          </p:cNvCxnSpPr>
          <p:nvPr/>
        </p:nvCxnSpPr>
        <p:spPr>
          <a:xfrm>
            <a:off x="6202592" y="4008374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EE87E70-28FA-4D6E-A958-D510DAE52E00}"/>
              </a:ext>
            </a:extLst>
          </p:cNvPr>
          <p:cNvSpPr/>
          <p:nvPr/>
        </p:nvSpPr>
        <p:spPr>
          <a:xfrm>
            <a:off x="3242603" y="2145324"/>
            <a:ext cx="726831" cy="255413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D52088-85BD-4F3B-B23D-858766D8CF63}"/>
              </a:ext>
            </a:extLst>
          </p:cNvPr>
          <p:cNvSpPr txBox="1"/>
          <p:nvPr/>
        </p:nvSpPr>
        <p:spPr>
          <a:xfrm>
            <a:off x="3153728" y="4634371"/>
            <a:ext cx="788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hydra4.v</a:t>
            </a:r>
            <a:endParaRPr lang="en-US" sz="1400" dirty="0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068BA1E-4256-4292-8D45-460A323D794A}"/>
              </a:ext>
            </a:extLst>
          </p:cNvPr>
          <p:cNvCxnSpPr>
            <a:cxnSpLocks/>
          </p:cNvCxnSpPr>
          <p:nvPr/>
        </p:nvCxnSpPr>
        <p:spPr>
          <a:xfrm>
            <a:off x="6202592" y="3306667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884D2B3-4742-4458-89EE-B926B02AD20F}"/>
              </a:ext>
            </a:extLst>
          </p:cNvPr>
          <p:cNvSpPr/>
          <p:nvPr/>
        </p:nvSpPr>
        <p:spPr>
          <a:xfrm flipV="1">
            <a:off x="6195559" y="2839600"/>
            <a:ext cx="327074" cy="141481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58004CD-4179-45A9-931B-15A34683B39C}"/>
              </a:ext>
            </a:extLst>
          </p:cNvPr>
          <p:cNvSpPr/>
          <p:nvPr/>
        </p:nvSpPr>
        <p:spPr>
          <a:xfrm flipV="1">
            <a:off x="6195559" y="2027529"/>
            <a:ext cx="316523" cy="623165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1BEAAB9-CF95-49C5-B2C0-09270FC624D9}"/>
              </a:ext>
            </a:extLst>
          </p:cNvPr>
          <p:cNvSpPr/>
          <p:nvPr/>
        </p:nvSpPr>
        <p:spPr>
          <a:xfrm>
            <a:off x="3472307" y="2400740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Mem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5495AA3-45FC-4D06-97A2-2C866B3DD507}"/>
              </a:ext>
            </a:extLst>
          </p:cNvPr>
          <p:cNvCxnSpPr>
            <a:cxnSpLocks/>
          </p:cNvCxnSpPr>
          <p:nvPr/>
        </p:nvCxnSpPr>
        <p:spPr>
          <a:xfrm flipH="1">
            <a:off x="4429275" y="2570423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A5C0DE8-C182-4E1D-B633-08853F23BF94}"/>
              </a:ext>
            </a:extLst>
          </p:cNvPr>
          <p:cNvSpPr txBox="1"/>
          <p:nvPr/>
        </p:nvSpPr>
        <p:spPr>
          <a:xfrm>
            <a:off x="6216664" y="3779314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src3</a:t>
            </a:r>
            <a:endParaRPr lang="en-US" sz="1000" i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38D6D3-B975-4536-9E9E-9082C644FEA0}"/>
              </a:ext>
            </a:extLst>
          </p:cNvPr>
          <p:cNvSpPr txBox="1"/>
          <p:nvPr/>
        </p:nvSpPr>
        <p:spPr>
          <a:xfrm>
            <a:off x="6204143" y="4042161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dest2</a:t>
            </a:r>
            <a:endParaRPr lang="en-US" sz="1000" i="1" dirty="0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0912D67-82A7-48EF-B7DD-089311616EB5}"/>
              </a:ext>
            </a:extLst>
          </p:cNvPr>
          <p:cNvCxnSpPr>
            <a:cxnSpLocks/>
          </p:cNvCxnSpPr>
          <p:nvPr/>
        </p:nvCxnSpPr>
        <p:spPr>
          <a:xfrm>
            <a:off x="457200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88D5593-1BD3-4D55-AEBF-671E538193AB}"/>
              </a:ext>
            </a:extLst>
          </p:cNvPr>
          <p:cNvCxnSpPr>
            <a:cxnSpLocks/>
          </p:cNvCxnSpPr>
          <p:nvPr/>
        </p:nvCxnSpPr>
        <p:spPr>
          <a:xfrm>
            <a:off x="457200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BBA571-6B35-46FD-839E-B5397E003251}"/>
              </a:ext>
            </a:extLst>
          </p:cNvPr>
          <p:cNvCxnSpPr>
            <a:cxnSpLocks/>
          </p:cNvCxnSpPr>
          <p:nvPr/>
        </p:nvCxnSpPr>
        <p:spPr>
          <a:xfrm>
            <a:off x="457200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B4B1858-66D5-4935-846D-869CDAEDE283}"/>
              </a:ext>
            </a:extLst>
          </p:cNvPr>
          <p:cNvSpPr/>
          <p:nvPr/>
        </p:nvSpPr>
        <p:spPr>
          <a:xfrm>
            <a:off x="481031" y="1153551"/>
            <a:ext cx="1671327" cy="110431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Host CPU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(RISC-V, ARM, Chimera)</a:t>
            </a:r>
          </a:p>
        </p:txBody>
      </p:sp>
    </p:spTree>
    <p:extLst>
      <p:ext uri="{BB962C8B-B14F-4D97-AF65-F5344CB8AC3E}">
        <p14:creationId xmlns:p14="http://schemas.microsoft.com/office/powerpoint/2010/main" val="2645822983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Byrd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9A034A-E864-4455-B2E1-67E1668FCE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07" t="15879" r="11468" b="7322"/>
          <a:stretch/>
        </p:blipFill>
        <p:spPr>
          <a:xfrm>
            <a:off x="1815547" y="360490"/>
            <a:ext cx="6459023" cy="465635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AE91B12-1B27-4863-8594-46BEDF7E8236}"/>
              </a:ext>
            </a:extLst>
          </p:cNvPr>
          <p:cNvSpPr/>
          <p:nvPr/>
        </p:nvSpPr>
        <p:spPr>
          <a:xfrm>
            <a:off x="3073791" y="609904"/>
            <a:ext cx="4775981" cy="117465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4A98EC-D26B-44E4-962A-49CDE8DDEA60}"/>
              </a:ext>
            </a:extLst>
          </p:cNvPr>
          <p:cNvSpPr/>
          <p:nvPr/>
        </p:nvSpPr>
        <p:spPr>
          <a:xfrm>
            <a:off x="2089052" y="1021026"/>
            <a:ext cx="984739" cy="76353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59E40FE-EB44-4EC3-A319-62DC8FCAE3B1}"/>
              </a:ext>
            </a:extLst>
          </p:cNvPr>
          <p:cNvSpPr/>
          <p:nvPr/>
        </p:nvSpPr>
        <p:spPr>
          <a:xfrm>
            <a:off x="2089052" y="1784555"/>
            <a:ext cx="1306220" cy="315116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240E216-CC1B-4BD7-A1B8-CDA904DE5E8A}"/>
              </a:ext>
            </a:extLst>
          </p:cNvPr>
          <p:cNvSpPr/>
          <p:nvPr/>
        </p:nvSpPr>
        <p:spPr>
          <a:xfrm>
            <a:off x="3395271" y="2174300"/>
            <a:ext cx="659568" cy="2761418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B24E10E-7513-40E5-9DA6-F0A37CA7ECF6}"/>
              </a:ext>
            </a:extLst>
          </p:cNvPr>
          <p:cNvSpPr/>
          <p:nvPr/>
        </p:nvSpPr>
        <p:spPr>
          <a:xfrm>
            <a:off x="4054838" y="1784555"/>
            <a:ext cx="3794933" cy="315116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FAFB2DD-9248-4054-B2AA-D6A1A28E8A2D}"/>
              </a:ext>
            </a:extLst>
          </p:cNvPr>
          <p:cNvSpPr/>
          <p:nvPr/>
        </p:nvSpPr>
        <p:spPr>
          <a:xfrm>
            <a:off x="3395272" y="1784556"/>
            <a:ext cx="659568" cy="3897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04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Clocks and control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47A530-2BC8-4FEA-A8A5-4B66C4EC4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148933"/>
              </p:ext>
            </p:extLst>
          </p:nvPr>
        </p:nvGraphicFramePr>
        <p:xfrm>
          <a:off x="457200" y="788670"/>
          <a:ext cx="7925973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 err="1"/>
                        <a:t>clk_rst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Master clock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947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 err="1"/>
                        <a:t>hclk_rst_n</a:t>
                      </a:r>
                      <a:endParaRPr lang="en-US" sz="1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clk_rst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Async reset, </a:t>
                      </a:r>
                      <a:r>
                        <a:rPr lang="en-US" sz="1200" dirty="0" err="1"/>
                        <a:t>deassert</a:t>
                      </a:r>
                      <a:r>
                        <a:rPr lang="en-US" sz="1200" dirty="0"/>
                        <a:t> sync’d to </a:t>
                      </a:r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34857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hydra_hclk_en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clk_rst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Hydra asks to enable </a:t>
                      </a:r>
                      <a:r>
                        <a:rPr lang="en-US" sz="1200" dirty="0" err="1"/>
                        <a:t>hclk</a:t>
                      </a:r>
                      <a:r>
                        <a:rPr lang="en-US" sz="1200" dirty="0"/>
                        <a:t> clock gate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5390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clk_rst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Host interface clock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186701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host_clk_rst_n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clk_rst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Async reset, </a:t>
                      </a:r>
                      <a:r>
                        <a:rPr lang="en-US" sz="1200" dirty="0" err="1"/>
                        <a:t>deassert</a:t>
                      </a:r>
                      <a:r>
                        <a:rPr lang="en-US" sz="1200" dirty="0"/>
                        <a:t> sync’d to </a:t>
                      </a:r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121726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hydra_host_clk_en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clk_rst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Hydra asks to enable </a:t>
                      </a:r>
                      <a:r>
                        <a:rPr lang="en-US" sz="1200" dirty="0" err="1"/>
                        <a:t>host_clk</a:t>
                      </a:r>
                      <a:r>
                        <a:rPr lang="en-US" sz="1200" dirty="0"/>
                        <a:t> clock gate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843619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hclk_is_host_clk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clk_rst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Analogous to “!</a:t>
                      </a:r>
                      <a:r>
                        <a:rPr lang="en-US" sz="1200" dirty="0" err="1"/>
                        <a:t>pclk_is_high_en</a:t>
                      </a:r>
                      <a:r>
                        <a:rPr lang="en-US" sz="1200" dirty="0"/>
                        <a:t>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406364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hydra_awake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HSO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Hydra is running and needs a clock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52176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hydra_intr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CPU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Interrupt request to host CPU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2186208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scan_en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Test logic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Scan enable  (for internal clock gates)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9365635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0797245-9E05-44D6-A50D-4CC9A4C7A3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4002257"/>
            <a:ext cx="8229600" cy="855491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See the comments in </a:t>
            </a:r>
            <a:r>
              <a:rPr lang="en-US" dirty="0">
                <a:latin typeface="Avenir Next LT Pro Light" panose="020B0304020202020204" pitchFamily="34" charset="0"/>
                <a:cs typeface="Courier New" panose="02070309020205020404" pitchFamily="49" charset="0"/>
              </a:rPr>
              <a:t>hydra4.v</a:t>
            </a:r>
            <a:r>
              <a:rPr lang="en-US" dirty="0"/>
              <a:t> for details about all these signals</a:t>
            </a:r>
          </a:p>
          <a:p>
            <a:pPr>
              <a:spcBef>
                <a:spcPts val="1200"/>
              </a:spcBef>
            </a:pPr>
            <a:r>
              <a:rPr lang="en-US" dirty="0"/>
              <a:t>All the rest of Hydra’s ports involve either host interfacing or memory interfacing</a:t>
            </a:r>
          </a:p>
        </p:txBody>
      </p:sp>
    </p:spTree>
    <p:extLst>
      <p:ext uri="{BB962C8B-B14F-4D97-AF65-F5344CB8AC3E}">
        <p14:creationId xmlns:p14="http://schemas.microsoft.com/office/powerpoint/2010/main" val="4019207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gating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By default, Hydra 4 includes internal clock gates (</a:t>
            </a:r>
            <a:r>
              <a:rPr lang="en-US" dirty="0">
                <a:latin typeface="Avenir Next LT Pro Light" panose="020B0304020202020204" pitchFamily="34" charset="0"/>
              </a:rPr>
              <a:t>SYNA_CLK_GATE</a:t>
            </a:r>
            <a:r>
              <a:rPr lang="en-US" dirty="0"/>
              <a:t>) on its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and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 clock inputs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Chip logic can (and should) connect these to pure ungated clock sources</a:t>
            </a:r>
          </a:p>
          <a:p>
            <a:pPr>
              <a:spcBef>
                <a:spcPts val="2000"/>
              </a:spcBef>
            </a:pPr>
            <a:r>
              <a:rPr lang="en-US" dirty="0"/>
              <a:t>Hydra 4 exports </a:t>
            </a:r>
            <a:r>
              <a:rPr lang="en-US" dirty="0" err="1">
                <a:latin typeface="Avenir Next LT Pro Light" panose="020B0304020202020204" pitchFamily="34" charset="0"/>
              </a:rPr>
              <a:t>hydra_hclk_en</a:t>
            </a:r>
            <a:r>
              <a:rPr lang="en-US" dirty="0">
                <a:latin typeface="Avenir Next LT Pro Light" panose="020B0304020202020204" pitchFamily="34" charset="0"/>
              </a:rPr>
              <a:t> </a:t>
            </a:r>
            <a:r>
              <a:rPr lang="en-US" dirty="0"/>
              <a:t>and </a:t>
            </a:r>
            <a:r>
              <a:rPr lang="en-US" dirty="0" err="1">
                <a:latin typeface="Avenir Next LT Pro Light" panose="020B0304020202020204" pitchFamily="34" charset="0"/>
              </a:rPr>
              <a:t>hydra_host_clk_en</a:t>
            </a:r>
            <a:r>
              <a:rPr lang="en-US" dirty="0">
                <a:latin typeface="Avenir Next LT Pro Light" panose="020B0304020202020204" pitchFamily="34" charset="0"/>
              </a:rPr>
              <a:t> </a:t>
            </a:r>
            <a:r>
              <a:rPr lang="en-US" dirty="0"/>
              <a:t>signals to allow a chip to locate Hydra’s clock gating in the chip’s central clock generator instead, if desired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Define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`HYDRA_EXTERNAL_CLOCK_GATING</a:t>
            </a:r>
            <a:r>
              <a:rPr lang="en-US" dirty="0"/>
              <a:t> in </a:t>
            </a:r>
            <a:r>
              <a:rPr lang="en-US" dirty="0">
                <a:latin typeface="Avenir Next LT Pro Light" panose="020B0304020202020204" pitchFamily="34" charset="0"/>
              </a:rPr>
              <a:t>hydra4_config.vh </a:t>
            </a:r>
            <a:r>
              <a:rPr lang="en-US" dirty="0"/>
              <a:t>to use this option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There is a combinational logic path from the host interface (e.g., AHB </a:t>
            </a:r>
            <a:r>
              <a:rPr lang="en-US" dirty="0">
                <a:latin typeface="Avenir Next LT Pro Light" panose="020B0304020202020204" pitchFamily="34" charset="0"/>
              </a:rPr>
              <a:t>HSEL</a:t>
            </a:r>
            <a:r>
              <a:rPr lang="en-US" dirty="0"/>
              <a:t> and </a:t>
            </a:r>
            <a:r>
              <a:rPr lang="en-US" dirty="0">
                <a:latin typeface="Avenir Next LT Pro Light" panose="020B0304020202020204" pitchFamily="34" charset="0"/>
              </a:rPr>
              <a:t>HADDR</a:t>
            </a:r>
            <a:r>
              <a:rPr lang="en-US" dirty="0"/>
              <a:t>) to </a:t>
            </a:r>
            <a:r>
              <a:rPr lang="en-US" dirty="0" err="1">
                <a:latin typeface="Avenir Next LT Pro Light" panose="020B0304020202020204" pitchFamily="34" charset="0"/>
              </a:rPr>
              <a:t>hydra_host_clk_en</a:t>
            </a:r>
            <a:r>
              <a:rPr lang="en-US" dirty="0"/>
              <a:t> that turns on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 during cycles when the host accesses a Hydra register</a:t>
            </a:r>
          </a:p>
          <a:p>
            <a:pPr>
              <a:spcBef>
                <a:spcPts val="2000"/>
              </a:spcBef>
            </a:pPr>
            <a:r>
              <a:rPr lang="en-US" dirty="0"/>
              <a:t>The </a:t>
            </a:r>
            <a:r>
              <a:rPr lang="en-US" dirty="0" err="1">
                <a:latin typeface="Avenir Next LT Pro Light" panose="020B0304020202020204" pitchFamily="34" charset="0"/>
              </a:rPr>
              <a:t>hydra_awake</a:t>
            </a:r>
            <a:r>
              <a:rPr lang="en-US" dirty="0"/>
              <a:t> signal is used to force the chip’s master oscillator awake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in case the rest of the chip goes to sleep while Hydra is still operating on a vector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signal comes straight from a flip-flop so that it can cleanly interface to asynchronous oscillator circuits</a:t>
            </a:r>
          </a:p>
        </p:txBody>
      </p:sp>
    </p:spTree>
    <p:extLst>
      <p:ext uri="{BB962C8B-B14F-4D97-AF65-F5344CB8AC3E}">
        <p14:creationId xmlns:p14="http://schemas.microsoft.com/office/powerpoint/2010/main" val="2562099138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Hardware and implementation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Block diagram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Host interface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Decode and control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Memory interfaces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DMA channels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Arithmetic unit (ALU)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 (SPU)</a:t>
            </a:r>
          </a:p>
        </p:txBody>
      </p:sp>
    </p:spTree>
    <p:extLst>
      <p:ext uri="{BB962C8B-B14F-4D97-AF65-F5344CB8AC3E}">
        <p14:creationId xmlns:p14="http://schemas.microsoft.com/office/powerpoint/2010/main" val="3494817221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3249636" y="886264"/>
            <a:ext cx="4775981" cy="375526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C242B-BA0F-41CA-8946-81BC3248848E}"/>
              </a:ext>
            </a:extLst>
          </p:cNvPr>
          <p:cNvSpPr/>
          <p:nvPr/>
        </p:nvSpPr>
        <p:spPr>
          <a:xfrm>
            <a:off x="457200" y="2784544"/>
            <a:ext cx="1695158" cy="1544807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RAM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(shown with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4 banks)</a:t>
            </a: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4E2843BF-25A9-4C45-A015-C69F2E5CE489}"/>
              </a:ext>
            </a:extLst>
          </p:cNvPr>
          <p:cNvSpPr/>
          <p:nvPr/>
        </p:nvSpPr>
        <p:spPr>
          <a:xfrm>
            <a:off x="2433712" y="804499"/>
            <a:ext cx="492366" cy="1886826"/>
          </a:xfrm>
          <a:prstGeom prst="upDownArrow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B5B9CE-F2B5-472D-B34A-4516260056D3}"/>
              </a:ext>
            </a:extLst>
          </p:cNvPr>
          <p:cNvSpPr txBox="1"/>
          <p:nvPr/>
        </p:nvSpPr>
        <p:spPr>
          <a:xfrm rot="16200000">
            <a:off x="1778225" y="1592075"/>
            <a:ext cx="1789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Bus  (AHB/APB/Chimera)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BACD9FED-E004-445C-ACF6-1814DE5A84E8}"/>
              </a:ext>
            </a:extLst>
          </p:cNvPr>
          <p:cNvSpPr/>
          <p:nvPr/>
        </p:nvSpPr>
        <p:spPr>
          <a:xfrm>
            <a:off x="2152358" y="1603717"/>
            <a:ext cx="389698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19292B43-F65B-43E3-BE59-7F2B47DABE04}"/>
              </a:ext>
            </a:extLst>
          </p:cNvPr>
          <p:cNvSpPr/>
          <p:nvPr/>
        </p:nvSpPr>
        <p:spPr>
          <a:xfrm>
            <a:off x="2810700" y="1329396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C571D963-7092-4F5F-8F21-1A75BB3F70F4}"/>
              </a:ext>
            </a:extLst>
          </p:cNvPr>
          <p:cNvSpPr/>
          <p:nvPr/>
        </p:nvSpPr>
        <p:spPr>
          <a:xfrm>
            <a:off x="2810700" y="2027530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D43787-027B-4B78-A956-2AE8E1BEEF62}"/>
              </a:ext>
            </a:extLst>
          </p:cNvPr>
          <p:cNvCxnSpPr>
            <a:cxnSpLocks/>
          </p:cNvCxnSpPr>
          <p:nvPr/>
        </p:nvCxnSpPr>
        <p:spPr>
          <a:xfrm>
            <a:off x="1963834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578B61-9DBF-4786-844D-398FC9527506}"/>
              </a:ext>
            </a:extLst>
          </p:cNvPr>
          <p:cNvCxnSpPr>
            <a:cxnSpLocks/>
          </p:cNvCxnSpPr>
          <p:nvPr/>
        </p:nvCxnSpPr>
        <p:spPr>
          <a:xfrm>
            <a:off x="1963834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A0AC6A-24DD-48BF-BDA5-58F40BFAE81C}"/>
              </a:ext>
            </a:extLst>
          </p:cNvPr>
          <p:cNvCxnSpPr>
            <a:cxnSpLocks/>
          </p:cNvCxnSpPr>
          <p:nvPr/>
        </p:nvCxnSpPr>
        <p:spPr>
          <a:xfrm>
            <a:off x="1963834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AFD5C465-A71D-4AC1-AAD0-56B9BDA2AFF1}"/>
              </a:ext>
            </a:extLst>
          </p:cNvPr>
          <p:cNvSpPr/>
          <p:nvPr/>
        </p:nvSpPr>
        <p:spPr>
          <a:xfrm rot="5400000">
            <a:off x="1048746" y="2408852"/>
            <a:ext cx="512064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89AD431E-15A8-4E1D-9C48-53E6FA642EA0}"/>
              </a:ext>
            </a:extLst>
          </p:cNvPr>
          <p:cNvSpPr/>
          <p:nvPr/>
        </p:nvSpPr>
        <p:spPr>
          <a:xfrm>
            <a:off x="2161475" y="2890315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FDC4BCAA-63C9-4D7F-B330-705AE6DFA87F}"/>
              </a:ext>
            </a:extLst>
          </p:cNvPr>
          <p:cNvSpPr/>
          <p:nvPr/>
        </p:nvSpPr>
        <p:spPr>
          <a:xfrm>
            <a:off x="2161475" y="3276363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C9F4C436-67CD-4247-9CE1-6E747D3FC0D4}"/>
              </a:ext>
            </a:extLst>
          </p:cNvPr>
          <p:cNvSpPr/>
          <p:nvPr/>
        </p:nvSpPr>
        <p:spPr>
          <a:xfrm>
            <a:off x="2161475" y="3650537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9" name="Arrow: Left-Right 38">
            <a:extLst>
              <a:ext uri="{FF2B5EF4-FFF2-40B4-BE49-F238E27FC236}">
                <a16:creationId xmlns:a16="http://schemas.microsoft.com/office/drawing/2014/main" id="{AC30C105-145A-4607-BED3-113C446F514A}"/>
              </a:ext>
            </a:extLst>
          </p:cNvPr>
          <p:cNvSpPr/>
          <p:nvPr/>
        </p:nvSpPr>
        <p:spPr>
          <a:xfrm>
            <a:off x="2161475" y="4042011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D52088-85BD-4F3B-B23D-858766D8CF63}"/>
              </a:ext>
            </a:extLst>
          </p:cNvPr>
          <p:cNvSpPr txBox="1"/>
          <p:nvPr/>
        </p:nvSpPr>
        <p:spPr>
          <a:xfrm>
            <a:off x="3153728" y="4634371"/>
            <a:ext cx="788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hydra4.v</a:t>
            </a:r>
            <a:endParaRPr lang="en-US" sz="1400" dirty="0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0912D67-82A7-48EF-B7DD-089311616EB5}"/>
              </a:ext>
            </a:extLst>
          </p:cNvPr>
          <p:cNvCxnSpPr>
            <a:cxnSpLocks/>
          </p:cNvCxnSpPr>
          <p:nvPr/>
        </p:nvCxnSpPr>
        <p:spPr>
          <a:xfrm>
            <a:off x="457200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88D5593-1BD3-4D55-AEBF-671E538193AB}"/>
              </a:ext>
            </a:extLst>
          </p:cNvPr>
          <p:cNvCxnSpPr>
            <a:cxnSpLocks/>
          </p:cNvCxnSpPr>
          <p:nvPr/>
        </p:nvCxnSpPr>
        <p:spPr>
          <a:xfrm>
            <a:off x="457200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BBA571-6B35-46FD-839E-B5397E003251}"/>
              </a:ext>
            </a:extLst>
          </p:cNvPr>
          <p:cNvCxnSpPr>
            <a:cxnSpLocks/>
          </p:cNvCxnSpPr>
          <p:nvPr/>
        </p:nvCxnSpPr>
        <p:spPr>
          <a:xfrm>
            <a:off x="457200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B4B1858-66D5-4935-846D-869CDAEDE283}"/>
              </a:ext>
            </a:extLst>
          </p:cNvPr>
          <p:cNvSpPr/>
          <p:nvPr/>
        </p:nvSpPr>
        <p:spPr>
          <a:xfrm>
            <a:off x="481031" y="1153551"/>
            <a:ext cx="1671327" cy="110431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Host CPU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(RISC-V, ARM, Chimera)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25537D-B0B3-4587-BDAF-63EF6926A79D}"/>
              </a:ext>
            </a:extLst>
          </p:cNvPr>
          <p:cNvSpPr/>
          <p:nvPr/>
        </p:nvSpPr>
        <p:spPr>
          <a:xfrm>
            <a:off x="3478245" y="991772"/>
            <a:ext cx="2738414" cy="91783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654C0-C9C0-4DEB-BFC1-C6B7D9A0017D}"/>
              </a:ext>
            </a:extLst>
          </p:cNvPr>
          <p:cNvSpPr txBox="1"/>
          <p:nvPr/>
        </p:nvSpPr>
        <p:spPr>
          <a:xfrm>
            <a:off x="3207017" y="1866198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 (optional)</a:t>
            </a:r>
            <a:endParaRPr lang="en-US" sz="1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B4050C-E503-4374-8C9D-BBC600E870F8}"/>
              </a:ext>
            </a:extLst>
          </p:cNvPr>
          <p:cNvSpPr/>
          <p:nvPr/>
        </p:nvSpPr>
        <p:spPr>
          <a:xfrm>
            <a:off x="3472307" y="280614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671CFE-E3CD-4CF8-8519-C4CDE7639804}"/>
              </a:ext>
            </a:extLst>
          </p:cNvPr>
          <p:cNvSpPr/>
          <p:nvPr/>
        </p:nvSpPr>
        <p:spPr>
          <a:xfrm>
            <a:off x="6519116" y="1790116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Control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6088FC-2AE1-4B0B-AC00-FEF716936A55}"/>
              </a:ext>
            </a:extLst>
          </p:cNvPr>
          <p:cNvSpPr/>
          <p:nvPr/>
        </p:nvSpPr>
        <p:spPr>
          <a:xfrm>
            <a:off x="3472307" y="3190968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6187F6-9147-4C56-A947-4B2D1E4EED69}"/>
              </a:ext>
            </a:extLst>
          </p:cNvPr>
          <p:cNvSpPr/>
          <p:nvPr/>
        </p:nvSpPr>
        <p:spPr>
          <a:xfrm>
            <a:off x="3472307" y="357579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477B6F-7F2C-409B-BBB6-32332E5EAD2B}"/>
              </a:ext>
            </a:extLst>
          </p:cNvPr>
          <p:cNvSpPr/>
          <p:nvPr/>
        </p:nvSpPr>
        <p:spPr>
          <a:xfrm>
            <a:off x="3472307" y="3960617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DABEF1-D85E-4092-B271-71CBFCEB0A7B}"/>
              </a:ext>
            </a:extLst>
          </p:cNvPr>
          <p:cNvSpPr/>
          <p:nvPr/>
        </p:nvSpPr>
        <p:spPr>
          <a:xfrm>
            <a:off x="4906617" y="251352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2"/>
                </a:solidFill>
              </a:rPr>
              <a:t>vmask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728F9A-31B8-4841-950A-647691A2138E}"/>
              </a:ext>
            </a:extLst>
          </p:cNvPr>
          <p:cNvSpPr/>
          <p:nvPr/>
        </p:nvSpPr>
        <p:spPr>
          <a:xfrm>
            <a:off x="4906617" y="284398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SPU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4915DA-FFB5-4C6B-9BE8-09D65837D806}"/>
              </a:ext>
            </a:extLst>
          </p:cNvPr>
          <p:cNvSpPr/>
          <p:nvPr/>
        </p:nvSpPr>
        <p:spPr>
          <a:xfrm>
            <a:off x="4906617" y="317445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src1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4CF187-6019-4E46-BF7A-9E97257C6FB4}"/>
              </a:ext>
            </a:extLst>
          </p:cNvPr>
          <p:cNvSpPr/>
          <p:nvPr/>
        </p:nvSpPr>
        <p:spPr>
          <a:xfrm>
            <a:off x="4906617" y="350491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src2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B6F1F6-7A83-41A1-B033-38971EA28DBD}"/>
              </a:ext>
            </a:extLst>
          </p:cNvPr>
          <p:cNvSpPr/>
          <p:nvPr/>
        </p:nvSpPr>
        <p:spPr>
          <a:xfrm>
            <a:off x="4906617" y="383538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misc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2AAE3D-49A5-4B8C-8427-B3436B26D526}"/>
              </a:ext>
            </a:extLst>
          </p:cNvPr>
          <p:cNvSpPr/>
          <p:nvPr/>
        </p:nvSpPr>
        <p:spPr>
          <a:xfrm>
            <a:off x="4906617" y="4165848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dest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3374BAF-73A4-43BE-9615-ECB5531CB0AD}"/>
              </a:ext>
            </a:extLst>
          </p:cNvPr>
          <p:cNvSpPr/>
          <p:nvPr/>
        </p:nvSpPr>
        <p:spPr>
          <a:xfrm>
            <a:off x="6519116" y="3202036"/>
            <a:ext cx="1273128" cy="120128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ALU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(fixed-point and floating-point </a:t>
            </a:r>
            <a:r>
              <a:rPr lang="en-US" sz="1200" dirty="0" err="1">
                <a:solidFill>
                  <a:schemeClr val="tx2"/>
                </a:solidFill>
              </a:rPr>
              <a:t>datapath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212FC3E-5264-40D1-B8B9-BEF3D4DE0D88}"/>
              </a:ext>
            </a:extLst>
          </p:cNvPr>
          <p:cNvSpPr/>
          <p:nvPr/>
        </p:nvSpPr>
        <p:spPr>
          <a:xfrm>
            <a:off x="6519117" y="2422306"/>
            <a:ext cx="1267352" cy="60827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Stored program unit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6" name="Arrow: Up-Down 55">
            <a:extLst>
              <a:ext uri="{FF2B5EF4-FFF2-40B4-BE49-F238E27FC236}">
                <a16:creationId xmlns:a16="http://schemas.microsoft.com/office/drawing/2014/main" id="{51E90450-220F-4B6D-90D2-76FA70EE193F}"/>
              </a:ext>
            </a:extLst>
          </p:cNvPr>
          <p:cNvSpPr/>
          <p:nvPr/>
        </p:nvSpPr>
        <p:spPr>
          <a:xfrm>
            <a:off x="4599470" y="2294473"/>
            <a:ext cx="182464" cy="2222872"/>
          </a:xfrm>
          <a:prstGeom prst="upDownArrow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3F3A70D-0E4E-45CA-9116-55558C06257A}"/>
              </a:ext>
            </a:extLst>
          </p:cNvPr>
          <p:cNvCxnSpPr>
            <a:cxnSpLocks/>
          </p:cNvCxnSpPr>
          <p:nvPr/>
        </p:nvCxnSpPr>
        <p:spPr>
          <a:xfrm flipH="1">
            <a:off x="4429275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A06DA67-AE15-46EC-9FA9-AEB2E8746AD7}"/>
              </a:ext>
            </a:extLst>
          </p:cNvPr>
          <p:cNvCxnSpPr>
            <a:cxnSpLocks/>
          </p:cNvCxnSpPr>
          <p:nvPr/>
        </p:nvCxnSpPr>
        <p:spPr>
          <a:xfrm flipH="1">
            <a:off x="4429275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748A339-08C0-4EC4-A899-7565EB6CE02F}"/>
              </a:ext>
            </a:extLst>
          </p:cNvPr>
          <p:cNvCxnSpPr>
            <a:cxnSpLocks/>
          </p:cNvCxnSpPr>
          <p:nvPr/>
        </p:nvCxnSpPr>
        <p:spPr>
          <a:xfrm flipH="1">
            <a:off x="4429275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8A856C-DE98-47F9-8365-CAD951EE2FE7}"/>
              </a:ext>
            </a:extLst>
          </p:cNvPr>
          <p:cNvCxnSpPr>
            <a:cxnSpLocks/>
          </p:cNvCxnSpPr>
          <p:nvPr/>
        </p:nvCxnSpPr>
        <p:spPr>
          <a:xfrm flipH="1">
            <a:off x="4429275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BBB88A-EF9E-4E17-9B53-6F55E43965CB}"/>
              </a:ext>
            </a:extLst>
          </p:cNvPr>
          <p:cNvCxnSpPr>
            <a:cxnSpLocks/>
          </p:cNvCxnSpPr>
          <p:nvPr/>
        </p:nvCxnSpPr>
        <p:spPr>
          <a:xfrm flipH="1">
            <a:off x="3249636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092468D-4EFF-4C92-9C84-918DCE430FB7}"/>
              </a:ext>
            </a:extLst>
          </p:cNvPr>
          <p:cNvCxnSpPr>
            <a:cxnSpLocks/>
          </p:cNvCxnSpPr>
          <p:nvPr/>
        </p:nvCxnSpPr>
        <p:spPr>
          <a:xfrm flipH="1">
            <a:off x="3249636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7777FA5-B5DC-4E8D-8975-C530BE8E1EEB}"/>
              </a:ext>
            </a:extLst>
          </p:cNvPr>
          <p:cNvCxnSpPr>
            <a:cxnSpLocks/>
          </p:cNvCxnSpPr>
          <p:nvPr/>
        </p:nvCxnSpPr>
        <p:spPr>
          <a:xfrm flipH="1">
            <a:off x="3249636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46D930-D8B7-4558-8117-9FFC55BDC6C5}"/>
              </a:ext>
            </a:extLst>
          </p:cNvPr>
          <p:cNvCxnSpPr>
            <a:cxnSpLocks/>
          </p:cNvCxnSpPr>
          <p:nvPr/>
        </p:nvCxnSpPr>
        <p:spPr>
          <a:xfrm flipH="1">
            <a:off x="3249636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1B9E48F-DFC1-44B3-A790-995EC01F53D8}"/>
              </a:ext>
            </a:extLst>
          </p:cNvPr>
          <p:cNvCxnSpPr>
            <a:cxnSpLocks/>
          </p:cNvCxnSpPr>
          <p:nvPr/>
        </p:nvCxnSpPr>
        <p:spPr>
          <a:xfrm flipH="1">
            <a:off x="4728651" y="429475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3A481B5-6B80-4637-B482-353C0D8751C2}"/>
              </a:ext>
            </a:extLst>
          </p:cNvPr>
          <p:cNvCxnSpPr>
            <a:cxnSpLocks/>
          </p:cNvCxnSpPr>
          <p:nvPr/>
        </p:nvCxnSpPr>
        <p:spPr>
          <a:xfrm flipH="1">
            <a:off x="4728651" y="3964989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D30A7B7-2721-4AEB-88F0-4D9E2F2D57E6}"/>
              </a:ext>
            </a:extLst>
          </p:cNvPr>
          <p:cNvCxnSpPr>
            <a:cxnSpLocks/>
          </p:cNvCxnSpPr>
          <p:nvPr/>
        </p:nvCxnSpPr>
        <p:spPr>
          <a:xfrm flipH="1">
            <a:off x="4728651" y="3635221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944DA62-1313-493D-8C1C-C590923AC598}"/>
              </a:ext>
            </a:extLst>
          </p:cNvPr>
          <p:cNvCxnSpPr>
            <a:cxnSpLocks/>
          </p:cNvCxnSpPr>
          <p:nvPr/>
        </p:nvCxnSpPr>
        <p:spPr>
          <a:xfrm flipH="1">
            <a:off x="4728651" y="3305453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507B54C-E0A2-4070-BFD2-736C88FFC1A6}"/>
              </a:ext>
            </a:extLst>
          </p:cNvPr>
          <p:cNvCxnSpPr>
            <a:cxnSpLocks/>
          </p:cNvCxnSpPr>
          <p:nvPr/>
        </p:nvCxnSpPr>
        <p:spPr>
          <a:xfrm flipH="1">
            <a:off x="4728651" y="264591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3B4EC1-111E-4B63-B1A0-7513955E891F}"/>
              </a:ext>
            </a:extLst>
          </p:cNvPr>
          <p:cNvCxnSpPr>
            <a:cxnSpLocks/>
          </p:cNvCxnSpPr>
          <p:nvPr/>
        </p:nvCxnSpPr>
        <p:spPr>
          <a:xfrm>
            <a:off x="6202592" y="3637712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2245EFD-39F3-4190-8A46-CEF8F7408798}"/>
              </a:ext>
            </a:extLst>
          </p:cNvPr>
          <p:cNvCxnSpPr>
            <a:cxnSpLocks/>
          </p:cNvCxnSpPr>
          <p:nvPr/>
        </p:nvCxnSpPr>
        <p:spPr>
          <a:xfrm>
            <a:off x="6202592" y="3917813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41EB101-FC0A-49FB-AA87-B06BEAB70A9F}"/>
              </a:ext>
            </a:extLst>
          </p:cNvPr>
          <p:cNvCxnSpPr>
            <a:cxnSpLocks/>
          </p:cNvCxnSpPr>
          <p:nvPr/>
        </p:nvCxnSpPr>
        <p:spPr>
          <a:xfrm>
            <a:off x="6202592" y="4296955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839A949-8FB6-445A-A856-E1A5AA6CB278}"/>
              </a:ext>
            </a:extLst>
          </p:cNvPr>
          <p:cNvCxnSpPr>
            <a:cxnSpLocks/>
          </p:cNvCxnSpPr>
          <p:nvPr/>
        </p:nvCxnSpPr>
        <p:spPr>
          <a:xfrm>
            <a:off x="6202592" y="4008374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EE87E70-28FA-4D6E-A958-D510DAE52E00}"/>
              </a:ext>
            </a:extLst>
          </p:cNvPr>
          <p:cNvSpPr/>
          <p:nvPr/>
        </p:nvSpPr>
        <p:spPr>
          <a:xfrm>
            <a:off x="3242603" y="2145324"/>
            <a:ext cx="726831" cy="255413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068BA1E-4256-4292-8D45-460A323D794A}"/>
              </a:ext>
            </a:extLst>
          </p:cNvPr>
          <p:cNvCxnSpPr>
            <a:cxnSpLocks/>
          </p:cNvCxnSpPr>
          <p:nvPr/>
        </p:nvCxnSpPr>
        <p:spPr>
          <a:xfrm>
            <a:off x="6202592" y="3306667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58004CD-4179-45A9-931B-15A34683B39C}"/>
              </a:ext>
            </a:extLst>
          </p:cNvPr>
          <p:cNvSpPr/>
          <p:nvPr/>
        </p:nvSpPr>
        <p:spPr>
          <a:xfrm flipV="1">
            <a:off x="6195559" y="2027529"/>
            <a:ext cx="316523" cy="623165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1BEAAB9-CF95-49C5-B2C0-09270FC624D9}"/>
              </a:ext>
            </a:extLst>
          </p:cNvPr>
          <p:cNvSpPr/>
          <p:nvPr/>
        </p:nvSpPr>
        <p:spPr>
          <a:xfrm>
            <a:off x="3472307" y="2400740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Mem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5495AA3-45FC-4D06-97A2-2C866B3DD507}"/>
              </a:ext>
            </a:extLst>
          </p:cNvPr>
          <p:cNvCxnSpPr>
            <a:cxnSpLocks/>
          </p:cNvCxnSpPr>
          <p:nvPr/>
        </p:nvCxnSpPr>
        <p:spPr>
          <a:xfrm flipH="1">
            <a:off x="4429275" y="2570423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A5C0DE8-C182-4E1D-B633-08853F23BF94}"/>
              </a:ext>
            </a:extLst>
          </p:cNvPr>
          <p:cNvSpPr txBox="1"/>
          <p:nvPr/>
        </p:nvSpPr>
        <p:spPr>
          <a:xfrm>
            <a:off x="6216664" y="3779314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src3</a:t>
            </a:r>
            <a:endParaRPr lang="en-US" sz="1000" i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38D6D3-B975-4536-9E9E-9082C644FEA0}"/>
              </a:ext>
            </a:extLst>
          </p:cNvPr>
          <p:cNvSpPr txBox="1"/>
          <p:nvPr/>
        </p:nvSpPr>
        <p:spPr>
          <a:xfrm>
            <a:off x="6204143" y="4042161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dest2</a:t>
            </a:r>
            <a:endParaRPr lang="en-US" sz="10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4BE15E-6039-48FA-B6C5-9A469C810419}"/>
              </a:ext>
            </a:extLst>
          </p:cNvPr>
          <p:cNvSpPr txBox="1"/>
          <p:nvPr/>
        </p:nvSpPr>
        <p:spPr>
          <a:xfrm>
            <a:off x="3207017" y="116806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F19693-59DB-4057-827B-37A1AC1F76D8}"/>
              </a:ext>
            </a:extLst>
          </p:cNvPr>
          <p:cNvSpPr/>
          <p:nvPr/>
        </p:nvSpPr>
        <p:spPr>
          <a:xfrm>
            <a:off x="3688189" y="1103762"/>
            <a:ext cx="739719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Host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0683E1-DFC0-4E29-BEB2-E09C4939329A}"/>
              </a:ext>
            </a:extLst>
          </p:cNvPr>
          <p:cNvSpPr/>
          <p:nvPr/>
        </p:nvSpPr>
        <p:spPr>
          <a:xfrm>
            <a:off x="4892582" y="1095304"/>
            <a:ext cx="1172201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Registers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387414-62FC-4DA6-8A84-2BECBBC7F6C4}"/>
              </a:ext>
            </a:extLst>
          </p:cNvPr>
          <p:cNvSpPr/>
          <p:nvPr/>
        </p:nvSpPr>
        <p:spPr>
          <a:xfrm>
            <a:off x="6519116" y="1095304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Decode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83CD3B9-427C-4F6D-886A-732C12939BE2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3259155" y="1441936"/>
            <a:ext cx="4290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D2A54B-2A0B-476F-A007-5735012C512F}"/>
              </a:ext>
            </a:extLst>
          </p:cNvPr>
          <p:cNvCxnSpPr>
            <a:cxnSpLocks/>
          </p:cNvCxnSpPr>
          <p:nvPr/>
        </p:nvCxnSpPr>
        <p:spPr>
          <a:xfrm flipH="1">
            <a:off x="4423853" y="1441936"/>
            <a:ext cx="46634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50A97A-AFDB-4CB2-8F55-B16DBDE26E98}"/>
              </a:ext>
            </a:extLst>
          </p:cNvPr>
          <p:cNvCxnSpPr>
            <a:cxnSpLocks/>
          </p:cNvCxnSpPr>
          <p:nvPr/>
        </p:nvCxnSpPr>
        <p:spPr>
          <a:xfrm flipH="1">
            <a:off x="6062653" y="1322360"/>
            <a:ext cx="457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C0F5557-7496-48A0-B0DB-894E036881AB}"/>
              </a:ext>
            </a:extLst>
          </p:cNvPr>
          <p:cNvCxnSpPr>
            <a:cxnSpLocks/>
          </p:cNvCxnSpPr>
          <p:nvPr/>
        </p:nvCxnSpPr>
        <p:spPr>
          <a:xfrm rot="5400000" flipH="1">
            <a:off x="6979481" y="1677923"/>
            <a:ext cx="24688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5EBA648-E9CA-49F8-883A-B1C42D28D1C9}"/>
              </a:ext>
            </a:extLst>
          </p:cNvPr>
          <p:cNvCxnSpPr>
            <a:cxnSpLocks/>
          </p:cNvCxnSpPr>
          <p:nvPr/>
        </p:nvCxnSpPr>
        <p:spPr>
          <a:xfrm flipH="1">
            <a:off x="4728651" y="2975685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C1234BD-B2FA-4FBD-99C3-101948E4B4E9}"/>
              </a:ext>
            </a:extLst>
          </p:cNvPr>
          <p:cNvSpPr/>
          <p:nvPr/>
        </p:nvSpPr>
        <p:spPr>
          <a:xfrm flipV="1">
            <a:off x="6195559" y="2839600"/>
            <a:ext cx="327074" cy="141481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4 supports a choice of Chimera, AHB, APB, or “Direct” interface to the host CPU</a:t>
            </a:r>
          </a:p>
          <a:p>
            <a:pPr>
              <a:spcBef>
                <a:spcPts val="1600"/>
              </a:spcBef>
            </a:pPr>
            <a:r>
              <a:rPr lang="en-US" dirty="0"/>
              <a:t>The Chimera-style interface is </a:t>
            </a:r>
            <a:r>
              <a:rPr lang="en-US" i="1" dirty="0"/>
              <a:t>much </a:t>
            </a:r>
            <a:r>
              <a:rPr lang="en-US" dirty="0"/>
              <a:t>easier to integrate than Hydra 3’s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All Chimera-facing signals are registered on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 == </a:t>
            </a:r>
            <a:r>
              <a:rPr lang="en-US" dirty="0" err="1">
                <a:latin typeface="Avenir Next LT Pro Light" panose="020B0304020202020204" pitchFamily="34" charset="0"/>
              </a:rPr>
              <a:t>pclk_master</a:t>
            </a:r>
            <a:r>
              <a:rPr lang="en-US" dirty="0"/>
              <a:t>, not on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dirty="0"/>
              <a:t>Greatly simplifies synthesis when </a:t>
            </a:r>
            <a:r>
              <a:rPr lang="en-US" dirty="0">
                <a:latin typeface="Avenir Next LT Pro Light" panose="020B0304020202020204" pitchFamily="34" charset="0"/>
              </a:rPr>
              <a:t>pclk</a:t>
            </a:r>
            <a:r>
              <a:rPr lang="en-US" dirty="0"/>
              <a:t> runs at ½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rate  (or generally, 1/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)</a:t>
            </a:r>
          </a:p>
          <a:p>
            <a:pPr>
              <a:spcBef>
                <a:spcPts val="1600"/>
              </a:spcBef>
            </a:pPr>
            <a:r>
              <a:rPr lang="en-US" dirty="0"/>
              <a:t>The AHB and APB interfaces comply with AMBA standards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They also accommodate AHB </a:t>
            </a:r>
            <a:r>
              <a:rPr lang="en-US" dirty="0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or APB </a:t>
            </a:r>
            <a:r>
              <a:rPr lang="en-US" dirty="0">
                <a:latin typeface="Avenir Next LT Pro Light" panose="020B0304020202020204" pitchFamily="34" charset="0"/>
              </a:rPr>
              <a:t>PCLK</a:t>
            </a:r>
            <a:r>
              <a:rPr lang="en-US" dirty="0"/>
              <a:t> running at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 ==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or 1/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rate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Byrd and </a:t>
            </a:r>
            <a:r>
              <a:rPr lang="en-US" dirty="0" err="1"/>
              <a:t>SmartBridge</a:t>
            </a:r>
            <a:r>
              <a:rPr lang="en-US" dirty="0"/>
              <a:t> use AHB, running at full speed  (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 ==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)</a:t>
            </a:r>
          </a:p>
          <a:p>
            <a:pPr>
              <a:spcBef>
                <a:spcPts val="1600"/>
              </a:spcBef>
            </a:pPr>
            <a:r>
              <a:rPr lang="en-US" dirty="0"/>
              <a:t>The Direct-style interface uses a simple handshake-free, un-pipelined protocol</a:t>
            </a:r>
          </a:p>
          <a:p>
            <a:pPr>
              <a:spcBef>
                <a:spcPts val="1200"/>
              </a:spcBef>
            </a:pPr>
            <a:r>
              <a:rPr lang="en-US" dirty="0"/>
              <a:t>Note that in non-Chimera hosts, peripheral register reads/writes tend to be slow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example, Byrd’s E76 CPU has a few cycles of latency for operations on its AHB system port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</a:t>
            </a:r>
            <a:r>
              <a:rPr lang="en-US" dirty="0" err="1"/>
              <a:t>Xtensa</a:t>
            </a:r>
            <a:r>
              <a:rPr lang="en-US" dirty="0"/>
              <a:t> CPU on Prometheus/Triton runs its peripheral bus at ¼ the CPU clock rate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Unavoidable:  This fact motivated Hydra 4’s opcodes-with-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/>
              <a:t>’s</a:t>
            </a:r>
            <a:r>
              <a:rPr lang="en-US" dirty="0"/>
              <a:t> design, and also its SPU</a:t>
            </a:r>
          </a:p>
        </p:txBody>
      </p:sp>
    </p:spTree>
    <p:extLst>
      <p:ext uri="{BB962C8B-B14F-4D97-AF65-F5344CB8AC3E}">
        <p14:creationId xmlns:p14="http://schemas.microsoft.com/office/powerpoint/2010/main" val="2473242056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 interface:  Chimera-style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2000"/>
              </a:spcBef>
            </a:pPr>
            <a:r>
              <a:rPr lang="en-US" dirty="0"/>
              <a:t>Input signals no longer require </a:t>
            </a:r>
            <a:r>
              <a:rPr lang="en-US" dirty="0" err="1"/>
              <a:t>multicycle_paths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dmem_read0/write0_addr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dmem_write0_data</a:t>
            </a:r>
            <a:r>
              <a:rPr lang="en-US" dirty="0"/>
              <a:t>, etc., are sampled on the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>
                <a:latin typeface="Avenir Next LT Pro Light" panose="020B0304020202020204" pitchFamily="34" charset="0"/>
              </a:rPr>
              <a:t> </a:t>
            </a:r>
            <a:r>
              <a:rPr lang="en-US" dirty="0"/>
              <a:t>rising edge</a:t>
            </a:r>
            <a:br>
              <a:rPr lang="en-US" dirty="0"/>
            </a:br>
            <a:r>
              <a:rPr lang="en-US" dirty="0"/>
              <a:t>(i.e., on the </a:t>
            </a:r>
            <a:r>
              <a:rPr lang="en-US" i="1" dirty="0"/>
              <a:t>true</a:t>
            </a:r>
            <a:r>
              <a:rPr lang="en-US" dirty="0"/>
              <a:t> </a:t>
            </a:r>
            <a:r>
              <a:rPr lang="en-US" dirty="0">
                <a:latin typeface="Avenir Next LT Pro Light" panose="020B0304020202020204" pitchFamily="34" charset="0"/>
              </a:rPr>
              <a:t>pclk</a:t>
            </a:r>
            <a:r>
              <a:rPr lang="en-US" dirty="0"/>
              <a:t> rising edge)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Write data is captured in a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-domain write buffer and applied during the next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cycle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08FD38-6CE3-4DE1-8217-40DB0F167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491" y="2009842"/>
            <a:ext cx="6667018" cy="268532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5DA785-BD33-425E-99F1-7B8FB17A05DD}"/>
              </a:ext>
            </a:extLst>
          </p:cNvPr>
          <p:cNvCxnSpPr>
            <a:cxnSpLocks/>
          </p:cNvCxnSpPr>
          <p:nvPr/>
        </p:nvCxnSpPr>
        <p:spPr>
          <a:xfrm>
            <a:off x="3164982" y="2077042"/>
            <a:ext cx="0" cy="256032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F1BA08-01EF-4382-B1F2-665397DB09E4}"/>
              </a:ext>
            </a:extLst>
          </p:cNvPr>
          <p:cNvCxnSpPr>
            <a:cxnSpLocks/>
          </p:cNvCxnSpPr>
          <p:nvPr/>
        </p:nvCxnSpPr>
        <p:spPr>
          <a:xfrm>
            <a:off x="4202309" y="2077042"/>
            <a:ext cx="0" cy="256032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50B41F0-775C-481C-B46F-D533ABFCCB87}"/>
              </a:ext>
            </a:extLst>
          </p:cNvPr>
          <p:cNvCxnSpPr>
            <a:cxnSpLocks/>
          </p:cNvCxnSpPr>
          <p:nvPr/>
        </p:nvCxnSpPr>
        <p:spPr>
          <a:xfrm>
            <a:off x="5229251" y="2077042"/>
            <a:ext cx="0" cy="256032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8C9505C-BD45-455B-BB3E-3D214C2C76DC}"/>
              </a:ext>
            </a:extLst>
          </p:cNvPr>
          <p:cNvCxnSpPr>
            <a:cxnSpLocks/>
          </p:cNvCxnSpPr>
          <p:nvPr/>
        </p:nvCxnSpPr>
        <p:spPr>
          <a:xfrm>
            <a:off x="6256192" y="2077042"/>
            <a:ext cx="0" cy="256032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93B77E8B-0057-4958-B573-399F16499BCF}"/>
              </a:ext>
            </a:extLst>
          </p:cNvPr>
          <p:cNvSpPr/>
          <p:nvPr/>
        </p:nvSpPr>
        <p:spPr>
          <a:xfrm>
            <a:off x="4002258" y="3868615"/>
            <a:ext cx="386859" cy="323557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1E27D1-304D-4419-A3B8-BAF0ED9F4EC1}"/>
              </a:ext>
            </a:extLst>
          </p:cNvPr>
          <p:cNvCxnSpPr>
            <a:cxnSpLocks/>
          </p:cNvCxnSpPr>
          <p:nvPr/>
        </p:nvCxnSpPr>
        <p:spPr>
          <a:xfrm>
            <a:off x="7285792" y="2077042"/>
            <a:ext cx="0" cy="256032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F561A44-A0B2-4EA7-8709-8B7B34270484}"/>
              </a:ext>
            </a:extLst>
          </p:cNvPr>
          <p:cNvSpPr/>
          <p:nvPr/>
        </p:nvSpPr>
        <p:spPr>
          <a:xfrm>
            <a:off x="3580936" y="3868614"/>
            <a:ext cx="196586" cy="323557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1988728-64D7-4A76-A863-42F1C16CBA5C}"/>
              </a:ext>
            </a:extLst>
          </p:cNvPr>
          <p:cNvSpPr/>
          <p:nvPr/>
        </p:nvSpPr>
        <p:spPr>
          <a:xfrm>
            <a:off x="3755036" y="3829987"/>
            <a:ext cx="322289" cy="74951"/>
          </a:xfrm>
          <a:custGeom>
            <a:avLst/>
            <a:gdLst>
              <a:gd name="connsiteX0" fmla="*/ 0 w 322289"/>
              <a:gd name="connsiteY0" fmla="*/ 74951 h 74951"/>
              <a:gd name="connsiteX1" fmla="*/ 149902 w 322289"/>
              <a:gd name="connsiteY1" fmla="*/ 0 h 74951"/>
              <a:gd name="connsiteX2" fmla="*/ 322289 w 322289"/>
              <a:gd name="connsiteY2" fmla="*/ 74951 h 7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289" h="74951">
                <a:moveTo>
                  <a:pt x="0" y="74951"/>
                </a:moveTo>
                <a:cubicBezTo>
                  <a:pt x="48093" y="37475"/>
                  <a:pt x="96187" y="0"/>
                  <a:pt x="149902" y="0"/>
                </a:cubicBezTo>
                <a:cubicBezTo>
                  <a:pt x="203617" y="0"/>
                  <a:pt x="262953" y="37475"/>
                  <a:pt x="322289" y="74951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B269CAF-8486-4486-91FB-6EB8DAA4760D}"/>
              </a:ext>
            </a:extLst>
          </p:cNvPr>
          <p:cNvSpPr/>
          <p:nvPr/>
        </p:nvSpPr>
        <p:spPr>
          <a:xfrm>
            <a:off x="6062762" y="3868615"/>
            <a:ext cx="386859" cy="323557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82ED309-D740-40B9-AF8C-FAE4D025B22F}"/>
              </a:ext>
            </a:extLst>
          </p:cNvPr>
          <p:cNvSpPr/>
          <p:nvPr/>
        </p:nvSpPr>
        <p:spPr>
          <a:xfrm>
            <a:off x="5641440" y="3868614"/>
            <a:ext cx="196586" cy="323557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11BDD55-AF49-4CE2-B50E-CECA06CA91B8}"/>
              </a:ext>
            </a:extLst>
          </p:cNvPr>
          <p:cNvSpPr/>
          <p:nvPr/>
        </p:nvSpPr>
        <p:spPr>
          <a:xfrm>
            <a:off x="5815540" y="3829987"/>
            <a:ext cx="322289" cy="74951"/>
          </a:xfrm>
          <a:custGeom>
            <a:avLst/>
            <a:gdLst>
              <a:gd name="connsiteX0" fmla="*/ 0 w 322289"/>
              <a:gd name="connsiteY0" fmla="*/ 74951 h 74951"/>
              <a:gd name="connsiteX1" fmla="*/ 149902 w 322289"/>
              <a:gd name="connsiteY1" fmla="*/ 0 h 74951"/>
              <a:gd name="connsiteX2" fmla="*/ 322289 w 322289"/>
              <a:gd name="connsiteY2" fmla="*/ 74951 h 7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289" h="74951">
                <a:moveTo>
                  <a:pt x="0" y="74951"/>
                </a:moveTo>
                <a:cubicBezTo>
                  <a:pt x="48093" y="37475"/>
                  <a:pt x="96187" y="0"/>
                  <a:pt x="149902" y="0"/>
                </a:cubicBezTo>
                <a:cubicBezTo>
                  <a:pt x="203617" y="0"/>
                  <a:pt x="262953" y="37475"/>
                  <a:pt x="322289" y="74951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CFD7E0-2CA9-49FE-87A6-5C5112181431}"/>
              </a:ext>
            </a:extLst>
          </p:cNvPr>
          <p:cNvSpPr txBox="1"/>
          <p:nvPr/>
        </p:nvSpPr>
        <p:spPr>
          <a:xfrm>
            <a:off x="3353141" y="4601257"/>
            <a:ext cx="662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/>
              <a:t>hclk</a:t>
            </a:r>
            <a:r>
              <a:rPr lang="en-US" sz="1000" dirty="0"/>
              <a:t> &amp;</a:t>
            </a:r>
            <a:br>
              <a:rPr lang="en-US" sz="1000" dirty="0"/>
            </a:br>
            <a:r>
              <a:rPr lang="en-US" sz="1000" dirty="0" err="1"/>
              <a:t>host_clk</a:t>
            </a:r>
            <a:endParaRPr lang="en-US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A0C42F-5C30-4510-B5F4-24CD408297F6}"/>
              </a:ext>
            </a:extLst>
          </p:cNvPr>
          <p:cNvSpPr txBox="1"/>
          <p:nvPr/>
        </p:nvSpPr>
        <p:spPr>
          <a:xfrm>
            <a:off x="3981634" y="4601257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/>
              <a:t>hclk</a:t>
            </a:r>
            <a:br>
              <a:rPr lang="en-US" sz="1000" dirty="0"/>
            </a:br>
            <a:r>
              <a:rPr lang="en-US" sz="1000" dirty="0"/>
              <a:t>only</a:t>
            </a:r>
          </a:p>
        </p:txBody>
      </p:sp>
    </p:spTree>
    <p:extLst>
      <p:ext uri="{BB962C8B-B14F-4D97-AF65-F5344CB8AC3E}">
        <p14:creationId xmlns:p14="http://schemas.microsoft.com/office/powerpoint/2010/main" val="1669444059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 interface:  Chimera-style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2000"/>
              </a:spcBef>
            </a:pPr>
            <a:r>
              <a:rPr lang="en-US" dirty="0"/>
              <a:t>Output signals are now stable throughout the </a:t>
            </a:r>
            <a:r>
              <a:rPr lang="en-US" dirty="0">
                <a:latin typeface="Avenir Next LT Pro Light" panose="020B0304020202020204" pitchFamily="34" charset="0"/>
              </a:rPr>
              <a:t>pclk</a:t>
            </a:r>
            <a:r>
              <a:rPr lang="en-US" dirty="0"/>
              <a:t> period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dmem_read0_data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dmem_read0/write0_ack</a:t>
            </a:r>
            <a:r>
              <a:rPr lang="en-US" dirty="0"/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hydra_intr</a:t>
            </a:r>
            <a:r>
              <a:rPr lang="en-US" dirty="0"/>
              <a:t>, </a:t>
            </a:r>
            <a:r>
              <a:rPr lang="en-US" dirty="0" err="1">
                <a:latin typeface="Avenir Next LT Pro Light" panose="020B0304020202020204" pitchFamily="34" charset="0"/>
              </a:rPr>
              <a:t>hydra_awake</a:t>
            </a:r>
            <a:r>
              <a:rPr lang="en-US" dirty="0"/>
              <a:t>, etc., change only on the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 rising edge, driven by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-domain registers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registers such as </a:t>
            </a:r>
            <a:r>
              <a:rPr lang="en-US" dirty="0">
                <a:latin typeface="Avenir Next LT Pro Light" panose="020B0304020202020204" pitchFamily="34" charset="0"/>
              </a:rPr>
              <a:t>VL</a:t>
            </a:r>
            <a:r>
              <a:rPr lang="en-US" dirty="0"/>
              <a:t>, that are only written by the host, are clocked by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endParaRPr lang="en-US" dirty="0">
              <a:latin typeface="Avenir Next LT Pro Light" panose="020B03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A2E800-ED4A-47C8-BE0A-9AF3C4567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234" y="1988030"/>
            <a:ext cx="6620719" cy="293997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241C644-4194-4DAC-922A-7392D7D4AFD1}"/>
              </a:ext>
            </a:extLst>
          </p:cNvPr>
          <p:cNvCxnSpPr>
            <a:cxnSpLocks/>
          </p:cNvCxnSpPr>
          <p:nvPr/>
        </p:nvCxnSpPr>
        <p:spPr>
          <a:xfrm>
            <a:off x="2946933" y="2022658"/>
            <a:ext cx="0" cy="288036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ABD52EF-DC0C-4FDF-BD32-9941ED00E70A}"/>
              </a:ext>
            </a:extLst>
          </p:cNvPr>
          <p:cNvCxnSpPr>
            <a:cxnSpLocks/>
          </p:cNvCxnSpPr>
          <p:nvPr/>
        </p:nvCxnSpPr>
        <p:spPr>
          <a:xfrm>
            <a:off x="3970246" y="2022658"/>
            <a:ext cx="0" cy="288036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18B993-78F3-49F1-8E48-999A60F1493A}"/>
              </a:ext>
            </a:extLst>
          </p:cNvPr>
          <p:cNvCxnSpPr>
            <a:cxnSpLocks/>
          </p:cNvCxnSpPr>
          <p:nvPr/>
        </p:nvCxnSpPr>
        <p:spPr>
          <a:xfrm>
            <a:off x="4983120" y="2022658"/>
            <a:ext cx="0" cy="288036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FA2CE18-E46D-4944-B097-91DD803E3BD1}"/>
              </a:ext>
            </a:extLst>
          </p:cNvPr>
          <p:cNvCxnSpPr>
            <a:cxnSpLocks/>
          </p:cNvCxnSpPr>
          <p:nvPr/>
        </p:nvCxnSpPr>
        <p:spPr>
          <a:xfrm>
            <a:off x="5988960" y="2022658"/>
            <a:ext cx="0" cy="288036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EDA77E7-02E1-45F3-BFC3-7CD31E5D3E25}"/>
              </a:ext>
            </a:extLst>
          </p:cNvPr>
          <p:cNvSpPr/>
          <p:nvPr/>
        </p:nvSpPr>
        <p:spPr>
          <a:xfrm>
            <a:off x="3507701" y="3277772"/>
            <a:ext cx="424219" cy="675250"/>
          </a:xfrm>
          <a:custGeom>
            <a:avLst/>
            <a:gdLst>
              <a:gd name="connsiteX0" fmla="*/ 0 w 471268"/>
              <a:gd name="connsiteY0" fmla="*/ 0 h 675250"/>
              <a:gd name="connsiteX1" fmla="*/ 168813 w 471268"/>
              <a:gd name="connsiteY1" fmla="*/ 492370 h 675250"/>
              <a:gd name="connsiteX2" fmla="*/ 471268 w 471268"/>
              <a:gd name="connsiteY2" fmla="*/ 675250 h 67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268" h="675250">
                <a:moveTo>
                  <a:pt x="0" y="0"/>
                </a:moveTo>
                <a:cubicBezTo>
                  <a:pt x="45134" y="189914"/>
                  <a:pt x="90268" y="379828"/>
                  <a:pt x="168813" y="492370"/>
                </a:cubicBezTo>
                <a:cubicBezTo>
                  <a:pt x="247358" y="604912"/>
                  <a:pt x="359313" y="640081"/>
                  <a:pt x="471268" y="675250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82AEE9-6CB4-4809-B983-9F708A8B02F3}"/>
              </a:ext>
            </a:extLst>
          </p:cNvPr>
          <p:cNvCxnSpPr>
            <a:cxnSpLocks/>
          </p:cNvCxnSpPr>
          <p:nvPr/>
        </p:nvCxnSpPr>
        <p:spPr>
          <a:xfrm>
            <a:off x="6985806" y="2022658"/>
            <a:ext cx="0" cy="288036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58796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 interface:  Chimera-style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Some registers (such as </a:t>
            </a:r>
            <a:r>
              <a:rPr lang="en-US" dirty="0">
                <a:latin typeface="Avenir Next LT Pro Light" panose="020B0304020202020204" pitchFamily="34" charset="0"/>
              </a:rPr>
              <a:t>STATUS</a:t>
            </a:r>
            <a:r>
              <a:rPr lang="en-US" dirty="0"/>
              <a:t>) really must operate in the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domain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These are captured in a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-domain read buffer and delivered after one wait state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A2E800-ED4A-47C8-BE0A-9AF3C4567B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258"/>
          <a:stretch/>
        </p:blipFill>
        <p:spPr>
          <a:xfrm>
            <a:off x="1177235" y="1988030"/>
            <a:ext cx="4485012" cy="293997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241C644-4194-4DAC-922A-7392D7D4AFD1}"/>
              </a:ext>
            </a:extLst>
          </p:cNvPr>
          <p:cNvCxnSpPr>
            <a:cxnSpLocks/>
          </p:cNvCxnSpPr>
          <p:nvPr/>
        </p:nvCxnSpPr>
        <p:spPr>
          <a:xfrm>
            <a:off x="2946933" y="2029912"/>
            <a:ext cx="0" cy="288036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18B993-78F3-49F1-8E48-999A60F1493A}"/>
              </a:ext>
            </a:extLst>
          </p:cNvPr>
          <p:cNvCxnSpPr>
            <a:cxnSpLocks/>
          </p:cNvCxnSpPr>
          <p:nvPr/>
        </p:nvCxnSpPr>
        <p:spPr>
          <a:xfrm>
            <a:off x="4983120" y="2009842"/>
            <a:ext cx="0" cy="274503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FA2CE18-E46D-4944-B097-91DD803E3BD1}"/>
              </a:ext>
            </a:extLst>
          </p:cNvPr>
          <p:cNvCxnSpPr>
            <a:cxnSpLocks/>
          </p:cNvCxnSpPr>
          <p:nvPr/>
        </p:nvCxnSpPr>
        <p:spPr>
          <a:xfrm>
            <a:off x="5988960" y="2009842"/>
            <a:ext cx="0" cy="274503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62CEE879-AD2D-4646-8FB3-61EB4B363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52" r="32258"/>
          <a:stretch/>
        </p:blipFill>
        <p:spPr>
          <a:xfrm>
            <a:off x="4452800" y="1988030"/>
            <a:ext cx="2243791" cy="29399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459FD-FE2D-4CBD-83C9-C244A49CE05E}"/>
              </a:ext>
            </a:extLst>
          </p:cNvPr>
          <p:cNvSpPr/>
          <p:nvPr/>
        </p:nvSpPr>
        <p:spPr>
          <a:xfrm>
            <a:off x="3516923" y="2820572"/>
            <a:ext cx="965867" cy="1956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DF8135-0D10-44F7-BC3A-2AC2BF16A054}"/>
              </a:ext>
            </a:extLst>
          </p:cNvPr>
          <p:cNvCxnSpPr>
            <a:cxnSpLocks/>
          </p:cNvCxnSpPr>
          <p:nvPr/>
        </p:nvCxnSpPr>
        <p:spPr>
          <a:xfrm>
            <a:off x="3443111" y="3957538"/>
            <a:ext cx="111640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1564E0-59E2-4743-955C-1450CAD8B7D4}"/>
              </a:ext>
            </a:extLst>
          </p:cNvPr>
          <p:cNvCxnSpPr>
            <a:cxnSpLocks/>
          </p:cNvCxnSpPr>
          <p:nvPr/>
        </p:nvCxnSpPr>
        <p:spPr>
          <a:xfrm>
            <a:off x="3376246" y="3214468"/>
            <a:ext cx="1259059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C32E-E71D-483F-A80B-0DB14BD0C15C}"/>
              </a:ext>
            </a:extLst>
          </p:cNvPr>
          <p:cNvCxnSpPr>
            <a:cxnSpLocks/>
          </p:cNvCxnSpPr>
          <p:nvPr/>
        </p:nvCxnSpPr>
        <p:spPr>
          <a:xfrm>
            <a:off x="3376246" y="3382361"/>
            <a:ext cx="1259059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33C36EB4-1C5F-4A94-AED3-6F9A9CE4948E}"/>
              </a:ext>
            </a:extLst>
          </p:cNvPr>
          <p:cNvSpPr/>
          <p:nvPr/>
        </p:nvSpPr>
        <p:spPr>
          <a:xfrm>
            <a:off x="4502863" y="2820572"/>
            <a:ext cx="423746" cy="1112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DB600FD-87A9-4939-85BC-BCB6A23EBAEE}"/>
              </a:ext>
            </a:extLst>
          </p:cNvPr>
          <p:cNvCxnSpPr>
            <a:cxnSpLocks/>
          </p:cNvCxnSpPr>
          <p:nvPr/>
        </p:nvCxnSpPr>
        <p:spPr>
          <a:xfrm>
            <a:off x="3376246" y="4220308"/>
            <a:ext cx="1259059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CB47919-A64F-4E33-8F2E-999D0A0F371C}"/>
              </a:ext>
            </a:extLst>
          </p:cNvPr>
          <p:cNvCxnSpPr>
            <a:cxnSpLocks/>
          </p:cNvCxnSpPr>
          <p:nvPr/>
        </p:nvCxnSpPr>
        <p:spPr>
          <a:xfrm>
            <a:off x="3376246" y="4388201"/>
            <a:ext cx="1259059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D30FE04-9FFD-4C0C-BBF8-BE1FC347FD65}"/>
              </a:ext>
            </a:extLst>
          </p:cNvPr>
          <p:cNvCxnSpPr>
            <a:cxnSpLocks/>
          </p:cNvCxnSpPr>
          <p:nvPr/>
        </p:nvCxnSpPr>
        <p:spPr>
          <a:xfrm>
            <a:off x="3376246" y="4550899"/>
            <a:ext cx="1259059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CAD2603-E31D-4642-B3D3-64475A1EC363}"/>
              </a:ext>
            </a:extLst>
          </p:cNvPr>
          <p:cNvCxnSpPr>
            <a:cxnSpLocks/>
          </p:cNvCxnSpPr>
          <p:nvPr/>
        </p:nvCxnSpPr>
        <p:spPr>
          <a:xfrm>
            <a:off x="3376246" y="4718792"/>
            <a:ext cx="1259059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60E705D5-FB17-4F80-864A-2538D27C4ED0}"/>
              </a:ext>
            </a:extLst>
          </p:cNvPr>
          <p:cNvSpPr/>
          <p:nvPr/>
        </p:nvSpPr>
        <p:spPr>
          <a:xfrm>
            <a:off x="4500633" y="3486951"/>
            <a:ext cx="256477" cy="1015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2F60485-61BB-4941-B360-7E61232390AF}"/>
              </a:ext>
            </a:extLst>
          </p:cNvPr>
          <p:cNvCxnSpPr>
            <a:cxnSpLocks/>
          </p:cNvCxnSpPr>
          <p:nvPr/>
        </p:nvCxnSpPr>
        <p:spPr>
          <a:xfrm>
            <a:off x="3443111" y="3549531"/>
            <a:ext cx="738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9364C9C-B66F-4483-BE0A-9C0FD64D29DF}"/>
              </a:ext>
            </a:extLst>
          </p:cNvPr>
          <p:cNvCxnSpPr>
            <a:cxnSpLocks/>
          </p:cNvCxnSpPr>
          <p:nvPr/>
        </p:nvCxnSpPr>
        <p:spPr>
          <a:xfrm>
            <a:off x="3443111" y="2876887"/>
            <a:ext cx="738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73850D3-B79B-4B26-BC36-8726F8BAB45B}"/>
              </a:ext>
            </a:extLst>
          </p:cNvPr>
          <p:cNvCxnSpPr>
            <a:cxnSpLocks/>
          </p:cNvCxnSpPr>
          <p:nvPr/>
        </p:nvCxnSpPr>
        <p:spPr>
          <a:xfrm>
            <a:off x="4995963" y="2029912"/>
            <a:ext cx="0" cy="288036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9506CC0-3AD1-4A6C-B92C-3A5B56FFF864}"/>
              </a:ext>
            </a:extLst>
          </p:cNvPr>
          <p:cNvCxnSpPr>
            <a:cxnSpLocks/>
          </p:cNvCxnSpPr>
          <p:nvPr/>
        </p:nvCxnSpPr>
        <p:spPr>
          <a:xfrm>
            <a:off x="5996455" y="2029912"/>
            <a:ext cx="0" cy="288036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61D00F94-7C2B-4A83-850B-777441179FA1}"/>
              </a:ext>
            </a:extLst>
          </p:cNvPr>
          <p:cNvSpPr/>
          <p:nvPr/>
        </p:nvSpPr>
        <p:spPr>
          <a:xfrm>
            <a:off x="4392639" y="3751235"/>
            <a:ext cx="196586" cy="15971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40BCDF0-72BB-4CCA-98BA-95812FCA45DC}"/>
              </a:ext>
            </a:extLst>
          </p:cNvPr>
          <p:cNvSpPr/>
          <p:nvPr/>
        </p:nvSpPr>
        <p:spPr>
          <a:xfrm>
            <a:off x="4603477" y="3841281"/>
            <a:ext cx="372858" cy="118417"/>
          </a:xfrm>
          <a:custGeom>
            <a:avLst/>
            <a:gdLst>
              <a:gd name="connsiteX0" fmla="*/ 0 w 471268"/>
              <a:gd name="connsiteY0" fmla="*/ 0 h 675250"/>
              <a:gd name="connsiteX1" fmla="*/ 168813 w 471268"/>
              <a:gd name="connsiteY1" fmla="*/ 492370 h 675250"/>
              <a:gd name="connsiteX2" fmla="*/ 471268 w 471268"/>
              <a:gd name="connsiteY2" fmla="*/ 675250 h 675250"/>
              <a:gd name="connsiteX0" fmla="*/ 0 w 420218"/>
              <a:gd name="connsiteY0" fmla="*/ 0 h 985060"/>
              <a:gd name="connsiteX1" fmla="*/ 117763 w 420218"/>
              <a:gd name="connsiteY1" fmla="*/ 802180 h 985060"/>
              <a:gd name="connsiteX2" fmla="*/ 420218 w 420218"/>
              <a:gd name="connsiteY2" fmla="*/ 985060 h 985060"/>
              <a:gd name="connsiteX0" fmla="*/ 0 w 420218"/>
              <a:gd name="connsiteY0" fmla="*/ 0 h 985060"/>
              <a:gd name="connsiteX1" fmla="*/ 245389 w 420218"/>
              <a:gd name="connsiteY1" fmla="*/ 395550 h 985060"/>
              <a:gd name="connsiteX2" fmla="*/ 420218 w 420218"/>
              <a:gd name="connsiteY2" fmla="*/ 985060 h 985060"/>
              <a:gd name="connsiteX0" fmla="*/ 0 w 420218"/>
              <a:gd name="connsiteY0" fmla="*/ 0 h 985060"/>
              <a:gd name="connsiteX1" fmla="*/ 245389 w 420218"/>
              <a:gd name="connsiteY1" fmla="*/ 395550 h 985060"/>
              <a:gd name="connsiteX2" fmla="*/ 420218 w 420218"/>
              <a:gd name="connsiteY2" fmla="*/ 985060 h 985060"/>
              <a:gd name="connsiteX0" fmla="*/ 0 w 432980"/>
              <a:gd name="connsiteY0" fmla="*/ 0 h 965697"/>
              <a:gd name="connsiteX1" fmla="*/ 245389 w 432980"/>
              <a:gd name="connsiteY1" fmla="*/ 395550 h 965697"/>
              <a:gd name="connsiteX2" fmla="*/ 432980 w 432980"/>
              <a:gd name="connsiteY2" fmla="*/ 965697 h 965697"/>
              <a:gd name="connsiteX0" fmla="*/ 0 w 432980"/>
              <a:gd name="connsiteY0" fmla="*/ 0 h 965697"/>
              <a:gd name="connsiteX1" fmla="*/ 245389 w 432980"/>
              <a:gd name="connsiteY1" fmla="*/ 395550 h 965697"/>
              <a:gd name="connsiteX2" fmla="*/ 432980 w 432980"/>
              <a:gd name="connsiteY2" fmla="*/ 965697 h 965697"/>
              <a:gd name="connsiteX0" fmla="*/ 0 w 432980"/>
              <a:gd name="connsiteY0" fmla="*/ 0 h 965697"/>
              <a:gd name="connsiteX1" fmla="*/ 245389 w 432980"/>
              <a:gd name="connsiteY1" fmla="*/ 279374 h 965697"/>
              <a:gd name="connsiteX2" fmla="*/ 432980 w 432980"/>
              <a:gd name="connsiteY2" fmla="*/ 965697 h 965697"/>
              <a:gd name="connsiteX0" fmla="*/ 0 w 432980"/>
              <a:gd name="connsiteY0" fmla="*/ 0 h 965697"/>
              <a:gd name="connsiteX1" fmla="*/ 245389 w 432980"/>
              <a:gd name="connsiteY1" fmla="*/ 279374 h 965697"/>
              <a:gd name="connsiteX2" fmla="*/ 432980 w 432980"/>
              <a:gd name="connsiteY2" fmla="*/ 965697 h 965697"/>
              <a:gd name="connsiteX0" fmla="*/ 0 w 432980"/>
              <a:gd name="connsiteY0" fmla="*/ 0 h 965697"/>
              <a:gd name="connsiteX1" fmla="*/ 245389 w 432980"/>
              <a:gd name="connsiteY1" fmla="*/ 279374 h 965697"/>
              <a:gd name="connsiteX2" fmla="*/ 432980 w 432980"/>
              <a:gd name="connsiteY2" fmla="*/ 965697 h 965697"/>
              <a:gd name="connsiteX0" fmla="*/ 0 w 432980"/>
              <a:gd name="connsiteY0" fmla="*/ 0 h 965697"/>
              <a:gd name="connsiteX1" fmla="*/ 245389 w 432980"/>
              <a:gd name="connsiteY1" fmla="*/ 279374 h 965697"/>
              <a:gd name="connsiteX2" fmla="*/ 432980 w 432980"/>
              <a:gd name="connsiteY2" fmla="*/ 965697 h 965697"/>
              <a:gd name="connsiteX0" fmla="*/ 0 w 432980"/>
              <a:gd name="connsiteY0" fmla="*/ 0 h 1043156"/>
              <a:gd name="connsiteX1" fmla="*/ 245389 w 432980"/>
              <a:gd name="connsiteY1" fmla="*/ 356833 h 1043156"/>
              <a:gd name="connsiteX2" fmla="*/ 432980 w 432980"/>
              <a:gd name="connsiteY2" fmla="*/ 1043156 h 104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980" h="1043156">
                <a:moveTo>
                  <a:pt x="0" y="0"/>
                </a:moveTo>
                <a:cubicBezTo>
                  <a:pt x="119157" y="15645"/>
                  <a:pt x="173226" y="182974"/>
                  <a:pt x="245389" y="356833"/>
                </a:cubicBezTo>
                <a:cubicBezTo>
                  <a:pt x="317552" y="530692"/>
                  <a:pt x="321025" y="640083"/>
                  <a:pt x="432980" y="1043156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505EA24B-FE4E-4F6F-A834-B20179033D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96" t="86934" r="56152" b="6128"/>
          <a:stretch/>
        </p:blipFill>
        <p:spPr>
          <a:xfrm flipV="1">
            <a:off x="3479987" y="2848769"/>
            <a:ext cx="539725" cy="20398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53D28CC-D27E-42E0-93AC-8532C61330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98" t="86934" r="56153" b="6128"/>
          <a:stretch/>
        </p:blipFill>
        <p:spPr>
          <a:xfrm flipV="1">
            <a:off x="3466916" y="3521897"/>
            <a:ext cx="552796" cy="2039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430471-366C-4ACE-AC19-A7FD4BE0ACAB}"/>
              </a:ext>
            </a:extLst>
          </p:cNvPr>
          <p:cNvCxnSpPr>
            <a:cxnSpLocks/>
          </p:cNvCxnSpPr>
          <p:nvPr/>
        </p:nvCxnSpPr>
        <p:spPr>
          <a:xfrm flipH="1">
            <a:off x="3624226" y="3716849"/>
            <a:ext cx="92068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850AD80-5C9E-4A17-8430-ABCFADCDA9BC}"/>
              </a:ext>
            </a:extLst>
          </p:cNvPr>
          <p:cNvCxnSpPr>
            <a:cxnSpLocks/>
          </p:cNvCxnSpPr>
          <p:nvPr/>
        </p:nvCxnSpPr>
        <p:spPr>
          <a:xfrm flipH="1">
            <a:off x="3624226" y="3044269"/>
            <a:ext cx="92068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ABD52EF-DC0C-4FDF-BD32-9941ED00E70A}"/>
              </a:ext>
            </a:extLst>
          </p:cNvPr>
          <p:cNvCxnSpPr>
            <a:cxnSpLocks/>
          </p:cNvCxnSpPr>
          <p:nvPr/>
        </p:nvCxnSpPr>
        <p:spPr>
          <a:xfrm>
            <a:off x="3970246" y="2029912"/>
            <a:ext cx="0" cy="288036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8F90D91-455F-4A6F-9F32-106F216C8B8C}"/>
              </a:ext>
            </a:extLst>
          </p:cNvPr>
          <p:cNvSpPr/>
          <p:nvPr/>
        </p:nvSpPr>
        <p:spPr>
          <a:xfrm>
            <a:off x="4023361" y="3277773"/>
            <a:ext cx="358726" cy="540808"/>
          </a:xfrm>
          <a:custGeom>
            <a:avLst/>
            <a:gdLst>
              <a:gd name="connsiteX0" fmla="*/ 0 w 471268"/>
              <a:gd name="connsiteY0" fmla="*/ 0 h 675250"/>
              <a:gd name="connsiteX1" fmla="*/ 168813 w 471268"/>
              <a:gd name="connsiteY1" fmla="*/ 492370 h 675250"/>
              <a:gd name="connsiteX2" fmla="*/ 471268 w 471268"/>
              <a:gd name="connsiteY2" fmla="*/ 675250 h 67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268" h="675250">
                <a:moveTo>
                  <a:pt x="0" y="0"/>
                </a:moveTo>
                <a:cubicBezTo>
                  <a:pt x="45134" y="189914"/>
                  <a:pt x="90268" y="379828"/>
                  <a:pt x="168813" y="492370"/>
                </a:cubicBezTo>
                <a:cubicBezTo>
                  <a:pt x="247358" y="604912"/>
                  <a:pt x="359313" y="640081"/>
                  <a:pt x="471268" y="675250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3C0BC5E-1A2A-4766-8545-A52B7D03ECA1}"/>
              </a:ext>
            </a:extLst>
          </p:cNvPr>
          <p:cNvSpPr/>
          <p:nvPr/>
        </p:nvSpPr>
        <p:spPr>
          <a:xfrm>
            <a:off x="3524417" y="3277773"/>
            <a:ext cx="867309" cy="540808"/>
          </a:xfrm>
          <a:custGeom>
            <a:avLst/>
            <a:gdLst>
              <a:gd name="connsiteX0" fmla="*/ 0 w 471268"/>
              <a:gd name="connsiteY0" fmla="*/ 0 h 675250"/>
              <a:gd name="connsiteX1" fmla="*/ 168813 w 471268"/>
              <a:gd name="connsiteY1" fmla="*/ 492370 h 675250"/>
              <a:gd name="connsiteX2" fmla="*/ 471268 w 471268"/>
              <a:gd name="connsiteY2" fmla="*/ 675250 h 67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268" h="675250">
                <a:moveTo>
                  <a:pt x="0" y="0"/>
                </a:moveTo>
                <a:cubicBezTo>
                  <a:pt x="45134" y="189914"/>
                  <a:pt x="90268" y="379828"/>
                  <a:pt x="168813" y="492370"/>
                </a:cubicBezTo>
                <a:cubicBezTo>
                  <a:pt x="247358" y="604912"/>
                  <a:pt x="359313" y="640081"/>
                  <a:pt x="471268" y="675250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90292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 interface signal timing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Hydra 4 aims for the host interface to have the simplest possible signal timing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Every input goes only to flops clocked on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800"/>
              </a:spcBef>
            </a:pPr>
            <a:r>
              <a:rPr lang="en-US" dirty="0"/>
              <a:t>Every output comes only from flops clocked on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800"/>
              </a:spcBef>
            </a:pPr>
            <a:r>
              <a:rPr lang="en-US" dirty="0"/>
              <a:t>Not much logic delay in between the ports and those registers</a:t>
            </a:r>
          </a:p>
        </p:txBody>
      </p:sp>
    </p:spTree>
    <p:extLst>
      <p:ext uri="{BB962C8B-B14F-4D97-AF65-F5344CB8AC3E}">
        <p14:creationId xmlns:p14="http://schemas.microsoft.com/office/powerpoint/2010/main" val="4085178711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Chimera-style host interface (writing)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47A530-2BC8-4FEA-A8A5-4B66C4EC4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008952"/>
              </p:ext>
            </p:extLst>
          </p:nvPr>
        </p:nvGraphicFramePr>
        <p:xfrm>
          <a:off x="457200" y="788670"/>
          <a:ext cx="7925973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dmem_write0_request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947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dmem_write0_ack[1:0]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3485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/>
                        <a:t>dmem_write0_commit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539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dmem_write0_addr_is_hydra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Hydra block address decode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1867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dmem_write0_addr_low[5:0]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Low address bits within Hydra block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12172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dmem_write0_size[1:0]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84361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dmem_write0_data[31:0]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931879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dmem_write0_guest_safe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3087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856778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Chimera-style host interface (reading)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47A530-2BC8-4FEA-A8A5-4B66C4EC4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793636"/>
              </p:ext>
            </p:extLst>
          </p:nvPr>
        </p:nvGraphicFramePr>
        <p:xfrm>
          <a:off x="457200" y="788670"/>
          <a:ext cx="7925973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dmem_read0_request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40636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dmem_read0_ack[1:0]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52176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dmem_read0_addr_is_hydra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Hydra block address decode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78793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dmem_read0_addr_low[5:0]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Low address bits within Hydra block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21862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dmem_read0_size[1:0]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449067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dmem_read0_data[31:0]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761135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dmem_read0_guest_safe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Addr</a:t>
                      </a:r>
                      <a:r>
                        <a:rPr lang="en-US" sz="1200" dirty="0"/>
                        <a:t> dec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39482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hydra_mutex_release_out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CPU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Chimera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7458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0030982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 interface:  AHB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The host interface complies</a:t>
            </a:r>
            <a:br>
              <a:rPr lang="en-US" dirty="0"/>
            </a:br>
            <a:r>
              <a:rPr lang="en-US" dirty="0"/>
              <a:t>with the AMBA 5 AHB standard</a:t>
            </a:r>
            <a:br>
              <a:rPr lang="en-US" dirty="0"/>
            </a:br>
            <a:r>
              <a:rPr lang="en-US" dirty="0"/>
              <a:t>(“AHB-Lite”)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Again, all signals operate</a:t>
            </a:r>
            <a:br>
              <a:rPr lang="en-US" dirty="0"/>
            </a:br>
            <a:r>
              <a:rPr lang="en-US" dirty="0"/>
              <a:t>in the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 domain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A write buffer and a</a:t>
            </a:r>
            <a:br>
              <a:rPr lang="en-US" dirty="0"/>
            </a:br>
            <a:r>
              <a:rPr lang="en-US" dirty="0"/>
              <a:t>read buffer transfer data</a:t>
            </a:r>
            <a:br>
              <a:rPr lang="en-US" dirty="0"/>
            </a:br>
            <a:r>
              <a:rPr lang="en-US" dirty="0"/>
              <a:t>between the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and</a:t>
            </a:r>
            <a:br>
              <a:rPr lang="en-US" dirty="0"/>
            </a:b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 domains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Write buffer forwarding</a:t>
            </a:r>
            <a:br>
              <a:rPr lang="en-US" dirty="0"/>
            </a:br>
            <a:r>
              <a:rPr lang="en-US" dirty="0"/>
              <a:t>ensures the host sees the</a:t>
            </a:r>
            <a:br>
              <a:rPr lang="en-US" dirty="0"/>
            </a:br>
            <a:r>
              <a:rPr lang="en-US" dirty="0"/>
              <a:t>correct value if it writes a</a:t>
            </a:r>
            <a:br>
              <a:rPr lang="en-US" dirty="0"/>
            </a:br>
            <a:r>
              <a:rPr lang="en-US" dirty="0"/>
              <a:t>register and immediately</a:t>
            </a:r>
            <a:br>
              <a:rPr lang="en-US" dirty="0"/>
            </a:br>
            <a:r>
              <a:rPr lang="en-US" dirty="0"/>
              <a:t>reads it 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D34CF-30AC-40D8-A76F-39B4E64FF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319" y="962869"/>
            <a:ext cx="4583575" cy="367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11267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 interface:  AHB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Hydra’s AHB host interface</a:t>
            </a:r>
            <a:br>
              <a:rPr lang="en-US" dirty="0"/>
            </a:br>
            <a:r>
              <a:rPr lang="en-US" dirty="0"/>
              <a:t>occasionally generates</a:t>
            </a:r>
            <a:br>
              <a:rPr lang="en-US" dirty="0"/>
            </a:br>
            <a:r>
              <a:rPr lang="en-US" dirty="0"/>
              <a:t>wait states to delay its</a:t>
            </a:r>
            <a:br>
              <a:rPr lang="en-US" dirty="0"/>
            </a:br>
            <a:r>
              <a:rPr lang="en-US" dirty="0"/>
              <a:t>response to the host’s</a:t>
            </a:r>
            <a:br>
              <a:rPr lang="en-US" dirty="0"/>
            </a:br>
            <a:r>
              <a:rPr lang="en-US" dirty="0"/>
              <a:t>read or write request</a:t>
            </a:r>
          </a:p>
          <a:p>
            <a:pPr marL="320040" lvl="1" indent="-228600">
              <a:spcBef>
                <a:spcPts val="600"/>
              </a:spcBef>
              <a:buNone/>
            </a:pPr>
            <a:r>
              <a:rPr lang="en-US" dirty="0">
                <a:sym typeface="Symbol" panose="05050102010706020507" pitchFamily="18" charset="2"/>
              </a:rPr>
              <a:t></a:t>
            </a:r>
            <a:r>
              <a:rPr lang="en-US" dirty="0"/>
              <a:t>	When a read must go</a:t>
            </a:r>
            <a:br>
              <a:rPr lang="en-US" dirty="0"/>
            </a:br>
            <a:r>
              <a:rPr lang="en-US" dirty="0"/>
              <a:t>through the read buffer</a:t>
            </a:r>
          </a:p>
          <a:p>
            <a:pPr marL="320040" lvl="1" indent="-228600">
              <a:spcBef>
                <a:spcPts val="600"/>
              </a:spcBef>
              <a:buNone/>
            </a:pPr>
            <a:r>
              <a:rPr lang="en-US" dirty="0">
                <a:sym typeface="Symbol" panose="05050102010706020507" pitchFamily="18" charset="2"/>
              </a:rPr>
              <a:t>	</a:t>
            </a:r>
            <a:r>
              <a:rPr lang="en-US" dirty="0"/>
              <a:t>When the host reads </a:t>
            </a:r>
            <a:r>
              <a:rPr lang="en-US" dirty="0">
                <a:latin typeface="Avenir Next LT Pro Light" panose="020B0304020202020204" pitchFamily="34" charset="0"/>
              </a:rPr>
              <a:t>IRQ</a:t>
            </a:r>
            <a:br>
              <a:rPr lang="en-US" dirty="0"/>
            </a:br>
            <a:r>
              <a:rPr lang="en-US" dirty="0"/>
              <a:t>on the very next cycle</a:t>
            </a:r>
            <a:br>
              <a:rPr lang="en-US" dirty="0"/>
            </a:br>
            <a:r>
              <a:rPr lang="en-US" dirty="0"/>
              <a:t>after writing to </a:t>
            </a:r>
            <a:r>
              <a:rPr lang="en-US" dirty="0">
                <a:latin typeface="Avenir Next LT Pro Light" panose="020B0304020202020204" pitchFamily="34" charset="0"/>
              </a:rPr>
              <a:t>OPCODE</a:t>
            </a:r>
            <a:br>
              <a:rPr lang="en-US" dirty="0"/>
            </a:br>
            <a:r>
              <a:rPr lang="en-US" dirty="0"/>
              <a:t>(gives time to decode the</a:t>
            </a:r>
            <a:br>
              <a:rPr lang="en-US" dirty="0"/>
            </a:br>
            <a:r>
              <a:rPr lang="en-US" dirty="0"/>
              <a:t>opcode to report errors)</a:t>
            </a:r>
          </a:p>
          <a:p>
            <a:pPr marL="320040" lvl="1" indent="-228600">
              <a:spcBef>
                <a:spcPts val="600"/>
              </a:spcBef>
              <a:buNone/>
            </a:pPr>
            <a:r>
              <a:rPr lang="en-US" dirty="0">
                <a:sym typeface="Symbol" panose="05050102010706020507" pitchFamily="18" charset="2"/>
              </a:rPr>
              <a:t>	</a:t>
            </a:r>
            <a:r>
              <a:rPr lang="en-US" dirty="0"/>
              <a:t>For optional handshaking</a:t>
            </a:r>
            <a:br>
              <a:rPr lang="en-US" dirty="0"/>
            </a:br>
            <a:r>
              <a:rPr lang="en-US" dirty="0"/>
              <a:t>on writes to </a:t>
            </a:r>
            <a:r>
              <a:rPr lang="en-US" dirty="0">
                <a:latin typeface="Avenir Next LT Pro Light" panose="020B0304020202020204" pitchFamily="34" charset="0"/>
              </a:rPr>
              <a:t>OPCODE</a:t>
            </a:r>
            <a:r>
              <a:rPr lang="en-US" dirty="0"/>
              <a:t> and</a:t>
            </a:r>
            <a:br>
              <a:rPr lang="en-US" dirty="0"/>
            </a:br>
            <a:r>
              <a:rPr lang="en-US" dirty="0"/>
              <a:t>reads to </a:t>
            </a:r>
            <a:r>
              <a:rPr lang="en-US" dirty="0">
                <a:latin typeface="Avenir Next LT Pro Light" panose="020B0304020202020204" pitchFamily="34" charset="0"/>
              </a:rPr>
              <a:t>G0</a:t>
            </a:r>
            <a:r>
              <a:rPr lang="en-US" dirty="0"/>
              <a:t> and </a:t>
            </a:r>
            <a:r>
              <a:rPr lang="en-US" dirty="0">
                <a:latin typeface="Avenir Next LT Pro Light" panose="020B0304020202020204" pitchFamily="34" charset="0"/>
              </a:rPr>
              <a:t>G1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90F0CE-0A1C-42DA-9944-21A8BDBE1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960" y="900655"/>
            <a:ext cx="5254906" cy="1741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0D8D4D-C63A-4C9D-BD07-C583B1A2D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233" y="2905969"/>
            <a:ext cx="4282633" cy="179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98481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AHB host interface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47A530-2BC8-4FEA-A8A5-4B66C4EC4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786291"/>
              </p:ext>
            </p:extLst>
          </p:nvPr>
        </p:nvGraphicFramePr>
        <p:xfrm>
          <a:off x="457200" y="788670"/>
          <a:ext cx="7925973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ahb_hsel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947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 err="1"/>
                        <a:t>ahb_hready</a:t>
                      </a:r>
                      <a:endParaRPr lang="en-US" sz="1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34857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ahb_haddr</a:t>
                      </a:r>
                      <a:r>
                        <a:rPr lang="en-US" sz="1200" dirty="0"/>
                        <a:t>[10:0]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  (low bits only)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5390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ahb_hprot</a:t>
                      </a:r>
                      <a:r>
                        <a:rPr lang="en-US" sz="1200" dirty="0"/>
                        <a:t>[3:0]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186701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ahb_hsize</a:t>
                      </a:r>
                      <a:r>
                        <a:rPr lang="en-US" sz="1200" dirty="0"/>
                        <a:t>[2:0]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121726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ahb_htrans</a:t>
                      </a:r>
                      <a:r>
                        <a:rPr lang="en-US" sz="1200" dirty="0"/>
                        <a:t>[1:0]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843619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ahb_hwrite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406364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ahb_hwdata</a:t>
                      </a:r>
                      <a:r>
                        <a:rPr lang="en-US" sz="1200" dirty="0"/>
                        <a:t>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52176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ahb_hrdata</a:t>
                      </a:r>
                      <a:r>
                        <a:rPr lang="en-US" sz="1200" dirty="0"/>
                        <a:t>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78793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ahb_hreadyout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2186208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ahb_hresp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9365635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827401-9228-4B44-9C48-E588B97ACD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4267200"/>
            <a:ext cx="8229600" cy="590548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sz="1400" dirty="0"/>
              <a:t>The width of </a:t>
            </a:r>
            <a:r>
              <a:rPr lang="en-US" sz="1400" dirty="0" err="1">
                <a:latin typeface="Avenir Next LT Pro Light" panose="020B0304020202020204" pitchFamily="34" charset="0"/>
                <a:cs typeface="Courier New" panose="02070309020205020404" pitchFamily="49" charset="0"/>
              </a:rPr>
              <a:t>ahb_addr</a:t>
            </a:r>
            <a:r>
              <a:rPr lang="en-US" sz="1400" dirty="0">
                <a:latin typeface="Avenir Next LT Pro Light" panose="020B0304020202020204" pitchFamily="34" charset="0"/>
                <a:cs typeface="Courier New" panose="02070309020205020404" pitchFamily="49" charset="0"/>
              </a:rPr>
              <a:t>[]</a:t>
            </a:r>
            <a:r>
              <a:rPr lang="en-US" sz="1400" dirty="0"/>
              <a:t> is given by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`HYDRA_HOST_ADDR_WIDTH</a:t>
            </a:r>
            <a:r>
              <a:rPr lang="en-US" sz="1400" dirty="0"/>
              <a:t> in </a:t>
            </a:r>
            <a:r>
              <a:rPr lang="en-US" sz="1400" dirty="0">
                <a:latin typeface="Avenir Next LT Pro Light" panose="020B0304020202020204" pitchFamily="34" charset="0"/>
                <a:cs typeface="Courier New" panose="02070309020205020404" pitchFamily="49" charset="0"/>
              </a:rPr>
              <a:t>hydra4_config.vh</a:t>
            </a:r>
            <a:r>
              <a:rPr lang="en-US" sz="1400" dirty="0"/>
              <a:t>,</a:t>
            </a:r>
            <a:br>
              <a:rPr lang="en-US" sz="1400" dirty="0"/>
            </a:br>
            <a:r>
              <a:rPr lang="en-US" sz="1400" dirty="0"/>
              <a:t>any number from 7 to 31</a:t>
            </a:r>
          </a:p>
        </p:txBody>
      </p:sp>
    </p:spTree>
    <p:extLst>
      <p:ext uri="{BB962C8B-B14F-4D97-AF65-F5344CB8AC3E}">
        <p14:creationId xmlns:p14="http://schemas.microsoft.com/office/powerpoint/2010/main" val="3302848988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AHB host interface and registers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1330126" y="813220"/>
            <a:ext cx="7015396" cy="3914129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4B1858-66D5-4935-846D-869CDAEDE283}"/>
              </a:ext>
            </a:extLst>
          </p:cNvPr>
          <p:cNvSpPr/>
          <p:nvPr/>
        </p:nvSpPr>
        <p:spPr>
          <a:xfrm>
            <a:off x="1590029" y="2123015"/>
            <a:ext cx="615688" cy="1053579"/>
          </a:xfrm>
          <a:prstGeom prst="rect">
            <a:avLst/>
          </a:prstGeom>
          <a:solidFill>
            <a:srgbClr val="DCBCF6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Hold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654C0-C9C0-4DEB-BFC1-C6B7D9A0017D}"/>
              </a:ext>
            </a:extLst>
          </p:cNvPr>
          <p:cNvSpPr txBox="1"/>
          <p:nvPr/>
        </p:nvSpPr>
        <p:spPr>
          <a:xfrm>
            <a:off x="475686" y="2444050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HADDR</a:t>
            </a:r>
            <a:endParaRPr lang="en-US" sz="14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D52088-85BD-4F3B-B23D-858766D8CF63}"/>
              </a:ext>
            </a:extLst>
          </p:cNvPr>
          <p:cNvSpPr txBox="1"/>
          <p:nvPr/>
        </p:nvSpPr>
        <p:spPr>
          <a:xfrm>
            <a:off x="4093492" y="4696238"/>
            <a:ext cx="14736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Next LT Pro Light" panose="020B0304020202020204" pitchFamily="34" charset="0"/>
              </a:rPr>
              <a:t>hydra4_registers.v</a:t>
            </a:r>
            <a:endParaRPr lang="en-US" sz="1400" dirty="0">
              <a:latin typeface="Avenir Next LT Pro Light" panose="020B03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77F905C-3078-4ED9-B0E3-458A953B9247}"/>
              </a:ext>
            </a:extLst>
          </p:cNvPr>
          <p:cNvSpPr txBox="1"/>
          <p:nvPr/>
        </p:nvSpPr>
        <p:spPr>
          <a:xfrm>
            <a:off x="475686" y="2669194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HWRITE</a:t>
            </a:r>
            <a:endParaRPr lang="en-US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A53B5EB-D3BB-4313-A397-13ADE7E7623B}"/>
              </a:ext>
            </a:extLst>
          </p:cNvPr>
          <p:cNvSpPr txBox="1"/>
          <p:nvPr/>
        </p:nvSpPr>
        <p:spPr>
          <a:xfrm>
            <a:off x="475686" y="2894339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HSIZE</a:t>
            </a:r>
            <a:endParaRPr lang="en-US" sz="1400" dirty="0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F18ED47-5749-4DE6-BC66-98B1E38DF917}"/>
              </a:ext>
            </a:extLst>
          </p:cNvPr>
          <p:cNvCxnSpPr>
            <a:cxnSpLocks/>
          </p:cNvCxnSpPr>
          <p:nvPr/>
        </p:nvCxnSpPr>
        <p:spPr>
          <a:xfrm flipH="1">
            <a:off x="1194347" y="2536781"/>
            <a:ext cx="40233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2917818-A7C8-4D73-BE9D-3269BF0FF2E1}"/>
              </a:ext>
            </a:extLst>
          </p:cNvPr>
          <p:cNvCxnSpPr>
            <a:cxnSpLocks/>
          </p:cNvCxnSpPr>
          <p:nvPr/>
        </p:nvCxnSpPr>
        <p:spPr>
          <a:xfrm flipH="1">
            <a:off x="1194347" y="2761268"/>
            <a:ext cx="40233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AEBD7DF-2DC7-4B2D-B760-772C4E8F86AE}"/>
              </a:ext>
            </a:extLst>
          </p:cNvPr>
          <p:cNvCxnSpPr>
            <a:cxnSpLocks/>
          </p:cNvCxnSpPr>
          <p:nvPr/>
        </p:nvCxnSpPr>
        <p:spPr>
          <a:xfrm flipH="1">
            <a:off x="5428746" y="1846504"/>
            <a:ext cx="2286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0CE9D113-BC46-4786-B71F-E9D0ADDCCA60}"/>
              </a:ext>
            </a:extLst>
          </p:cNvPr>
          <p:cNvSpPr txBox="1"/>
          <p:nvPr/>
        </p:nvSpPr>
        <p:spPr>
          <a:xfrm>
            <a:off x="1165039" y="4691395"/>
            <a:ext cx="1465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Next LT Pro Light" panose="020B0304020202020204" pitchFamily="34" charset="0"/>
              </a:rPr>
              <a:t>hydra4_host_intf.v</a:t>
            </a:r>
            <a:endParaRPr lang="en-US" sz="1400" dirty="0">
              <a:latin typeface="Avenir Next LT Pro Light" panose="020B03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C434B9D-76D6-4E8A-ADCE-0B04DE9BD010}"/>
              </a:ext>
            </a:extLst>
          </p:cNvPr>
          <p:cNvCxnSpPr/>
          <p:nvPr/>
        </p:nvCxnSpPr>
        <p:spPr>
          <a:xfrm>
            <a:off x="2553514" y="823613"/>
            <a:ext cx="0" cy="388620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75EDADAE-2B2A-4FCE-BCD8-87CF1C072824}"/>
              </a:ext>
            </a:extLst>
          </p:cNvPr>
          <p:cNvSpPr txBox="1"/>
          <p:nvPr/>
        </p:nvSpPr>
        <p:spPr>
          <a:xfrm>
            <a:off x="475686" y="3340400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HSEL</a:t>
            </a:r>
            <a:endParaRPr lang="en-US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09F6C1D-80C0-4040-8C8C-2D73A9571213}"/>
              </a:ext>
            </a:extLst>
          </p:cNvPr>
          <p:cNvSpPr txBox="1"/>
          <p:nvPr/>
        </p:nvSpPr>
        <p:spPr>
          <a:xfrm>
            <a:off x="475686" y="3538442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HTRANS</a:t>
            </a:r>
            <a:endParaRPr lang="en-US" sz="1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85C22B2-E884-4837-81F1-B0304DB03EF1}"/>
              </a:ext>
            </a:extLst>
          </p:cNvPr>
          <p:cNvSpPr txBox="1"/>
          <p:nvPr/>
        </p:nvSpPr>
        <p:spPr>
          <a:xfrm>
            <a:off x="475686" y="3736485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HREADY</a:t>
            </a:r>
            <a:endParaRPr lang="en-US" sz="1400" dirty="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0E7E7A90-22D7-4A84-9C20-21A30ECEA4C7}"/>
              </a:ext>
            </a:extLst>
          </p:cNvPr>
          <p:cNvSpPr/>
          <p:nvPr/>
        </p:nvSpPr>
        <p:spPr>
          <a:xfrm flipV="1">
            <a:off x="1194348" y="3176594"/>
            <a:ext cx="562368" cy="252994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554F987B-E22C-44C1-A9C7-E27FD1BE6933}"/>
              </a:ext>
            </a:extLst>
          </p:cNvPr>
          <p:cNvSpPr/>
          <p:nvPr/>
        </p:nvSpPr>
        <p:spPr>
          <a:xfrm flipV="1">
            <a:off x="1194347" y="3176592"/>
            <a:ext cx="691205" cy="455536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FEFC8E28-DEE9-4F42-ABDA-EAFD70E8A1B6}"/>
              </a:ext>
            </a:extLst>
          </p:cNvPr>
          <p:cNvSpPr/>
          <p:nvPr/>
        </p:nvSpPr>
        <p:spPr>
          <a:xfrm flipV="1">
            <a:off x="1194347" y="3176593"/>
            <a:ext cx="822269" cy="657038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0E809F2-49B6-49CF-9CD6-26DB953F1083}"/>
              </a:ext>
            </a:extLst>
          </p:cNvPr>
          <p:cNvSpPr/>
          <p:nvPr/>
        </p:nvSpPr>
        <p:spPr>
          <a:xfrm>
            <a:off x="1590029" y="1063218"/>
            <a:ext cx="615688" cy="614114"/>
          </a:xfrm>
          <a:prstGeom prst="rect">
            <a:avLst/>
          </a:prstGeom>
          <a:solidFill>
            <a:srgbClr val="DCBCF6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Error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check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1859851-C0AD-47CD-BC4A-16826FD88368}"/>
              </a:ext>
            </a:extLst>
          </p:cNvPr>
          <p:cNvSpPr/>
          <p:nvPr/>
        </p:nvSpPr>
        <p:spPr>
          <a:xfrm>
            <a:off x="1442552" y="1368894"/>
            <a:ext cx="906905" cy="941500"/>
          </a:xfrm>
          <a:custGeom>
            <a:avLst/>
            <a:gdLst>
              <a:gd name="connsiteX0" fmla="*/ 764498 w 906905"/>
              <a:gd name="connsiteY0" fmla="*/ 0 h 891915"/>
              <a:gd name="connsiteX1" fmla="*/ 906905 w 906905"/>
              <a:gd name="connsiteY1" fmla="*/ 0 h 891915"/>
              <a:gd name="connsiteX2" fmla="*/ 906905 w 906905"/>
              <a:gd name="connsiteY2" fmla="*/ 547141 h 891915"/>
              <a:gd name="connsiteX3" fmla="*/ 0 w 906905"/>
              <a:gd name="connsiteY3" fmla="*/ 547141 h 891915"/>
              <a:gd name="connsiteX4" fmla="*/ 0 w 906905"/>
              <a:gd name="connsiteY4" fmla="*/ 891915 h 891915"/>
              <a:gd name="connsiteX5" fmla="*/ 142407 w 906905"/>
              <a:gd name="connsiteY5" fmla="*/ 891915 h 89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6905" h="891915">
                <a:moveTo>
                  <a:pt x="764498" y="0"/>
                </a:moveTo>
                <a:lnTo>
                  <a:pt x="906905" y="0"/>
                </a:lnTo>
                <a:lnTo>
                  <a:pt x="906905" y="547141"/>
                </a:lnTo>
                <a:lnTo>
                  <a:pt x="0" y="547141"/>
                </a:lnTo>
                <a:lnTo>
                  <a:pt x="0" y="891915"/>
                </a:lnTo>
                <a:lnTo>
                  <a:pt x="142407" y="891915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EECD3BC-ACBF-4C8A-981A-D521CD95FAD1}"/>
              </a:ext>
            </a:extLst>
          </p:cNvPr>
          <p:cNvSpPr txBox="1"/>
          <p:nvPr/>
        </p:nvSpPr>
        <p:spPr>
          <a:xfrm>
            <a:off x="475686" y="1270693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HRESP</a:t>
            </a:r>
            <a:endParaRPr lang="en-US" sz="1400" dirty="0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CFBCDBF5-3C48-4E71-B016-A437A1C9769D}"/>
              </a:ext>
            </a:extLst>
          </p:cNvPr>
          <p:cNvCxnSpPr>
            <a:cxnSpLocks/>
          </p:cNvCxnSpPr>
          <p:nvPr/>
        </p:nvCxnSpPr>
        <p:spPr>
          <a:xfrm>
            <a:off x="1179357" y="1363424"/>
            <a:ext cx="4114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BF56926D-B0E9-42B1-B5C7-CD63A1D66EA9}"/>
              </a:ext>
            </a:extLst>
          </p:cNvPr>
          <p:cNvSpPr txBox="1"/>
          <p:nvPr/>
        </p:nvSpPr>
        <p:spPr>
          <a:xfrm>
            <a:off x="475686" y="3958731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HWDATA</a:t>
            </a:r>
            <a:endParaRPr lang="en-US" sz="14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5ED2EC3-D6A5-4ADA-9490-D34D880569AC}"/>
              </a:ext>
            </a:extLst>
          </p:cNvPr>
          <p:cNvSpPr txBox="1"/>
          <p:nvPr/>
        </p:nvSpPr>
        <p:spPr>
          <a:xfrm>
            <a:off x="475686" y="4213855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HRDATA</a:t>
            </a:r>
            <a:endParaRPr lang="en-US" sz="1400" dirty="0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D3234982-B23C-4F91-8D66-70D7FB825D4B}"/>
              </a:ext>
            </a:extLst>
          </p:cNvPr>
          <p:cNvCxnSpPr>
            <a:cxnSpLocks/>
          </p:cNvCxnSpPr>
          <p:nvPr/>
        </p:nvCxnSpPr>
        <p:spPr>
          <a:xfrm>
            <a:off x="1179357" y="4305929"/>
            <a:ext cx="1536192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2DB8636-3B33-4612-A9EB-AA1D9F750BE7}"/>
              </a:ext>
            </a:extLst>
          </p:cNvPr>
          <p:cNvSpPr/>
          <p:nvPr/>
        </p:nvSpPr>
        <p:spPr>
          <a:xfrm>
            <a:off x="3731348" y="2977962"/>
            <a:ext cx="739719" cy="1084707"/>
          </a:xfrm>
          <a:prstGeom prst="rect">
            <a:avLst/>
          </a:prstGeom>
          <a:solidFill>
            <a:srgbClr val="DCBCF6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R/W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buffer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" name="Trapezoid 16">
            <a:extLst>
              <a:ext uri="{FF2B5EF4-FFF2-40B4-BE49-F238E27FC236}">
                <a16:creationId xmlns:a16="http://schemas.microsoft.com/office/drawing/2014/main" id="{87D01196-ADD0-4405-84D6-87ABEC9BAD48}"/>
              </a:ext>
            </a:extLst>
          </p:cNvPr>
          <p:cNvSpPr/>
          <p:nvPr/>
        </p:nvSpPr>
        <p:spPr>
          <a:xfrm rot="5400000">
            <a:off x="2702282" y="3377619"/>
            <a:ext cx="1084712" cy="251456"/>
          </a:xfrm>
          <a:prstGeom prst="trapezoid">
            <a:avLst>
              <a:gd name="adj" fmla="val 87596"/>
            </a:avLst>
          </a:prstGeom>
          <a:solidFill>
            <a:srgbClr val="DCBCF6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F431961-8571-45E7-B4BF-6693B08D66B2}"/>
              </a:ext>
            </a:extLst>
          </p:cNvPr>
          <p:cNvSpPr/>
          <p:nvPr/>
        </p:nvSpPr>
        <p:spPr>
          <a:xfrm>
            <a:off x="2207050" y="2655168"/>
            <a:ext cx="906905" cy="1053580"/>
          </a:xfrm>
          <a:custGeom>
            <a:avLst/>
            <a:gdLst>
              <a:gd name="connsiteX0" fmla="*/ 0 w 794479"/>
              <a:gd name="connsiteY0" fmla="*/ 0 h 1236688"/>
              <a:gd name="connsiteX1" fmla="*/ 149902 w 794479"/>
              <a:gd name="connsiteY1" fmla="*/ 0 h 1236688"/>
              <a:gd name="connsiteX2" fmla="*/ 149902 w 794479"/>
              <a:gd name="connsiteY2" fmla="*/ 1236688 h 1236688"/>
              <a:gd name="connsiteX3" fmla="*/ 794479 w 794479"/>
              <a:gd name="connsiteY3" fmla="*/ 1236688 h 123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4479" h="1236688">
                <a:moveTo>
                  <a:pt x="0" y="0"/>
                </a:moveTo>
                <a:lnTo>
                  <a:pt x="149902" y="0"/>
                </a:lnTo>
                <a:lnTo>
                  <a:pt x="149902" y="1236688"/>
                </a:lnTo>
                <a:lnTo>
                  <a:pt x="794479" y="1236688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F52F9B69-4DBE-4E34-A131-5A0C067424C5}"/>
              </a:ext>
            </a:extLst>
          </p:cNvPr>
          <p:cNvSpPr/>
          <p:nvPr/>
        </p:nvSpPr>
        <p:spPr>
          <a:xfrm rot="5400000" flipV="1">
            <a:off x="1605597" y="1861953"/>
            <a:ext cx="2698938" cy="319221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9525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5ADC458-CEF4-4E11-87B5-775542741466}"/>
              </a:ext>
            </a:extLst>
          </p:cNvPr>
          <p:cNvSpPr txBox="1"/>
          <p:nvPr/>
        </p:nvSpPr>
        <p:spPr>
          <a:xfrm rot="16200000">
            <a:off x="2048992" y="1494689"/>
            <a:ext cx="1370888" cy="1933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000" dirty="0" err="1"/>
              <a:t>rscalar</a:t>
            </a:r>
            <a:r>
              <a:rPr lang="en-US" sz="1000" dirty="0"/>
              <a:t> special R/W</a:t>
            </a: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F6DDD450-1278-47F4-A692-9FCFB7C65BD4}"/>
              </a:ext>
            </a:extLst>
          </p:cNvPr>
          <p:cNvSpPr/>
          <p:nvPr/>
        </p:nvSpPr>
        <p:spPr>
          <a:xfrm rot="5400000" flipV="1">
            <a:off x="1776089" y="1806356"/>
            <a:ext cx="2470383" cy="206789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9525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1AE28EA-4212-4C52-980C-EE3DB7B926AD}"/>
              </a:ext>
            </a:extLst>
          </p:cNvPr>
          <p:cNvSpPr txBox="1"/>
          <p:nvPr/>
        </p:nvSpPr>
        <p:spPr>
          <a:xfrm rot="16200000">
            <a:off x="2448571" y="1382480"/>
            <a:ext cx="1146468" cy="19338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000" dirty="0"/>
              <a:t>SPU special R/W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D6FC2BC-8688-461D-8263-CA6B79665238}"/>
              </a:ext>
            </a:extLst>
          </p:cNvPr>
          <p:cNvCxnSpPr>
            <a:cxnSpLocks/>
          </p:cNvCxnSpPr>
          <p:nvPr/>
        </p:nvCxnSpPr>
        <p:spPr>
          <a:xfrm flipH="1">
            <a:off x="3370366" y="3514679"/>
            <a:ext cx="36576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775561E-34D7-4B8F-99B7-26B940BFA4DB}"/>
              </a:ext>
            </a:extLst>
          </p:cNvPr>
          <p:cNvSpPr/>
          <p:nvPr/>
        </p:nvSpPr>
        <p:spPr>
          <a:xfrm>
            <a:off x="5646444" y="1238904"/>
            <a:ext cx="960220" cy="120514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hclk</a:t>
            </a:r>
            <a:r>
              <a:rPr lang="en-US" sz="1400" dirty="0">
                <a:solidFill>
                  <a:schemeClr val="tx1"/>
                </a:solidFill>
              </a:rPr>
              <a:t>-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domain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Registers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088FFD2-9DDA-48DA-ABE8-C5988F59DFC2}"/>
              </a:ext>
            </a:extLst>
          </p:cNvPr>
          <p:cNvSpPr/>
          <p:nvPr/>
        </p:nvSpPr>
        <p:spPr>
          <a:xfrm>
            <a:off x="5646444" y="2894340"/>
            <a:ext cx="960220" cy="1176124"/>
          </a:xfrm>
          <a:prstGeom prst="rect">
            <a:avLst/>
          </a:prstGeom>
          <a:solidFill>
            <a:srgbClr val="DCBCF6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host_clk</a:t>
            </a:r>
            <a:r>
              <a:rPr lang="en-US" sz="1400" dirty="0">
                <a:solidFill>
                  <a:schemeClr val="tx1"/>
                </a:solidFill>
              </a:rPr>
              <a:t>-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domain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Registers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289AA2F4-026B-4F4E-AFF8-568FB7611935}"/>
              </a:ext>
            </a:extLst>
          </p:cNvPr>
          <p:cNvSpPr/>
          <p:nvPr/>
        </p:nvSpPr>
        <p:spPr>
          <a:xfrm>
            <a:off x="5060646" y="1238904"/>
            <a:ext cx="368100" cy="120514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Next value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2E4FAF7-2C74-4DB0-8FA4-CE333FDE2D36}"/>
              </a:ext>
            </a:extLst>
          </p:cNvPr>
          <p:cNvSpPr/>
          <p:nvPr/>
        </p:nvSpPr>
        <p:spPr>
          <a:xfrm>
            <a:off x="6918613" y="1238904"/>
            <a:ext cx="368100" cy="120514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Curr</a:t>
            </a:r>
            <a:r>
              <a:rPr lang="en-US" sz="1400" dirty="0">
                <a:solidFill>
                  <a:schemeClr val="tx1"/>
                </a:solidFill>
              </a:rPr>
              <a:t> value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79A6873-72DE-48F0-B320-9267A1815BEE}"/>
              </a:ext>
            </a:extLst>
          </p:cNvPr>
          <p:cNvSpPr/>
          <p:nvPr/>
        </p:nvSpPr>
        <p:spPr>
          <a:xfrm>
            <a:off x="6918613" y="2894340"/>
            <a:ext cx="368100" cy="1176124"/>
          </a:xfrm>
          <a:prstGeom prst="rect">
            <a:avLst/>
          </a:prstGeom>
          <a:solidFill>
            <a:srgbClr val="DCBCF6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Curr</a:t>
            </a:r>
            <a:r>
              <a:rPr lang="en-US" sz="1400" dirty="0">
                <a:solidFill>
                  <a:schemeClr val="tx1"/>
                </a:solidFill>
              </a:rPr>
              <a:t> value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2" name="Trapezoid 121">
            <a:extLst>
              <a:ext uri="{FF2B5EF4-FFF2-40B4-BE49-F238E27FC236}">
                <a16:creationId xmlns:a16="http://schemas.microsoft.com/office/drawing/2014/main" id="{C040444A-9E47-4C42-B226-7B96670A8EA9}"/>
              </a:ext>
            </a:extLst>
          </p:cNvPr>
          <p:cNvSpPr/>
          <p:nvPr/>
        </p:nvSpPr>
        <p:spPr>
          <a:xfrm rot="16200000" flipH="1">
            <a:off x="2622497" y="4191219"/>
            <a:ext cx="419664" cy="226113"/>
          </a:xfrm>
          <a:prstGeom prst="trapezoid">
            <a:avLst>
              <a:gd name="adj" fmla="val 55893"/>
            </a:avLst>
          </a:prstGeom>
          <a:solidFill>
            <a:srgbClr val="DCBCF6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FAC7B47-8FCA-40EF-82A9-A606A102F64E}"/>
              </a:ext>
            </a:extLst>
          </p:cNvPr>
          <p:cNvSpPr/>
          <p:nvPr/>
        </p:nvSpPr>
        <p:spPr>
          <a:xfrm>
            <a:off x="3196401" y="3458443"/>
            <a:ext cx="44971" cy="547141"/>
          </a:xfrm>
          <a:custGeom>
            <a:avLst/>
            <a:gdLst>
              <a:gd name="connsiteX0" fmla="*/ 44971 w 44971"/>
              <a:gd name="connsiteY0" fmla="*/ 547141 h 547141"/>
              <a:gd name="connsiteX1" fmla="*/ 0 w 44971"/>
              <a:gd name="connsiteY1" fmla="*/ 0 h 54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971" h="547141">
                <a:moveTo>
                  <a:pt x="44971" y="547141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6E86EAD-5778-41B7-8DCB-E9F84F6F187A}"/>
              </a:ext>
            </a:extLst>
          </p:cNvPr>
          <p:cNvSpPr/>
          <p:nvPr/>
        </p:nvSpPr>
        <p:spPr>
          <a:xfrm>
            <a:off x="1210203" y="3837309"/>
            <a:ext cx="1903751" cy="205199"/>
          </a:xfrm>
          <a:custGeom>
            <a:avLst/>
            <a:gdLst>
              <a:gd name="connsiteX0" fmla="*/ 0 w 1896256"/>
              <a:gd name="connsiteY0" fmla="*/ 142407 h 142407"/>
              <a:gd name="connsiteX1" fmla="*/ 1161738 w 1896256"/>
              <a:gd name="connsiteY1" fmla="*/ 142407 h 142407"/>
              <a:gd name="connsiteX2" fmla="*/ 1161738 w 1896256"/>
              <a:gd name="connsiteY2" fmla="*/ 0 h 142407"/>
              <a:gd name="connsiteX3" fmla="*/ 1896256 w 1896256"/>
              <a:gd name="connsiteY3" fmla="*/ 0 h 14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6256" h="142407">
                <a:moveTo>
                  <a:pt x="0" y="142407"/>
                </a:moveTo>
                <a:lnTo>
                  <a:pt x="1161738" y="142407"/>
                </a:lnTo>
                <a:lnTo>
                  <a:pt x="1161738" y="0"/>
                </a:lnTo>
                <a:lnTo>
                  <a:pt x="1896256" y="0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E335A745-7B24-4CE9-959D-88995156C06C}"/>
              </a:ext>
            </a:extLst>
          </p:cNvPr>
          <p:cNvSpPr/>
          <p:nvPr/>
        </p:nvSpPr>
        <p:spPr>
          <a:xfrm flipH="1">
            <a:off x="2945384" y="3852062"/>
            <a:ext cx="785955" cy="361704"/>
          </a:xfrm>
          <a:custGeom>
            <a:avLst/>
            <a:gdLst>
              <a:gd name="connsiteX0" fmla="*/ 0 w 794479"/>
              <a:gd name="connsiteY0" fmla="*/ 0 h 1236688"/>
              <a:gd name="connsiteX1" fmla="*/ 149902 w 794479"/>
              <a:gd name="connsiteY1" fmla="*/ 0 h 1236688"/>
              <a:gd name="connsiteX2" fmla="*/ 149902 w 794479"/>
              <a:gd name="connsiteY2" fmla="*/ 1236688 h 1236688"/>
              <a:gd name="connsiteX3" fmla="*/ 794479 w 794479"/>
              <a:gd name="connsiteY3" fmla="*/ 1236688 h 123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4479" h="1236688">
                <a:moveTo>
                  <a:pt x="0" y="0"/>
                </a:moveTo>
                <a:lnTo>
                  <a:pt x="149902" y="0"/>
                </a:lnTo>
                <a:lnTo>
                  <a:pt x="149902" y="1236688"/>
                </a:lnTo>
                <a:lnTo>
                  <a:pt x="794479" y="1236688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1972A423-81E6-46FB-A5A4-28E0529CA3B3}"/>
              </a:ext>
            </a:extLst>
          </p:cNvPr>
          <p:cNvCxnSpPr>
            <a:cxnSpLocks/>
          </p:cNvCxnSpPr>
          <p:nvPr/>
        </p:nvCxnSpPr>
        <p:spPr>
          <a:xfrm flipH="1">
            <a:off x="6606664" y="1846504"/>
            <a:ext cx="32004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1EEB955B-D407-49F9-A149-FECF12799A7A}"/>
              </a:ext>
            </a:extLst>
          </p:cNvPr>
          <p:cNvCxnSpPr>
            <a:cxnSpLocks/>
          </p:cNvCxnSpPr>
          <p:nvPr/>
        </p:nvCxnSpPr>
        <p:spPr>
          <a:xfrm flipH="1">
            <a:off x="7286713" y="1846504"/>
            <a:ext cx="32004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BEA84F8E-E147-43D7-A390-F4A3DC8C7BEF}"/>
              </a:ext>
            </a:extLst>
          </p:cNvPr>
          <p:cNvCxnSpPr>
            <a:cxnSpLocks/>
          </p:cNvCxnSpPr>
          <p:nvPr/>
        </p:nvCxnSpPr>
        <p:spPr>
          <a:xfrm flipH="1">
            <a:off x="6606664" y="3466744"/>
            <a:ext cx="32004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AABBC347-5029-4FB8-9AB5-DDEEC2ED70A0}"/>
              </a:ext>
            </a:extLst>
          </p:cNvPr>
          <p:cNvCxnSpPr>
            <a:cxnSpLocks/>
          </p:cNvCxnSpPr>
          <p:nvPr/>
        </p:nvCxnSpPr>
        <p:spPr>
          <a:xfrm flipH="1">
            <a:off x="7286713" y="3466744"/>
            <a:ext cx="32004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B3C6D43-4A64-4D46-9CAF-809590A9DFA0}"/>
              </a:ext>
            </a:extLst>
          </p:cNvPr>
          <p:cNvSpPr/>
          <p:nvPr/>
        </p:nvSpPr>
        <p:spPr>
          <a:xfrm>
            <a:off x="2945376" y="3466744"/>
            <a:ext cx="5175771" cy="926975"/>
          </a:xfrm>
          <a:custGeom>
            <a:avLst/>
            <a:gdLst>
              <a:gd name="connsiteX0" fmla="*/ 4931764 w 5149121"/>
              <a:gd name="connsiteY0" fmla="*/ 0 h 914400"/>
              <a:gd name="connsiteX1" fmla="*/ 5149121 w 5149121"/>
              <a:gd name="connsiteY1" fmla="*/ 0 h 914400"/>
              <a:gd name="connsiteX2" fmla="*/ 5149121 w 5149121"/>
              <a:gd name="connsiteY2" fmla="*/ 914400 h 914400"/>
              <a:gd name="connsiteX3" fmla="*/ 0 w 5149121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9121" h="914400">
                <a:moveTo>
                  <a:pt x="4931764" y="0"/>
                </a:moveTo>
                <a:lnTo>
                  <a:pt x="5149121" y="0"/>
                </a:lnTo>
                <a:lnTo>
                  <a:pt x="5149121" y="914400"/>
                </a:lnTo>
                <a:lnTo>
                  <a:pt x="0" y="914400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C9AF3E90-29E2-4665-BC33-053BA32162FE}"/>
              </a:ext>
            </a:extLst>
          </p:cNvPr>
          <p:cNvSpPr/>
          <p:nvPr/>
        </p:nvSpPr>
        <p:spPr>
          <a:xfrm>
            <a:off x="4133286" y="1860688"/>
            <a:ext cx="3972394" cy="1109272"/>
          </a:xfrm>
          <a:custGeom>
            <a:avLst/>
            <a:gdLst>
              <a:gd name="connsiteX0" fmla="*/ 3770027 w 3972394"/>
              <a:gd name="connsiteY0" fmla="*/ 0 h 1109272"/>
              <a:gd name="connsiteX1" fmla="*/ 3972394 w 3972394"/>
              <a:gd name="connsiteY1" fmla="*/ 0 h 1109272"/>
              <a:gd name="connsiteX2" fmla="*/ 3972394 w 3972394"/>
              <a:gd name="connsiteY2" fmla="*/ 689548 h 1109272"/>
              <a:gd name="connsiteX3" fmla="*/ 0 w 3972394"/>
              <a:gd name="connsiteY3" fmla="*/ 689548 h 1109272"/>
              <a:gd name="connsiteX4" fmla="*/ 0 w 3972394"/>
              <a:gd name="connsiteY4" fmla="*/ 1109272 h 110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2394" h="1109272">
                <a:moveTo>
                  <a:pt x="3770027" y="0"/>
                </a:moveTo>
                <a:lnTo>
                  <a:pt x="3972394" y="0"/>
                </a:lnTo>
                <a:lnTo>
                  <a:pt x="3972394" y="689548"/>
                </a:lnTo>
                <a:lnTo>
                  <a:pt x="0" y="689548"/>
                </a:lnTo>
                <a:lnTo>
                  <a:pt x="0" y="1109272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E18B466-A069-4F0B-B351-D97FCEE6950B}"/>
              </a:ext>
            </a:extLst>
          </p:cNvPr>
          <p:cNvSpPr/>
          <p:nvPr/>
        </p:nvSpPr>
        <p:spPr>
          <a:xfrm>
            <a:off x="7601245" y="1238904"/>
            <a:ext cx="368100" cy="120514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Read value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D33B6F81-2BEC-4D9F-A7E0-2566905C0DF4}"/>
              </a:ext>
            </a:extLst>
          </p:cNvPr>
          <p:cNvSpPr/>
          <p:nvPr/>
        </p:nvSpPr>
        <p:spPr>
          <a:xfrm>
            <a:off x="7601245" y="2894340"/>
            <a:ext cx="368100" cy="1176124"/>
          </a:xfrm>
          <a:prstGeom prst="rect">
            <a:avLst/>
          </a:prstGeom>
          <a:solidFill>
            <a:srgbClr val="DCBCF6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Read value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F50E54E0-D85E-4285-B726-A1A27EEE54BA}"/>
              </a:ext>
            </a:extLst>
          </p:cNvPr>
          <p:cNvSpPr/>
          <p:nvPr/>
        </p:nvSpPr>
        <p:spPr>
          <a:xfrm>
            <a:off x="4470565" y="2700137"/>
            <a:ext cx="2293495" cy="809469"/>
          </a:xfrm>
          <a:custGeom>
            <a:avLst/>
            <a:gdLst>
              <a:gd name="connsiteX0" fmla="*/ 0 w 2293495"/>
              <a:gd name="connsiteY0" fmla="*/ 809469 h 809469"/>
              <a:gd name="connsiteX1" fmla="*/ 239843 w 2293495"/>
              <a:gd name="connsiteY1" fmla="*/ 809469 h 809469"/>
              <a:gd name="connsiteX2" fmla="*/ 239843 w 2293495"/>
              <a:gd name="connsiteY2" fmla="*/ 14990 h 809469"/>
              <a:gd name="connsiteX3" fmla="*/ 2293495 w 2293495"/>
              <a:gd name="connsiteY3" fmla="*/ 14990 h 809469"/>
              <a:gd name="connsiteX4" fmla="*/ 2293495 w 2293495"/>
              <a:gd name="connsiteY4" fmla="*/ 0 h 80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3495" h="809469">
                <a:moveTo>
                  <a:pt x="0" y="809469"/>
                </a:moveTo>
                <a:lnTo>
                  <a:pt x="239843" y="809469"/>
                </a:lnTo>
                <a:lnTo>
                  <a:pt x="239843" y="14990"/>
                </a:lnTo>
                <a:lnTo>
                  <a:pt x="2293495" y="14990"/>
                </a:lnTo>
                <a:lnTo>
                  <a:pt x="2293495" y="0"/>
                </a:lnTo>
              </a:path>
            </a:pathLst>
          </a:custGeom>
          <a:noFill/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2014613D-6A9A-4277-99DF-9B0F02FBEB85}"/>
              </a:ext>
            </a:extLst>
          </p:cNvPr>
          <p:cNvSpPr/>
          <p:nvPr/>
        </p:nvSpPr>
        <p:spPr>
          <a:xfrm>
            <a:off x="6764060" y="2063055"/>
            <a:ext cx="149902" cy="1094282"/>
          </a:xfrm>
          <a:custGeom>
            <a:avLst/>
            <a:gdLst>
              <a:gd name="connsiteX0" fmla="*/ 149902 w 149902"/>
              <a:gd name="connsiteY0" fmla="*/ 0 h 1094282"/>
              <a:gd name="connsiteX1" fmla="*/ 0 w 149902"/>
              <a:gd name="connsiteY1" fmla="*/ 0 h 1094282"/>
              <a:gd name="connsiteX2" fmla="*/ 0 w 149902"/>
              <a:gd name="connsiteY2" fmla="*/ 1094282 h 1094282"/>
              <a:gd name="connsiteX3" fmla="*/ 149902 w 149902"/>
              <a:gd name="connsiteY3" fmla="*/ 109428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902" h="1094282">
                <a:moveTo>
                  <a:pt x="149902" y="0"/>
                </a:moveTo>
                <a:lnTo>
                  <a:pt x="0" y="0"/>
                </a:lnTo>
                <a:lnTo>
                  <a:pt x="0" y="1094282"/>
                </a:lnTo>
                <a:lnTo>
                  <a:pt x="149902" y="1094282"/>
                </a:lnTo>
              </a:path>
            </a:pathLst>
          </a:custGeom>
          <a:noFill/>
          <a:ln w="9525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3BACC4B3-E91C-472A-82E7-17779D98AB85}"/>
              </a:ext>
            </a:extLst>
          </p:cNvPr>
          <p:cNvSpPr/>
          <p:nvPr/>
        </p:nvSpPr>
        <p:spPr>
          <a:xfrm>
            <a:off x="5443910" y="3466743"/>
            <a:ext cx="3118969" cy="709925"/>
          </a:xfrm>
          <a:custGeom>
            <a:avLst/>
            <a:gdLst>
              <a:gd name="connsiteX0" fmla="*/ 3717561 w 3717561"/>
              <a:gd name="connsiteY0" fmla="*/ 457200 h 457200"/>
              <a:gd name="connsiteX1" fmla="*/ 0 w 3717561"/>
              <a:gd name="connsiteY1" fmla="*/ 457200 h 457200"/>
              <a:gd name="connsiteX2" fmla="*/ 0 w 3717561"/>
              <a:gd name="connsiteY2" fmla="*/ 0 h 457200"/>
              <a:gd name="connsiteX3" fmla="*/ 202367 w 3717561"/>
              <a:gd name="connsiteY3" fmla="*/ 0 h 457200"/>
              <a:gd name="connsiteX0" fmla="*/ 3717561 w 3717561"/>
              <a:gd name="connsiteY0" fmla="*/ 457200 h 457200"/>
              <a:gd name="connsiteX1" fmla="*/ 0 w 3717561"/>
              <a:gd name="connsiteY1" fmla="*/ 457200 h 457200"/>
              <a:gd name="connsiteX2" fmla="*/ 0 w 3717561"/>
              <a:gd name="connsiteY2" fmla="*/ 0 h 457200"/>
              <a:gd name="connsiteX3" fmla="*/ 236426 w 3717561"/>
              <a:gd name="connsiteY3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561" h="457200">
                <a:moveTo>
                  <a:pt x="3717561" y="457200"/>
                </a:moveTo>
                <a:lnTo>
                  <a:pt x="0" y="457200"/>
                </a:lnTo>
                <a:lnTo>
                  <a:pt x="0" y="0"/>
                </a:lnTo>
                <a:lnTo>
                  <a:pt x="236426" y="0"/>
                </a:lnTo>
              </a:path>
            </a:pathLst>
          </a:custGeom>
          <a:noFill/>
          <a:ln w="9525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2909089F-514D-4AEE-8243-C3F363BFF018}"/>
              </a:ext>
            </a:extLst>
          </p:cNvPr>
          <p:cNvCxnSpPr/>
          <p:nvPr/>
        </p:nvCxnSpPr>
        <p:spPr>
          <a:xfrm>
            <a:off x="7431122" y="3466744"/>
            <a:ext cx="0" cy="709924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3B8CF915-864C-4F3C-A92F-DAE007F567FD}"/>
              </a:ext>
            </a:extLst>
          </p:cNvPr>
          <p:cNvSpPr/>
          <p:nvPr/>
        </p:nvSpPr>
        <p:spPr>
          <a:xfrm flipV="1">
            <a:off x="4859358" y="1126521"/>
            <a:ext cx="3703522" cy="457200"/>
          </a:xfrm>
          <a:custGeom>
            <a:avLst/>
            <a:gdLst>
              <a:gd name="connsiteX0" fmla="*/ 3717561 w 3717561"/>
              <a:gd name="connsiteY0" fmla="*/ 457200 h 457200"/>
              <a:gd name="connsiteX1" fmla="*/ 0 w 3717561"/>
              <a:gd name="connsiteY1" fmla="*/ 457200 h 457200"/>
              <a:gd name="connsiteX2" fmla="*/ 0 w 3717561"/>
              <a:gd name="connsiteY2" fmla="*/ 0 h 457200"/>
              <a:gd name="connsiteX3" fmla="*/ 202367 w 3717561"/>
              <a:gd name="connsiteY3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561" h="457200">
                <a:moveTo>
                  <a:pt x="3717561" y="457200"/>
                </a:moveTo>
                <a:lnTo>
                  <a:pt x="0" y="457200"/>
                </a:lnTo>
                <a:lnTo>
                  <a:pt x="0" y="0"/>
                </a:lnTo>
                <a:lnTo>
                  <a:pt x="202367" y="0"/>
                </a:lnTo>
              </a:path>
            </a:pathLst>
          </a:custGeom>
          <a:noFill/>
          <a:ln w="9525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0D42A1F4-5614-435D-A5E5-9075CBA84EF3}"/>
              </a:ext>
            </a:extLst>
          </p:cNvPr>
          <p:cNvCxnSpPr>
            <a:cxnSpLocks/>
          </p:cNvCxnSpPr>
          <p:nvPr/>
        </p:nvCxnSpPr>
        <p:spPr>
          <a:xfrm flipV="1">
            <a:off x="7431122" y="1134016"/>
            <a:ext cx="0" cy="709924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DE3284A-FD95-4C36-80BD-FB3089ADE23F}"/>
              </a:ext>
            </a:extLst>
          </p:cNvPr>
          <p:cNvSpPr/>
          <p:nvPr/>
        </p:nvSpPr>
        <p:spPr>
          <a:xfrm>
            <a:off x="4693790" y="3716601"/>
            <a:ext cx="550277" cy="539655"/>
          </a:xfrm>
          <a:prstGeom prst="rect">
            <a:avLst/>
          </a:prstGeom>
          <a:solidFill>
            <a:srgbClr val="DCBCF6"/>
          </a:soli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R/W wait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09BEA894-7F3C-4BAD-A641-3E47FA010A10}"/>
              </a:ext>
            </a:extLst>
          </p:cNvPr>
          <p:cNvSpPr/>
          <p:nvPr/>
        </p:nvSpPr>
        <p:spPr>
          <a:xfrm>
            <a:off x="4605477" y="698950"/>
            <a:ext cx="87994" cy="1080927"/>
          </a:xfrm>
          <a:custGeom>
            <a:avLst/>
            <a:gdLst>
              <a:gd name="connsiteX0" fmla="*/ 29980 w 87994"/>
              <a:gd name="connsiteY0" fmla="*/ 0 h 1080927"/>
              <a:gd name="connsiteX1" fmla="*/ 29980 w 87994"/>
              <a:gd name="connsiteY1" fmla="*/ 0 h 1080927"/>
              <a:gd name="connsiteX2" fmla="*/ 22485 w 87994"/>
              <a:gd name="connsiteY2" fmla="*/ 149902 h 1080927"/>
              <a:gd name="connsiteX3" fmla="*/ 7495 w 87994"/>
              <a:gd name="connsiteY3" fmla="*/ 224853 h 1080927"/>
              <a:gd name="connsiteX4" fmla="*/ 0 w 87994"/>
              <a:gd name="connsiteY4" fmla="*/ 277318 h 1080927"/>
              <a:gd name="connsiteX5" fmla="*/ 7495 w 87994"/>
              <a:gd name="connsiteY5" fmla="*/ 592112 h 1080927"/>
              <a:gd name="connsiteX6" fmla="*/ 22485 w 87994"/>
              <a:gd name="connsiteY6" fmla="*/ 622092 h 1080927"/>
              <a:gd name="connsiteX7" fmla="*/ 37475 w 87994"/>
              <a:gd name="connsiteY7" fmla="*/ 644577 h 1080927"/>
              <a:gd name="connsiteX8" fmla="*/ 59960 w 87994"/>
              <a:gd name="connsiteY8" fmla="*/ 674558 h 1080927"/>
              <a:gd name="connsiteX9" fmla="*/ 74950 w 87994"/>
              <a:gd name="connsiteY9" fmla="*/ 712033 h 1080927"/>
              <a:gd name="connsiteX10" fmla="*/ 74950 w 87994"/>
              <a:gd name="connsiteY10" fmla="*/ 1026827 h 1080927"/>
              <a:gd name="connsiteX11" fmla="*/ 67455 w 87994"/>
              <a:gd name="connsiteY11" fmla="*/ 1056807 h 1080927"/>
              <a:gd name="connsiteX12" fmla="*/ 59960 w 87994"/>
              <a:gd name="connsiteY12" fmla="*/ 1079292 h 1080927"/>
              <a:gd name="connsiteX13" fmla="*/ 59960 w 87994"/>
              <a:gd name="connsiteY13" fmla="*/ 944381 h 1080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7994" h="1080927">
                <a:moveTo>
                  <a:pt x="29980" y="0"/>
                </a:moveTo>
                <a:lnTo>
                  <a:pt x="29980" y="0"/>
                </a:lnTo>
                <a:cubicBezTo>
                  <a:pt x="27482" y="49967"/>
                  <a:pt x="26322" y="100020"/>
                  <a:pt x="22485" y="149902"/>
                </a:cubicBezTo>
                <a:cubicBezTo>
                  <a:pt x="18573" y="200755"/>
                  <a:pt x="15099" y="183030"/>
                  <a:pt x="7495" y="224853"/>
                </a:cubicBezTo>
                <a:cubicBezTo>
                  <a:pt x="4335" y="242234"/>
                  <a:pt x="2498" y="259830"/>
                  <a:pt x="0" y="277318"/>
                </a:cubicBezTo>
                <a:cubicBezTo>
                  <a:pt x="2498" y="382249"/>
                  <a:pt x="664" y="487373"/>
                  <a:pt x="7495" y="592112"/>
                </a:cubicBezTo>
                <a:cubicBezTo>
                  <a:pt x="8222" y="603261"/>
                  <a:pt x="16942" y="612391"/>
                  <a:pt x="22485" y="622092"/>
                </a:cubicBezTo>
                <a:cubicBezTo>
                  <a:pt x="26954" y="629913"/>
                  <a:pt x="32239" y="637247"/>
                  <a:pt x="37475" y="644577"/>
                </a:cubicBezTo>
                <a:cubicBezTo>
                  <a:pt x="44736" y="654742"/>
                  <a:pt x="53893" y="663638"/>
                  <a:pt x="59960" y="674558"/>
                </a:cubicBezTo>
                <a:cubicBezTo>
                  <a:pt x="66494" y="686319"/>
                  <a:pt x="69953" y="699541"/>
                  <a:pt x="74950" y="712033"/>
                </a:cubicBezTo>
                <a:cubicBezTo>
                  <a:pt x="96414" y="840818"/>
                  <a:pt x="87739" y="771045"/>
                  <a:pt x="74950" y="1026827"/>
                </a:cubicBezTo>
                <a:cubicBezTo>
                  <a:pt x="74436" y="1037115"/>
                  <a:pt x="70285" y="1046902"/>
                  <a:pt x="67455" y="1056807"/>
                </a:cubicBezTo>
                <a:cubicBezTo>
                  <a:pt x="65285" y="1064403"/>
                  <a:pt x="60486" y="1087175"/>
                  <a:pt x="59960" y="1079292"/>
                </a:cubicBezTo>
                <a:cubicBezTo>
                  <a:pt x="56969" y="1034421"/>
                  <a:pt x="59960" y="989351"/>
                  <a:pt x="59960" y="944381"/>
                </a:cubicBezTo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6C022780-9F03-4515-AF90-1F678624714E}"/>
              </a:ext>
            </a:extLst>
          </p:cNvPr>
          <p:cNvSpPr/>
          <p:nvPr/>
        </p:nvSpPr>
        <p:spPr>
          <a:xfrm>
            <a:off x="4684469" y="706446"/>
            <a:ext cx="378208" cy="1079291"/>
          </a:xfrm>
          <a:custGeom>
            <a:avLst/>
            <a:gdLst>
              <a:gd name="connsiteX0" fmla="*/ 0 w 397240"/>
              <a:gd name="connsiteY0" fmla="*/ 0 h 1079291"/>
              <a:gd name="connsiteX1" fmla="*/ 0 w 397240"/>
              <a:gd name="connsiteY1" fmla="*/ 1079291 h 1079291"/>
              <a:gd name="connsiteX2" fmla="*/ 397240 w 397240"/>
              <a:gd name="connsiteY2" fmla="*/ 1079291 h 107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240" h="1079291">
                <a:moveTo>
                  <a:pt x="0" y="0"/>
                </a:moveTo>
                <a:lnTo>
                  <a:pt x="0" y="1079291"/>
                </a:lnTo>
                <a:lnTo>
                  <a:pt x="397240" y="1079291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65A10A85-CB7B-4546-B75C-C5781AC6E6AA}"/>
              </a:ext>
            </a:extLst>
          </p:cNvPr>
          <p:cNvSpPr/>
          <p:nvPr/>
        </p:nvSpPr>
        <p:spPr>
          <a:xfrm>
            <a:off x="4230722" y="1399380"/>
            <a:ext cx="831955" cy="587452"/>
          </a:xfrm>
          <a:custGeom>
            <a:avLst/>
            <a:gdLst>
              <a:gd name="connsiteX0" fmla="*/ 0 w 831955"/>
              <a:gd name="connsiteY0" fmla="*/ 0 h 427220"/>
              <a:gd name="connsiteX1" fmla="*/ 314794 w 831955"/>
              <a:gd name="connsiteY1" fmla="*/ 0 h 427220"/>
              <a:gd name="connsiteX2" fmla="*/ 314794 w 831955"/>
              <a:gd name="connsiteY2" fmla="*/ 427220 h 427220"/>
              <a:gd name="connsiteX3" fmla="*/ 831955 w 831955"/>
              <a:gd name="connsiteY3" fmla="*/ 427220 h 42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1955" h="427220">
                <a:moveTo>
                  <a:pt x="0" y="0"/>
                </a:moveTo>
                <a:lnTo>
                  <a:pt x="314794" y="0"/>
                </a:lnTo>
                <a:lnTo>
                  <a:pt x="314794" y="427220"/>
                </a:lnTo>
                <a:lnTo>
                  <a:pt x="831955" y="427220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68E994A0-D9D3-4FF8-813A-B0366D036B53}"/>
              </a:ext>
            </a:extLst>
          </p:cNvPr>
          <p:cNvSpPr/>
          <p:nvPr/>
        </p:nvSpPr>
        <p:spPr>
          <a:xfrm>
            <a:off x="4223227" y="2017078"/>
            <a:ext cx="846945" cy="180890"/>
          </a:xfrm>
          <a:custGeom>
            <a:avLst/>
            <a:gdLst>
              <a:gd name="connsiteX0" fmla="*/ 0 w 846945"/>
              <a:gd name="connsiteY0" fmla="*/ 0 h 104931"/>
              <a:gd name="connsiteX1" fmla="*/ 194872 w 846945"/>
              <a:gd name="connsiteY1" fmla="*/ 0 h 104931"/>
              <a:gd name="connsiteX2" fmla="*/ 194872 w 846945"/>
              <a:gd name="connsiteY2" fmla="*/ 104931 h 104931"/>
              <a:gd name="connsiteX3" fmla="*/ 846945 w 846945"/>
              <a:gd name="connsiteY3" fmla="*/ 104931 h 10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945" h="104931">
                <a:moveTo>
                  <a:pt x="0" y="0"/>
                </a:moveTo>
                <a:lnTo>
                  <a:pt x="194872" y="0"/>
                </a:lnTo>
                <a:lnTo>
                  <a:pt x="194872" y="104931"/>
                </a:lnTo>
                <a:lnTo>
                  <a:pt x="846945" y="104931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AD65564E-9B93-4A4D-954B-4097921965BD}"/>
              </a:ext>
            </a:extLst>
          </p:cNvPr>
          <p:cNvSpPr/>
          <p:nvPr/>
        </p:nvSpPr>
        <p:spPr>
          <a:xfrm>
            <a:off x="3248868" y="674559"/>
            <a:ext cx="249048" cy="1343875"/>
          </a:xfrm>
          <a:custGeom>
            <a:avLst/>
            <a:gdLst>
              <a:gd name="connsiteX0" fmla="*/ 0 w 397240"/>
              <a:gd name="connsiteY0" fmla="*/ 0 h 1079291"/>
              <a:gd name="connsiteX1" fmla="*/ 0 w 397240"/>
              <a:gd name="connsiteY1" fmla="*/ 1079291 h 1079291"/>
              <a:gd name="connsiteX2" fmla="*/ 397240 w 397240"/>
              <a:gd name="connsiteY2" fmla="*/ 1079291 h 107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240" h="1079291">
                <a:moveTo>
                  <a:pt x="0" y="0"/>
                </a:moveTo>
                <a:lnTo>
                  <a:pt x="0" y="1079291"/>
                </a:lnTo>
                <a:lnTo>
                  <a:pt x="397240" y="1079291"/>
                </a:lnTo>
              </a:path>
            </a:pathLst>
          </a:custGeom>
          <a:noFill/>
          <a:ln w="9525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4ABD037F-3EA5-4046-852C-348748EB19BE}"/>
              </a:ext>
            </a:extLst>
          </p:cNvPr>
          <p:cNvSpPr/>
          <p:nvPr/>
        </p:nvSpPr>
        <p:spPr>
          <a:xfrm>
            <a:off x="3369143" y="706447"/>
            <a:ext cx="128773" cy="692933"/>
          </a:xfrm>
          <a:custGeom>
            <a:avLst/>
            <a:gdLst>
              <a:gd name="connsiteX0" fmla="*/ 0 w 397240"/>
              <a:gd name="connsiteY0" fmla="*/ 0 h 1079291"/>
              <a:gd name="connsiteX1" fmla="*/ 0 w 397240"/>
              <a:gd name="connsiteY1" fmla="*/ 1079291 h 1079291"/>
              <a:gd name="connsiteX2" fmla="*/ 397240 w 397240"/>
              <a:gd name="connsiteY2" fmla="*/ 1079291 h 107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240" h="1079291">
                <a:moveTo>
                  <a:pt x="0" y="0"/>
                </a:moveTo>
                <a:lnTo>
                  <a:pt x="0" y="1079291"/>
                </a:lnTo>
                <a:lnTo>
                  <a:pt x="397240" y="1079291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502B6AB-B603-486C-A2D3-62273969A680}"/>
              </a:ext>
            </a:extLst>
          </p:cNvPr>
          <p:cNvSpPr txBox="1"/>
          <p:nvPr/>
        </p:nvSpPr>
        <p:spPr>
          <a:xfrm>
            <a:off x="5823122" y="2707632"/>
            <a:ext cx="971420" cy="1692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00" dirty="0"/>
              <a:t>Buffered writes</a:t>
            </a:r>
            <a:endParaRPr lang="en-US" sz="105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14C8A76-312A-4AF1-9B75-55B7524B437D}"/>
              </a:ext>
            </a:extLst>
          </p:cNvPr>
          <p:cNvSpPr txBox="1"/>
          <p:nvPr/>
        </p:nvSpPr>
        <p:spPr>
          <a:xfrm>
            <a:off x="4189522" y="2544405"/>
            <a:ext cx="971420" cy="1692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00" dirty="0"/>
              <a:t>Buffered reads</a:t>
            </a:r>
            <a:endParaRPr lang="en-US" sz="1050" dirty="0"/>
          </a:p>
        </p:txBody>
      </p:sp>
      <p:sp>
        <p:nvSpPr>
          <p:cNvPr id="156" name="Speech Bubble: Rectangle with Corners Rounded 155">
            <a:extLst>
              <a:ext uri="{FF2B5EF4-FFF2-40B4-BE49-F238E27FC236}">
                <a16:creationId xmlns:a16="http://schemas.microsoft.com/office/drawing/2014/main" id="{4A12C568-C396-402D-AD24-774961240CD7}"/>
              </a:ext>
            </a:extLst>
          </p:cNvPr>
          <p:cNvSpPr/>
          <p:nvPr/>
        </p:nvSpPr>
        <p:spPr>
          <a:xfrm>
            <a:off x="6302830" y="514591"/>
            <a:ext cx="1909483" cy="456740"/>
          </a:xfrm>
          <a:prstGeom prst="wedgeRoundRectCallout">
            <a:avLst>
              <a:gd name="adj1" fmla="val -54166"/>
              <a:gd name="adj2" fmla="val 119935"/>
              <a:gd name="adj3" fmla="val 16667"/>
            </a:avLst>
          </a:prstGeom>
          <a:solidFill>
            <a:srgbClr val="D9FFDF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Avenir Next LT Pro Light" panose="020B0304020202020204" pitchFamily="34" charset="0"/>
              </a:rPr>
              <a:t>IRQ</a:t>
            </a:r>
            <a:r>
              <a:rPr lang="en-US" sz="1100" dirty="0">
                <a:solidFill>
                  <a:schemeClr val="tx1"/>
                </a:solidFill>
                <a:latin typeface="Avenir Next LT Pro Light" panose="020B0304020202020204" pitchFamily="34" charset="0"/>
              </a:rPr>
              <a:t>, VPC, STATUS, VMCNT, PCOUNT, </a:t>
            </a:r>
            <a:r>
              <a:rPr lang="en-US" sz="1100" dirty="0" err="1">
                <a:solidFill>
                  <a:schemeClr val="tx1"/>
                </a:solidFill>
                <a:latin typeface="Avenir Next LT Pro Light" panose="020B0304020202020204" pitchFamily="34" charset="0"/>
              </a:rPr>
              <a:t>V</a:t>
            </a:r>
            <a:r>
              <a:rPr lang="en-US" sz="1100" i="1" dirty="0" err="1">
                <a:solidFill>
                  <a:schemeClr val="tx1"/>
                </a:solidFill>
                <a:latin typeface="Avenir Next LT Pro Light" panose="020B0304020202020204" pitchFamily="34" charset="0"/>
              </a:rPr>
              <a:t>n</a:t>
            </a:r>
            <a:r>
              <a:rPr lang="en-US" sz="1100" dirty="0" err="1">
                <a:solidFill>
                  <a:schemeClr val="tx1"/>
                </a:solidFill>
                <a:latin typeface="Avenir Next LT Pro Light" panose="020B0304020202020204" pitchFamily="34" charset="0"/>
              </a:rPr>
              <a:t>CFG</a:t>
            </a:r>
            <a:endParaRPr lang="en-US" sz="1100" dirty="0"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157" name="Speech Bubble: Rectangle with Corners Rounded 156">
            <a:extLst>
              <a:ext uri="{FF2B5EF4-FFF2-40B4-BE49-F238E27FC236}">
                <a16:creationId xmlns:a16="http://schemas.microsoft.com/office/drawing/2014/main" id="{4D135527-F313-40CB-B69E-B0C5ABE0EDBD}"/>
              </a:ext>
            </a:extLst>
          </p:cNvPr>
          <p:cNvSpPr/>
          <p:nvPr/>
        </p:nvSpPr>
        <p:spPr>
          <a:xfrm>
            <a:off x="6078455" y="4495305"/>
            <a:ext cx="2133858" cy="456740"/>
          </a:xfrm>
          <a:prstGeom prst="wedgeRoundRectCallout">
            <a:avLst>
              <a:gd name="adj1" fmla="val -49456"/>
              <a:gd name="adj2" fmla="val -162316"/>
              <a:gd name="adj3" fmla="val 16667"/>
            </a:avLst>
          </a:prstGeom>
          <a:solidFill>
            <a:srgbClr val="D9FFDF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venir Next LT Pro Light" panose="020B0304020202020204" pitchFamily="34" charset="0"/>
              </a:rPr>
              <a:t>OPCODE, VL, VMA, G0, G1, </a:t>
            </a:r>
            <a:r>
              <a:rPr lang="en-US" sz="1100" b="1" dirty="0">
                <a:solidFill>
                  <a:schemeClr val="tx1"/>
                </a:solidFill>
                <a:latin typeface="Avenir Next LT Pro Light" panose="020B0304020202020204" pitchFamily="34" charset="0"/>
              </a:rPr>
              <a:t>IRQ</a:t>
            </a:r>
            <a:r>
              <a:rPr lang="en-US" sz="1100" dirty="0">
                <a:solidFill>
                  <a:schemeClr val="tx1"/>
                </a:solidFill>
                <a:latin typeface="Avenir Next LT Pro Light" panose="020B0304020202020204" pitchFamily="34" charset="0"/>
              </a:rPr>
              <a:t>, IEN, MODES, </a:t>
            </a:r>
            <a:r>
              <a:rPr lang="en-US" sz="1100" dirty="0" err="1">
                <a:solidFill>
                  <a:schemeClr val="tx1"/>
                </a:solidFill>
                <a:latin typeface="Avenir Next LT Pro Light" panose="020B0304020202020204" pitchFamily="34" charset="0"/>
              </a:rPr>
              <a:t>V</a:t>
            </a:r>
            <a:r>
              <a:rPr lang="en-US" sz="1100" i="1" dirty="0" err="1">
                <a:solidFill>
                  <a:schemeClr val="tx1"/>
                </a:solidFill>
                <a:latin typeface="Avenir Next LT Pro Light" panose="020B0304020202020204" pitchFamily="34" charset="0"/>
              </a:rPr>
              <a:t>n</a:t>
            </a:r>
            <a:r>
              <a:rPr lang="en-US" sz="1100" dirty="0" err="1">
                <a:solidFill>
                  <a:schemeClr val="tx1"/>
                </a:solidFill>
                <a:latin typeface="Avenir Next LT Pro Light" panose="020B0304020202020204" pitchFamily="34" charset="0"/>
              </a:rPr>
              <a:t>ADDR</a:t>
            </a:r>
            <a:endParaRPr lang="en-US" sz="1100" dirty="0">
              <a:solidFill>
                <a:schemeClr val="tx1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F19693-59DB-4057-827B-37A1AC1F76D8}"/>
              </a:ext>
            </a:extLst>
          </p:cNvPr>
          <p:cNvSpPr/>
          <p:nvPr/>
        </p:nvSpPr>
        <p:spPr>
          <a:xfrm>
            <a:off x="3497917" y="1794135"/>
            <a:ext cx="739719" cy="464751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Instr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 err="1">
                <a:solidFill>
                  <a:schemeClr val="tx1"/>
                </a:solidFill>
              </a:rPr>
              <a:t>buf</a:t>
            </a:r>
            <a:r>
              <a:rPr lang="en-US" sz="1400" dirty="0">
                <a:solidFill>
                  <a:schemeClr val="tx1"/>
                </a:solidFill>
              </a:rPr>
              <a:t> ctrl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0446342-F213-4075-98B5-34BAA8D8BC6A}"/>
              </a:ext>
            </a:extLst>
          </p:cNvPr>
          <p:cNvSpPr/>
          <p:nvPr/>
        </p:nvSpPr>
        <p:spPr>
          <a:xfrm>
            <a:off x="3497917" y="1164597"/>
            <a:ext cx="739719" cy="464751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Error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collect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B4F911B6-6933-4454-A554-76C3451C7528}"/>
              </a:ext>
            </a:extLst>
          </p:cNvPr>
          <p:cNvSpPr/>
          <p:nvPr/>
        </p:nvSpPr>
        <p:spPr>
          <a:xfrm flipH="1">
            <a:off x="1178633" y="4259934"/>
            <a:ext cx="3785616" cy="330998"/>
          </a:xfrm>
          <a:custGeom>
            <a:avLst/>
            <a:gdLst>
              <a:gd name="connsiteX0" fmla="*/ 0 w 397240"/>
              <a:gd name="connsiteY0" fmla="*/ 0 h 1079291"/>
              <a:gd name="connsiteX1" fmla="*/ 0 w 397240"/>
              <a:gd name="connsiteY1" fmla="*/ 1079291 h 1079291"/>
              <a:gd name="connsiteX2" fmla="*/ 397240 w 397240"/>
              <a:gd name="connsiteY2" fmla="*/ 1079291 h 107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240" h="1079291">
                <a:moveTo>
                  <a:pt x="0" y="0"/>
                </a:moveTo>
                <a:lnTo>
                  <a:pt x="0" y="1079291"/>
                </a:lnTo>
                <a:lnTo>
                  <a:pt x="397240" y="1079291"/>
                </a:ln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1D4EEF0A-90F8-45C4-B6FF-CA6A346142AC}"/>
              </a:ext>
            </a:extLst>
          </p:cNvPr>
          <p:cNvSpPr txBox="1"/>
          <p:nvPr/>
        </p:nvSpPr>
        <p:spPr>
          <a:xfrm>
            <a:off x="475686" y="4499843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HREADYOUT</a:t>
            </a:r>
            <a:endParaRPr lang="en-US" sz="1400" dirty="0"/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9CD2228-6D22-4460-8821-F82D175619F1}"/>
              </a:ext>
            </a:extLst>
          </p:cNvPr>
          <p:cNvCxnSpPr>
            <a:cxnSpLocks/>
          </p:cNvCxnSpPr>
          <p:nvPr/>
        </p:nvCxnSpPr>
        <p:spPr>
          <a:xfrm flipH="1">
            <a:off x="1194347" y="2990835"/>
            <a:ext cx="40233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632D2703-1D4F-47E3-BF47-E2AB7C678EBE}"/>
              </a:ext>
            </a:extLst>
          </p:cNvPr>
          <p:cNvCxnSpPr>
            <a:cxnSpLocks/>
          </p:cNvCxnSpPr>
          <p:nvPr/>
        </p:nvCxnSpPr>
        <p:spPr>
          <a:xfrm flipH="1">
            <a:off x="4470565" y="3934204"/>
            <a:ext cx="233919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Rectangle 162">
            <a:extLst>
              <a:ext uri="{FF2B5EF4-FFF2-40B4-BE49-F238E27FC236}">
                <a16:creationId xmlns:a16="http://schemas.microsoft.com/office/drawing/2014/main" id="{0186B776-565F-4BB7-A326-13E71A4280C5}"/>
              </a:ext>
            </a:extLst>
          </p:cNvPr>
          <p:cNvSpPr/>
          <p:nvPr/>
        </p:nvSpPr>
        <p:spPr>
          <a:xfrm>
            <a:off x="8429751" y="2791496"/>
            <a:ext cx="631136" cy="232411"/>
          </a:xfrm>
          <a:prstGeom prst="rect">
            <a:avLst/>
          </a:prstGeom>
          <a:solidFill>
            <a:srgbClr val="DCBCF6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 err="1">
                <a:solidFill>
                  <a:schemeClr val="tx1"/>
                </a:solidFill>
              </a:rPr>
              <a:t>host_clk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63558B6B-9477-42CC-9BBB-11AF74D6A0A9}"/>
              </a:ext>
            </a:extLst>
          </p:cNvPr>
          <p:cNvSpPr/>
          <p:nvPr/>
        </p:nvSpPr>
        <p:spPr>
          <a:xfrm>
            <a:off x="8429751" y="2475221"/>
            <a:ext cx="631136" cy="232411"/>
          </a:xfrm>
          <a:prstGeom prst="rect">
            <a:avLst/>
          </a:prstGeom>
          <a:solidFill>
            <a:srgbClr val="DDF0FF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 err="1">
                <a:solidFill>
                  <a:schemeClr val="tx1"/>
                </a:solidFill>
              </a:rPr>
              <a:t>hclk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CD040417-0EEA-4B8C-BB81-2CAE11791E6E}"/>
              </a:ext>
            </a:extLst>
          </p:cNvPr>
          <p:cNvSpPr/>
          <p:nvPr/>
        </p:nvSpPr>
        <p:spPr>
          <a:xfrm>
            <a:off x="6738378" y="2694046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893B247-6581-4F71-BC5A-72732000CC61}"/>
              </a:ext>
            </a:extLst>
          </p:cNvPr>
          <p:cNvSpPr/>
          <p:nvPr/>
        </p:nvSpPr>
        <p:spPr>
          <a:xfrm>
            <a:off x="7405830" y="1823903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BB81938-AAF7-4E18-9135-EDB688CB9C72}"/>
              </a:ext>
            </a:extLst>
          </p:cNvPr>
          <p:cNvSpPr/>
          <p:nvPr/>
        </p:nvSpPr>
        <p:spPr>
          <a:xfrm>
            <a:off x="7405830" y="3443882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247145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 interface:  APB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Hydra offers an APB host interface option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but Hydra discourages using it, since APB is a slow protocol!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C45F57-212F-444F-95AC-58F4F4D04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686" y="2042209"/>
            <a:ext cx="3541853" cy="23901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A35761-47EC-4307-B46E-A0F290AF2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94" y="2074039"/>
            <a:ext cx="3472405" cy="232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99417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APB host interface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47A530-2BC8-4FEA-A8A5-4B66C4EC4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776853"/>
              </p:ext>
            </p:extLst>
          </p:nvPr>
        </p:nvGraphicFramePr>
        <p:xfrm>
          <a:off x="457200" y="788670"/>
          <a:ext cx="7925973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apb_psel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947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 err="1"/>
                        <a:t>apb_penable</a:t>
                      </a:r>
                      <a:endParaRPr lang="en-US" sz="1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34857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apb_paddr</a:t>
                      </a:r>
                      <a:r>
                        <a:rPr lang="en-US" sz="1200" dirty="0"/>
                        <a:t>[10:0]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  (low bits only)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5390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apb_pprot</a:t>
                      </a:r>
                      <a:r>
                        <a:rPr lang="en-US" sz="1200" dirty="0"/>
                        <a:t>[2:0]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186701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apb_pstrb</a:t>
                      </a:r>
                      <a:r>
                        <a:rPr lang="en-US" sz="1200" dirty="0"/>
                        <a:t>[3:0]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121726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apb_pwrite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843619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apb_pwdata</a:t>
                      </a:r>
                      <a:r>
                        <a:rPr lang="en-US" sz="1200" dirty="0"/>
                        <a:t>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406364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apb_prdata</a:t>
                      </a:r>
                      <a:r>
                        <a:rPr lang="en-US" sz="1200" dirty="0"/>
                        <a:t>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52176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apb_pready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78793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apb_pslverr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APB bridge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APB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2186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178702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1008-D17B-651E-4977-EE215AF17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874C8-23AA-C53D-52ED-8EFF29A6A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 interface:  Direct-style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FCD28-5FAA-D471-ABF7-D8B6997CC9C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Hydra’s Direct-style host interface is a simple interface for use in chips that do not support the Chimera, AHB, or APB protocol</a:t>
            </a:r>
          </a:p>
          <a:p>
            <a:pPr>
              <a:spcBef>
                <a:spcPts val="1000"/>
              </a:spcBef>
            </a:pPr>
            <a:r>
              <a:rPr lang="en-US" dirty="0"/>
              <a:t>Very simple:  No “ack” signals; no wait states; no AHB-style pipelining</a:t>
            </a:r>
          </a:p>
          <a:p>
            <a:pPr>
              <a:spcBef>
                <a:spcPts val="1000"/>
              </a:spcBef>
            </a:pPr>
            <a:r>
              <a:rPr lang="en-US" dirty="0"/>
              <a:t>Every request takes place, and completes, within one self-contained </a:t>
            </a:r>
            <a:r>
              <a:rPr lang="en-US" dirty="0" err="1">
                <a:latin typeface="Avenir Next LT Pro Light" panose="020B0304020202020204" pitchFamily="34" charset="0"/>
              </a:rPr>
              <a:t>host_clk</a:t>
            </a:r>
            <a:r>
              <a:rPr lang="en-US" dirty="0"/>
              <a:t> cycle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E4107F-526B-6382-5AA4-08020A6C1D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902"/>
          <a:stretch>
            <a:fillRect/>
          </a:stretch>
        </p:blipFill>
        <p:spPr>
          <a:xfrm>
            <a:off x="1011297" y="2375913"/>
            <a:ext cx="6691830" cy="227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04713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D34AF-93DD-36C5-99A6-1BA8BCEB9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64D8-4E6B-ACDB-2DA0-62FCEDDCC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Direct host interface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25A9222-908A-E3FF-0046-AD8889803E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007400"/>
              </p:ext>
            </p:extLst>
          </p:nvPr>
        </p:nvGraphicFramePr>
        <p:xfrm>
          <a:off x="457200" y="788670"/>
          <a:ext cx="7925973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hydra_host_req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 err="1"/>
                        <a:t>Periph</a:t>
                      </a:r>
                      <a:r>
                        <a:rPr lang="en-US" sz="1200" dirty="0"/>
                        <a:t> bus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Request a read or write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947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hydra_host_write</a:t>
                      </a:r>
                      <a:endParaRPr lang="en-US" sz="1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Periph bus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This request is for a write vs read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34857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hydra_host_addr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[6:0]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Periph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 bus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Byte address of register  (low bits only)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5390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hydra_host_size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[1:0]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Periph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 bus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Access size (0=byte, 1=short, 2=long)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186701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hydra_host_priv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Periph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 bus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High if access is from privileged code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121726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hydra_host_wdata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[31:0]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Periph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 bus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Data to write on this cycle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843619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hydra_host_rdata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[31:0]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Periph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 bus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Data that was read on this cycle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406364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hydra_host_error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host_clk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Periph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uLnTx/>
                          <a:uFillTx/>
                          <a:latin typeface="Avenir Next LT Pro"/>
                          <a:ea typeface="+mn-ea"/>
                          <a:cs typeface="+mn-cs"/>
                        </a:rPr>
                        <a:t> bus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High if this access request is invalid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521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193968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Hardware and implementation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Block diagram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Host interface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Decode and control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Memory interfaces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DMA channels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Arithmetic unit (ALU)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 (SPU)</a:t>
            </a:r>
          </a:p>
        </p:txBody>
      </p:sp>
    </p:spTree>
    <p:extLst>
      <p:ext uri="{BB962C8B-B14F-4D97-AF65-F5344CB8AC3E}">
        <p14:creationId xmlns:p14="http://schemas.microsoft.com/office/powerpoint/2010/main" val="1923885377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3249636" y="886264"/>
            <a:ext cx="4775981" cy="375526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C242B-BA0F-41CA-8946-81BC3248848E}"/>
              </a:ext>
            </a:extLst>
          </p:cNvPr>
          <p:cNvSpPr/>
          <p:nvPr/>
        </p:nvSpPr>
        <p:spPr>
          <a:xfrm>
            <a:off x="457200" y="2784544"/>
            <a:ext cx="1695158" cy="1544807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RAM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(shown with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4 banks)</a:t>
            </a: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4E2843BF-25A9-4C45-A015-C69F2E5CE489}"/>
              </a:ext>
            </a:extLst>
          </p:cNvPr>
          <p:cNvSpPr/>
          <p:nvPr/>
        </p:nvSpPr>
        <p:spPr>
          <a:xfrm>
            <a:off x="2433712" y="804499"/>
            <a:ext cx="492366" cy="1886826"/>
          </a:xfrm>
          <a:prstGeom prst="upDownArrow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B5B9CE-F2B5-472D-B34A-4516260056D3}"/>
              </a:ext>
            </a:extLst>
          </p:cNvPr>
          <p:cNvSpPr txBox="1"/>
          <p:nvPr/>
        </p:nvSpPr>
        <p:spPr>
          <a:xfrm rot="16200000">
            <a:off x="1778225" y="1592075"/>
            <a:ext cx="1789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Bus  (AHB/APB/Chimera)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BACD9FED-E004-445C-ACF6-1814DE5A84E8}"/>
              </a:ext>
            </a:extLst>
          </p:cNvPr>
          <p:cNvSpPr/>
          <p:nvPr/>
        </p:nvSpPr>
        <p:spPr>
          <a:xfrm>
            <a:off x="2152358" y="1603717"/>
            <a:ext cx="389698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19292B43-F65B-43E3-BE59-7F2B47DABE04}"/>
              </a:ext>
            </a:extLst>
          </p:cNvPr>
          <p:cNvSpPr/>
          <p:nvPr/>
        </p:nvSpPr>
        <p:spPr>
          <a:xfrm>
            <a:off x="2810700" y="1329396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C571D963-7092-4F5F-8F21-1A75BB3F70F4}"/>
              </a:ext>
            </a:extLst>
          </p:cNvPr>
          <p:cNvSpPr/>
          <p:nvPr/>
        </p:nvSpPr>
        <p:spPr>
          <a:xfrm>
            <a:off x="2810700" y="2027530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D43787-027B-4B78-A956-2AE8E1BEEF62}"/>
              </a:ext>
            </a:extLst>
          </p:cNvPr>
          <p:cNvCxnSpPr>
            <a:cxnSpLocks/>
          </p:cNvCxnSpPr>
          <p:nvPr/>
        </p:nvCxnSpPr>
        <p:spPr>
          <a:xfrm>
            <a:off x="1963834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578B61-9DBF-4786-844D-398FC9527506}"/>
              </a:ext>
            </a:extLst>
          </p:cNvPr>
          <p:cNvCxnSpPr>
            <a:cxnSpLocks/>
          </p:cNvCxnSpPr>
          <p:nvPr/>
        </p:nvCxnSpPr>
        <p:spPr>
          <a:xfrm>
            <a:off x="1963834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A0AC6A-24DD-48BF-BDA5-58F40BFAE81C}"/>
              </a:ext>
            </a:extLst>
          </p:cNvPr>
          <p:cNvCxnSpPr>
            <a:cxnSpLocks/>
          </p:cNvCxnSpPr>
          <p:nvPr/>
        </p:nvCxnSpPr>
        <p:spPr>
          <a:xfrm>
            <a:off x="1963834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AFD5C465-A71D-4AC1-AAD0-56B9BDA2AFF1}"/>
              </a:ext>
            </a:extLst>
          </p:cNvPr>
          <p:cNvSpPr/>
          <p:nvPr/>
        </p:nvSpPr>
        <p:spPr>
          <a:xfrm rot="5400000">
            <a:off x="1048746" y="2408852"/>
            <a:ext cx="512064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89AD431E-15A8-4E1D-9C48-53E6FA642EA0}"/>
              </a:ext>
            </a:extLst>
          </p:cNvPr>
          <p:cNvSpPr/>
          <p:nvPr/>
        </p:nvSpPr>
        <p:spPr>
          <a:xfrm>
            <a:off x="2161475" y="2890315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FDC4BCAA-63C9-4D7F-B330-705AE6DFA87F}"/>
              </a:ext>
            </a:extLst>
          </p:cNvPr>
          <p:cNvSpPr/>
          <p:nvPr/>
        </p:nvSpPr>
        <p:spPr>
          <a:xfrm>
            <a:off x="2161475" y="3276363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C9F4C436-67CD-4247-9CE1-6E747D3FC0D4}"/>
              </a:ext>
            </a:extLst>
          </p:cNvPr>
          <p:cNvSpPr/>
          <p:nvPr/>
        </p:nvSpPr>
        <p:spPr>
          <a:xfrm>
            <a:off x="2161475" y="3650537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9" name="Arrow: Left-Right 38">
            <a:extLst>
              <a:ext uri="{FF2B5EF4-FFF2-40B4-BE49-F238E27FC236}">
                <a16:creationId xmlns:a16="http://schemas.microsoft.com/office/drawing/2014/main" id="{AC30C105-145A-4607-BED3-113C446F514A}"/>
              </a:ext>
            </a:extLst>
          </p:cNvPr>
          <p:cNvSpPr/>
          <p:nvPr/>
        </p:nvSpPr>
        <p:spPr>
          <a:xfrm>
            <a:off x="2161475" y="4042011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D52088-85BD-4F3B-B23D-858766D8CF63}"/>
              </a:ext>
            </a:extLst>
          </p:cNvPr>
          <p:cNvSpPr txBox="1"/>
          <p:nvPr/>
        </p:nvSpPr>
        <p:spPr>
          <a:xfrm>
            <a:off x="3153728" y="4634371"/>
            <a:ext cx="788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hydra4.v</a:t>
            </a:r>
            <a:endParaRPr lang="en-US" sz="1400" dirty="0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0912D67-82A7-48EF-B7DD-089311616EB5}"/>
              </a:ext>
            </a:extLst>
          </p:cNvPr>
          <p:cNvCxnSpPr>
            <a:cxnSpLocks/>
          </p:cNvCxnSpPr>
          <p:nvPr/>
        </p:nvCxnSpPr>
        <p:spPr>
          <a:xfrm>
            <a:off x="457200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88D5593-1BD3-4D55-AEBF-671E538193AB}"/>
              </a:ext>
            </a:extLst>
          </p:cNvPr>
          <p:cNvCxnSpPr>
            <a:cxnSpLocks/>
          </p:cNvCxnSpPr>
          <p:nvPr/>
        </p:nvCxnSpPr>
        <p:spPr>
          <a:xfrm>
            <a:off x="457200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BBA571-6B35-46FD-839E-B5397E003251}"/>
              </a:ext>
            </a:extLst>
          </p:cNvPr>
          <p:cNvCxnSpPr>
            <a:cxnSpLocks/>
          </p:cNvCxnSpPr>
          <p:nvPr/>
        </p:nvCxnSpPr>
        <p:spPr>
          <a:xfrm>
            <a:off x="457200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B4B1858-66D5-4935-846D-869CDAEDE283}"/>
              </a:ext>
            </a:extLst>
          </p:cNvPr>
          <p:cNvSpPr/>
          <p:nvPr/>
        </p:nvSpPr>
        <p:spPr>
          <a:xfrm>
            <a:off x="481031" y="1153551"/>
            <a:ext cx="1671327" cy="110431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Host CPU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(RISC-V, ARM, Chimera)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25537D-B0B3-4587-BDAF-63EF6926A79D}"/>
              </a:ext>
            </a:extLst>
          </p:cNvPr>
          <p:cNvSpPr/>
          <p:nvPr/>
        </p:nvSpPr>
        <p:spPr>
          <a:xfrm>
            <a:off x="6216664" y="971049"/>
            <a:ext cx="1619456" cy="1360697"/>
          </a:xfrm>
          <a:prstGeom prst="roundRect">
            <a:avLst>
              <a:gd name="adj" fmla="val 1149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654C0-C9C0-4DEB-BFC1-C6B7D9A0017D}"/>
              </a:ext>
            </a:extLst>
          </p:cNvPr>
          <p:cNvSpPr txBox="1"/>
          <p:nvPr/>
        </p:nvSpPr>
        <p:spPr>
          <a:xfrm>
            <a:off x="3207017" y="1866198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 (optional)</a:t>
            </a:r>
            <a:endParaRPr lang="en-US" sz="1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B4050C-E503-4374-8C9D-BBC600E870F8}"/>
              </a:ext>
            </a:extLst>
          </p:cNvPr>
          <p:cNvSpPr/>
          <p:nvPr/>
        </p:nvSpPr>
        <p:spPr>
          <a:xfrm>
            <a:off x="3472307" y="280614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671CFE-E3CD-4CF8-8519-C4CDE7639804}"/>
              </a:ext>
            </a:extLst>
          </p:cNvPr>
          <p:cNvSpPr/>
          <p:nvPr/>
        </p:nvSpPr>
        <p:spPr>
          <a:xfrm>
            <a:off x="6519116" y="1790116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Control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6088FC-2AE1-4B0B-AC00-FEF716936A55}"/>
              </a:ext>
            </a:extLst>
          </p:cNvPr>
          <p:cNvSpPr/>
          <p:nvPr/>
        </p:nvSpPr>
        <p:spPr>
          <a:xfrm>
            <a:off x="3472307" y="3190968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6187F6-9147-4C56-A947-4B2D1E4EED69}"/>
              </a:ext>
            </a:extLst>
          </p:cNvPr>
          <p:cNvSpPr/>
          <p:nvPr/>
        </p:nvSpPr>
        <p:spPr>
          <a:xfrm>
            <a:off x="3472307" y="357579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477B6F-7F2C-409B-BBB6-32332E5EAD2B}"/>
              </a:ext>
            </a:extLst>
          </p:cNvPr>
          <p:cNvSpPr/>
          <p:nvPr/>
        </p:nvSpPr>
        <p:spPr>
          <a:xfrm>
            <a:off x="3472307" y="3960617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DABEF1-D85E-4092-B271-71CBFCEB0A7B}"/>
              </a:ext>
            </a:extLst>
          </p:cNvPr>
          <p:cNvSpPr/>
          <p:nvPr/>
        </p:nvSpPr>
        <p:spPr>
          <a:xfrm>
            <a:off x="4906617" y="251352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2"/>
                </a:solidFill>
              </a:rPr>
              <a:t>vmask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728F9A-31B8-4841-950A-647691A2138E}"/>
              </a:ext>
            </a:extLst>
          </p:cNvPr>
          <p:cNvSpPr/>
          <p:nvPr/>
        </p:nvSpPr>
        <p:spPr>
          <a:xfrm>
            <a:off x="4906617" y="284398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SPU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4915DA-FFB5-4C6B-9BE8-09D65837D806}"/>
              </a:ext>
            </a:extLst>
          </p:cNvPr>
          <p:cNvSpPr/>
          <p:nvPr/>
        </p:nvSpPr>
        <p:spPr>
          <a:xfrm>
            <a:off x="4906617" y="317445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src1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4CF187-6019-4E46-BF7A-9E97257C6FB4}"/>
              </a:ext>
            </a:extLst>
          </p:cNvPr>
          <p:cNvSpPr/>
          <p:nvPr/>
        </p:nvSpPr>
        <p:spPr>
          <a:xfrm>
            <a:off x="4906617" y="350491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src2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B6F1F6-7A83-41A1-B033-38971EA28DBD}"/>
              </a:ext>
            </a:extLst>
          </p:cNvPr>
          <p:cNvSpPr/>
          <p:nvPr/>
        </p:nvSpPr>
        <p:spPr>
          <a:xfrm>
            <a:off x="4906617" y="383538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misc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2AAE3D-49A5-4B8C-8427-B3436B26D526}"/>
              </a:ext>
            </a:extLst>
          </p:cNvPr>
          <p:cNvSpPr/>
          <p:nvPr/>
        </p:nvSpPr>
        <p:spPr>
          <a:xfrm>
            <a:off x="4906617" y="4165848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dest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3374BAF-73A4-43BE-9615-ECB5531CB0AD}"/>
              </a:ext>
            </a:extLst>
          </p:cNvPr>
          <p:cNvSpPr/>
          <p:nvPr/>
        </p:nvSpPr>
        <p:spPr>
          <a:xfrm>
            <a:off x="6519116" y="3202036"/>
            <a:ext cx="1273128" cy="120128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ALU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(fixed-point and floating-point </a:t>
            </a:r>
            <a:r>
              <a:rPr lang="en-US" sz="1200" dirty="0" err="1">
                <a:solidFill>
                  <a:schemeClr val="tx2"/>
                </a:solidFill>
              </a:rPr>
              <a:t>datapath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212FC3E-5264-40D1-B8B9-BEF3D4DE0D88}"/>
              </a:ext>
            </a:extLst>
          </p:cNvPr>
          <p:cNvSpPr/>
          <p:nvPr/>
        </p:nvSpPr>
        <p:spPr>
          <a:xfrm>
            <a:off x="6519117" y="2422306"/>
            <a:ext cx="1267352" cy="60827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Stored program unit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6" name="Arrow: Up-Down 55">
            <a:extLst>
              <a:ext uri="{FF2B5EF4-FFF2-40B4-BE49-F238E27FC236}">
                <a16:creationId xmlns:a16="http://schemas.microsoft.com/office/drawing/2014/main" id="{51E90450-220F-4B6D-90D2-76FA70EE193F}"/>
              </a:ext>
            </a:extLst>
          </p:cNvPr>
          <p:cNvSpPr/>
          <p:nvPr/>
        </p:nvSpPr>
        <p:spPr>
          <a:xfrm>
            <a:off x="4599470" y="2294473"/>
            <a:ext cx="182464" cy="2222872"/>
          </a:xfrm>
          <a:prstGeom prst="upDownArrow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3F3A70D-0E4E-45CA-9116-55558C06257A}"/>
              </a:ext>
            </a:extLst>
          </p:cNvPr>
          <p:cNvCxnSpPr>
            <a:cxnSpLocks/>
          </p:cNvCxnSpPr>
          <p:nvPr/>
        </p:nvCxnSpPr>
        <p:spPr>
          <a:xfrm flipH="1">
            <a:off x="4429275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A06DA67-AE15-46EC-9FA9-AEB2E8746AD7}"/>
              </a:ext>
            </a:extLst>
          </p:cNvPr>
          <p:cNvCxnSpPr>
            <a:cxnSpLocks/>
          </p:cNvCxnSpPr>
          <p:nvPr/>
        </p:nvCxnSpPr>
        <p:spPr>
          <a:xfrm flipH="1">
            <a:off x="4429275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748A339-08C0-4EC4-A899-7565EB6CE02F}"/>
              </a:ext>
            </a:extLst>
          </p:cNvPr>
          <p:cNvCxnSpPr>
            <a:cxnSpLocks/>
          </p:cNvCxnSpPr>
          <p:nvPr/>
        </p:nvCxnSpPr>
        <p:spPr>
          <a:xfrm flipH="1">
            <a:off x="4429275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8A856C-DE98-47F9-8365-CAD951EE2FE7}"/>
              </a:ext>
            </a:extLst>
          </p:cNvPr>
          <p:cNvCxnSpPr>
            <a:cxnSpLocks/>
          </p:cNvCxnSpPr>
          <p:nvPr/>
        </p:nvCxnSpPr>
        <p:spPr>
          <a:xfrm flipH="1">
            <a:off x="4429275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BBB88A-EF9E-4E17-9B53-6F55E43965CB}"/>
              </a:ext>
            </a:extLst>
          </p:cNvPr>
          <p:cNvCxnSpPr>
            <a:cxnSpLocks/>
          </p:cNvCxnSpPr>
          <p:nvPr/>
        </p:nvCxnSpPr>
        <p:spPr>
          <a:xfrm flipH="1">
            <a:off x="3249636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092468D-4EFF-4C92-9C84-918DCE430FB7}"/>
              </a:ext>
            </a:extLst>
          </p:cNvPr>
          <p:cNvCxnSpPr>
            <a:cxnSpLocks/>
          </p:cNvCxnSpPr>
          <p:nvPr/>
        </p:nvCxnSpPr>
        <p:spPr>
          <a:xfrm flipH="1">
            <a:off x="3249636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7777FA5-B5DC-4E8D-8975-C530BE8E1EEB}"/>
              </a:ext>
            </a:extLst>
          </p:cNvPr>
          <p:cNvCxnSpPr>
            <a:cxnSpLocks/>
          </p:cNvCxnSpPr>
          <p:nvPr/>
        </p:nvCxnSpPr>
        <p:spPr>
          <a:xfrm flipH="1">
            <a:off x="3249636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46D930-D8B7-4558-8117-9FFC55BDC6C5}"/>
              </a:ext>
            </a:extLst>
          </p:cNvPr>
          <p:cNvCxnSpPr>
            <a:cxnSpLocks/>
          </p:cNvCxnSpPr>
          <p:nvPr/>
        </p:nvCxnSpPr>
        <p:spPr>
          <a:xfrm flipH="1">
            <a:off x="3249636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1B9E48F-DFC1-44B3-A790-995EC01F53D8}"/>
              </a:ext>
            </a:extLst>
          </p:cNvPr>
          <p:cNvCxnSpPr>
            <a:cxnSpLocks/>
          </p:cNvCxnSpPr>
          <p:nvPr/>
        </p:nvCxnSpPr>
        <p:spPr>
          <a:xfrm flipH="1">
            <a:off x="4728651" y="429475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3A481B5-6B80-4637-B482-353C0D8751C2}"/>
              </a:ext>
            </a:extLst>
          </p:cNvPr>
          <p:cNvCxnSpPr>
            <a:cxnSpLocks/>
          </p:cNvCxnSpPr>
          <p:nvPr/>
        </p:nvCxnSpPr>
        <p:spPr>
          <a:xfrm flipH="1">
            <a:off x="4728651" y="3964989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D30A7B7-2721-4AEB-88F0-4D9E2F2D57E6}"/>
              </a:ext>
            </a:extLst>
          </p:cNvPr>
          <p:cNvCxnSpPr>
            <a:cxnSpLocks/>
          </p:cNvCxnSpPr>
          <p:nvPr/>
        </p:nvCxnSpPr>
        <p:spPr>
          <a:xfrm flipH="1">
            <a:off x="4728651" y="3635221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944DA62-1313-493D-8C1C-C590923AC598}"/>
              </a:ext>
            </a:extLst>
          </p:cNvPr>
          <p:cNvCxnSpPr>
            <a:cxnSpLocks/>
          </p:cNvCxnSpPr>
          <p:nvPr/>
        </p:nvCxnSpPr>
        <p:spPr>
          <a:xfrm flipH="1">
            <a:off x="4728651" y="3305453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507B54C-E0A2-4070-BFD2-736C88FFC1A6}"/>
              </a:ext>
            </a:extLst>
          </p:cNvPr>
          <p:cNvCxnSpPr>
            <a:cxnSpLocks/>
          </p:cNvCxnSpPr>
          <p:nvPr/>
        </p:nvCxnSpPr>
        <p:spPr>
          <a:xfrm flipH="1">
            <a:off x="4728651" y="264591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3B4EC1-111E-4B63-B1A0-7513955E891F}"/>
              </a:ext>
            </a:extLst>
          </p:cNvPr>
          <p:cNvCxnSpPr>
            <a:cxnSpLocks/>
          </p:cNvCxnSpPr>
          <p:nvPr/>
        </p:nvCxnSpPr>
        <p:spPr>
          <a:xfrm>
            <a:off x="6202592" y="3637712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2245EFD-39F3-4190-8A46-CEF8F7408798}"/>
              </a:ext>
            </a:extLst>
          </p:cNvPr>
          <p:cNvCxnSpPr>
            <a:cxnSpLocks/>
          </p:cNvCxnSpPr>
          <p:nvPr/>
        </p:nvCxnSpPr>
        <p:spPr>
          <a:xfrm>
            <a:off x="6202592" y="3917813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41EB101-FC0A-49FB-AA87-B06BEAB70A9F}"/>
              </a:ext>
            </a:extLst>
          </p:cNvPr>
          <p:cNvCxnSpPr>
            <a:cxnSpLocks/>
          </p:cNvCxnSpPr>
          <p:nvPr/>
        </p:nvCxnSpPr>
        <p:spPr>
          <a:xfrm>
            <a:off x="6202592" y="4296955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839A949-8FB6-445A-A856-E1A5AA6CB278}"/>
              </a:ext>
            </a:extLst>
          </p:cNvPr>
          <p:cNvCxnSpPr>
            <a:cxnSpLocks/>
          </p:cNvCxnSpPr>
          <p:nvPr/>
        </p:nvCxnSpPr>
        <p:spPr>
          <a:xfrm>
            <a:off x="6202592" y="4008374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EE87E70-28FA-4D6E-A958-D510DAE52E00}"/>
              </a:ext>
            </a:extLst>
          </p:cNvPr>
          <p:cNvSpPr/>
          <p:nvPr/>
        </p:nvSpPr>
        <p:spPr>
          <a:xfrm>
            <a:off x="3242603" y="2145324"/>
            <a:ext cx="726831" cy="255413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068BA1E-4256-4292-8D45-460A323D794A}"/>
              </a:ext>
            </a:extLst>
          </p:cNvPr>
          <p:cNvCxnSpPr>
            <a:cxnSpLocks/>
          </p:cNvCxnSpPr>
          <p:nvPr/>
        </p:nvCxnSpPr>
        <p:spPr>
          <a:xfrm>
            <a:off x="6202592" y="3306667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58004CD-4179-45A9-931B-15A34683B39C}"/>
              </a:ext>
            </a:extLst>
          </p:cNvPr>
          <p:cNvSpPr/>
          <p:nvPr/>
        </p:nvSpPr>
        <p:spPr>
          <a:xfrm flipV="1">
            <a:off x="6195559" y="2027529"/>
            <a:ext cx="316523" cy="623165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1BEAAB9-CF95-49C5-B2C0-09270FC624D9}"/>
              </a:ext>
            </a:extLst>
          </p:cNvPr>
          <p:cNvSpPr/>
          <p:nvPr/>
        </p:nvSpPr>
        <p:spPr>
          <a:xfrm>
            <a:off x="3472307" y="2400740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Mem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5495AA3-45FC-4D06-97A2-2C866B3DD507}"/>
              </a:ext>
            </a:extLst>
          </p:cNvPr>
          <p:cNvCxnSpPr>
            <a:cxnSpLocks/>
          </p:cNvCxnSpPr>
          <p:nvPr/>
        </p:nvCxnSpPr>
        <p:spPr>
          <a:xfrm flipH="1">
            <a:off x="4429275" y="2570423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A5C0DE8-C182-4E1D-B633-08853F23BF94}"/>
              </a:ext>
            </a:extLst>
          </p:cNvPr>
          <p:cNvSpPr txBox="1"/>
          <p:nvPr/>
        </p:nvSpPr>
        <p:spPr>
          <a:xfrm>
            <a:off x="6216664" y="3779314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src3</a:t>
            </a:r>
            <a:endParaRPr lang="en-US" sz="1000" i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38D6D3-B975-4536-9E9E-9082C644FEA0}"/>
              </a:ext>
            </a:extLst>
          </p:cNvPr>
          <p:cNvSpPr txBox="1"/>
          <p:nvPr/>
        </p:nvSpPr>
        <p:spPr>
          <a:xfrm>
            <a:off x="6204143" y="4042161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dest2</a:t>
            </a:r>
            <a:endParaRPr lang="en-US" sz="10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4BE15E-6039-48FA-B6C5-9A469C810419}"/>
              </a:ext>
            </a:extLst>
          </p:cNvPr>
          <p:cNvSpPr txBox="1"/>
          <p:nvPr/>
        </p:nvSpPr>
        <p:spPr>
          <a:xfrm>
            <a:off x="3207017" y="116806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F19693-59DB-4057-827B-37A1AC1F76D8}"/>
              </a:ext>
            </a:extLst>
          </p:cNvPr>
          <p:cNvSpPr/>
          <p:nvPr/>
        </p:nvSpPr>
        <p:spPr>
          <a:xfrm>
            <a:off x="3688189" y="1103762"/>
            <a:ext cx="739719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Host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0683E1-DFC0-4E29-BEB2-E09C4939329A}"/>
              </a:ext>
            </a:extLst>
          </p:cNvPr>
          <p:cNvSpPr/>
          <p:nvPr/>
        </p:nvSpPr>
        <p:spPr>
          <a:xfrm>
            <a:off x="4892582" y="1095304"/>
            <a:ext cx="1172201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Registers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387414-62FC-4DA6-8A84-2BECBBC7F6C4}"/>
              </a:ext>
            </a:extLst>
          </p:cNvPr>
          <p:cNvSpPr/>
          <p:nvPr/>
        </p:nvSpPr>
        <p:spPr>
          <a:xfrm>
            <a:off x="6519116" y="1095304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Decode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83CD3B9-427C-4F6D-886A-732C12939BE2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3259155" y="1441936"/>
            <a:ext cx="4290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D2A54B-2A0B-476F-A007-5735012C512F}"/>
              </a:ext>
            </a:extLst>
          </p:cNvPr>
          <p:cNvCxnSpPr>
            <a:cxnSpLocks/>
          </p:cNvCxnSpPr>
          <p:nvPr/>
        </p:nvCxnSpPr>
        <p:spPr>
          <a:xfrm flipH="1">
            <a:off x="4423853" y="1441936"/>
            <a:ext cx="46634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50A97A-AFDB-4CB2-8F55-B16DBDE26E98}"/>
              </a:ext>
            </a:extLst>
          </p:cNvPr>
          <p:cNvCxnSpPr>
            <a:cxnSpLocks/>
          </p:cNvCxnSpPr>
          <p:nvPr/>
        </p:nvCxnSpPr>
        <p:spPr>
          <a:xfrm flipH="1">
            <a:off x="6062653" y="1322360"/>
            <a:ext cx="457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C0F5557-7496-48A0-B0DB-894E036881AB}"/>
              </a:ext>
            </a:extLst>
          </p:cNvPr>
          <p:cNvCxnSpPr>
            <a:cxnSpLocks/>
          </p:cNvCxnSpPr>
          <p:nvPr/>
        </p:nvCxnSpPr>
        <p:spPr>
          <a:xfrm rot="5400000" flipH="1">
            <a:off x="6979481" y="1677923"/>
            <a:ext cx="24688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A47D777-17E3-4AB1-98A3-6B16341E2347}"/>
              </a:ext>
            </a:extLst>
          </p:cNvPr>
          <p:cNvCxnSpPr>
            <a:cxnSpLocks/>
          </p:cNvCxnSpPr>
          <p:nvPr/>
        </p:nvCxnSpPr>
        <p:spPr>
          <a:xfrm flipH="1">
            <a:off x="4728651" y="2975685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887D21F-9683-4D26-9F88-43D71EF3EC5D}"/>
              </a:ext>
            </a:extLst>
          </p:cNvPr>
          <p:cNvSpPr/>
          <p:nvPr/>
        </p:nvSpPr>
        <p:spPr>
          <a:xfrm flipV="1">
            <a:off x="6195559" y="2839600"/>
            <a:ext cx="327074" cy="141481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4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decoding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199" y="742950"/>
            <a:ext cx="8318205" cy="4114800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 Decode block receives the 30-bit opcode when the host writes to </a:t>
            </a:r>
            <a:r>
              <a:rPr lang="en-US" dirty="0">
                <a:latin typeface="Avenir Next LT Pro Light" panose="020B0304020202020204" pitchFamily="34" charset="0"/>
              </a:rPr>
              <a:t>OPCODE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Also the current values of “instruction buffered” registers:  </a:t>
            </a:r>
            <a:r>
              <a:rPr lang="en-US" dirty="0">
                <a:latin typeface="Avenir Next LT Pro Light" panose="020B0304020202020204" pitchFamily="34" charset="0"/>
              </a:rPr>
              <a:t>VL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VMA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G0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G1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MODES.ROUND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And the four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CFG</a:t>
            </a:r>
            <a:r>
              <a:rPr lang="en-US" dirty="0" err="1"/>
              <a:t>’s</a:t>
            </a:r>
            <a:r>
              <a:rPr lang="en-US" dirty="0"/>
              <a:t> and </a:t>
            </a:r>
            <a:r>
              <a:rPr lang="en-US" dirty="0" err="1">
                <a:latin typeface="Avenir Next LT Pro Light" panose="020B0304020202020204" pitchFamily="34" charset="0"/>
              </a:rPr>
              <a:t>V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ADDR</a:t>
            </a:r>
            <a:r>
              <a:rPr lang="en-US" dirty="0" err="1"/>
              <a:t>’s</a:t>
            </a:r>
            <a:r>
              <a:rPr lang="en-US" dirty="0"/>
              <a:t> selected by the low bits of the opcode:</a:t>
            </a:r>
          </a:p>
          <a:p>
            <a:pPr>
              <a:spcBef>
                <a:spcPts val="5500"/>
              </a:spcBef>
            </a:pPr>
            <a:r>
              <a:rPr lang="en-US" dirty="0"/>
              <a:t>The decoder validates the instruction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Adjusts </a:t>
            </a:r>
            <a:r>
              <a:rPr lang="en-US" dirty="0">
                <a:latin typeface="Avenir Next LT Pro Light" panose="020B0304020202020204" pitchFamily="34" charset="0"/>
              </a:rPr>
              <a:t>IRQ.ERROR</a:t>
            </a:r>
            <a:r>
              <a:rPr lang="en-US" dirty="0"/>
              <a:t> quickly enough so the host can see the error code, even if it reads </a:t>
            </a:r>
            <a:r>
              <a:rPr lang="en-US" dirty="0">
                <a:latin typeface="Avenir Next LT Pro Light" panose="020B0304020202020204" pitchFamily="34" charset="0"/>
              </a:rPr>
              <a:t>IRQ</a:t>
            </a:r>
            <a:r>
              <a:rPr lang="en-US" dirty="0"/>
              <a:t> immediately after writing to </a:t>
            </a:r>
            <a:r>
              <a:rPr lang="en-US" dirty="0">
                <a:latin typeface="Avenir Next LT Pro Light" panose="020B0304020202020204" pitchFamily="34" charset="0"/>
              </a:rPr>
              <a:t>OPCODE</a:t>
            </a:r>
          </a:p>
          <a:p>
            <a:pPr>
              <a:spcBef>
                <a:spcPts val="1400"/>
              </a:spcBef>
            </a:pPr>
            <a:r>
              <a:rPr lang="en-US" dirty="0"/>
              <a:t>The decoder pre-processes the instruction to simplify downstream processing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example, instructions that write to the vector mask are converted to a </a:t>
            </a:r>
            <a:r>
              <a:rPr lang="en-US" i="1" dirty="0"/>
              <a:t>K</a:t>
            </a:r>
            <a:r>
              <a:rPr lang="en-US" dirty="0"/>
              <a:t>=1 packed vector </a:t>
            </a:r>
            <a:r>
              <a:rPr lang="en-US" i="1" dirty="0" err="1"/>
              <a:t>dest</a:t>
            </a:r>
            <a:endParaRPr lang="en-US" i="1" dirty="0"/>
          </a:p>
          <a:p>
            <a:pPr lvl="1">
              <a:spcBef>
                <a:spcPts val="600"/>
              </a:spcBef>
            </a:pPr>
            <a:r>
              <a:rPr lang="en-US" dirty="0"/>
              <a:t>Instructions written to </a:t>
            </a:r>
            <a:r>
              <a:rPr lang="en-US" dirty="0">
                <a:latin typeface="Avenir Next LT Pro Light" panose="020B0304020202020204" pitchFamily="34" charset="0"/>
              </a:rPr>
              <a:t>COMPAT_OPCODE</a:t>
            </a:r>
            <a:r>
              <a:rPr lang="en-US" dirty="0"/>
              <a:t> are fully translated from Hydra 3 to Hydra 4</a:t>
            </a:r>
          </a:p>
          <a:p>
            <a:pPr>
              <a:spcBef>
                <a:spcPts val="1400"/>
              </a:spcBef>
            </a:pPr>
            <a:r>
              <a:rPr lang="en-US" dirty="0"/>
              <a:t>The decoder captures the instruction into a holding buffer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represents the first stage of the instruction buffer as seen by the user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5D39E4-E556-4430-B289-3A67C5D963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926" r="25441"/>
          <a:stretch/>
        </p:blipFill>
        <p:spPr>
          <a:xfrm>
            <a:off x="1755166" y="1738857"/>
            <a:ext cx="4551915" cy="254834"/>
          </a:xfrm>
          <a:prstGeom prst="rect">
            <a:avLst/>
          </a:prstGeom>
        </p:spPr>
      </p:pic>
      <p:sp>
        <p:nvSpPr>
          <p:cNvPr id="5" name="Right Brace 4">
            <a:extLst>
              <a:ext uri="{FF2B5EF4-FFF2-40B4-BE49-F238E27FC236}">
                <a16:creationId xmlns:a16="http://schemas.microsoft.com/office/drawing/2014/main" id="{9F398B55-93A9-4B15-A389-D92062992DD1}"/>
              </a:ext>
            </a:extLst>
          </p:cNvPr>
          <p:cNvSpPr/>
          <p:nvPr/>
        </p:nvSpPr>
        <p:spPr>
          <a:xfrm rot="5400000">
            <a:off x="5852619" y="1775625"/>
            <a:ext cx="106583" cy="491014"/>
          </a:xfrm>
          <a:prstGeom prst="rightBrace">
            <a:avLst>
              <a:gd name="adj1" fmla="val 40953"/>
              <a:gd name="adj2" fmla="val 50000"/>
            </a:avLst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B34A5EFE-A991-4311-A461-4CCBE04429AC}"/>
              </a:ext>
            </a:extLst>
          </p:cNvPr>
          <p:cNvSpPr/>
          <p:nvPr/>
        </p:nvSpPr>
        <p:spPr>
          <a:xfrm rot="5400000">
            <a:off x="5308660" y="1775625"/>
            <a:ext cx="106583" cy="491014"/>
          </a:xfrm>
          <a:prstGeom prst="rightBrace">
            <a:avLst>
              <a:gd name="adj1" fmla="val 40953"/>
              <a:gd name="adj2" fmla="val 50000"/>
            </a:avLst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C52126E9-879B-40DF-A80B-2D51C67FF8BC}"/>
              </a:ext>
            </a:extLst>
          </p:cNvPr>
          <p:cNvSpPr/>
          <p:nvPr/>
        </p:nvSpPr>
        <p:spPr>
          <a:xfrm rot="5400000">
            <a:off x="4764700" y="1775625"/>
            <a:ext cx="106583" cy="491014"/>
          </a:xfrm>
          <a:prstGeom prst="rightBrace">
            <a:avLst>
              <a:gd name="adj1" fmla="val 40953"/>
              <a:gd name="adj2" fmla="val 50000"/>
            </a:avLst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4939FED3-3817-490D-ADDB-65093F811498}"/>
              </a:ext>
            </a:extLst>
          </p:cNvPr>
          <p:cNvSpPr/>
          <p:nvPr/>
        </p:nvSpPr>
        <p:spPr>
          <a:xfrm rot="5400000">
            <a:off x="4220740" y="1775625"/>
            <a:ext cx="106583" cy="491014"/>
          </a:xfrm>
          <a:prstGeom prst="rightBrace">
            <a:avLst>
              <a:gd name="adj1" fmla="val 40953"/>
              <a:gd name="adj2" fmla="val 50000"/>
            </a:avLst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8126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 Control block receives the instruction from the decoder when it is ready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If Hydra was idle when the user wrote to </a:t>
            </a:r>
            <a:r>
              <a:rPr lang="en-US" dirty="0">
                <a:latin typeface="Avenir Next LT Pro Light" panose="020B0304020202020204" pitchFamily="34" charset="0"/>
              </a:rPr>
              <a:t>OPCODE</a:t>
            </a:r>
            <a:r>
              <a:rPr lang="en-US" dirty="0"/>
              <a:t>:  On the very next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dirty="0"/>
              <a:t>If Hydra was already running an instruction:  When the current instruction finishes</a:t>
            </a:r>
          </a:p>
          <a:p>
            <a:pPr>
              <a:spcBef>
                <a:spcPts val="1600"/>
              </a:spcBef>
            </a:pPr>
            <a:r>
              <a:rPr lang="en-US" dirty="0"/>
              <a:t>The controller captures the instruction for execution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is the second stage of the instruction buffer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instruction buffer is expensive!  228 + 6*</a:t>
            </a:r>
            <a:r>
              <a:rPr lang="en-US" i="1" dirty="0"/>
              <a:t>W </a:t>
            </a:r>
            <a:r>
              <a:rPr lang="en-US" dirty="0"/>
              <a:t>flops for each stage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But double-buffering the instructions greatly improves performance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host can set up the next vector operation while the current operation is still running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 most cases, double-buffering completely eliminates this instruction setup overhead</a:t>
            </a:r>
          </a:p>
          <a:p>
            <a:pPr>
              <a:spcBef>
                <a:spcPts val="1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26349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 controller sends the instruction to the various channels and the ALU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Currently, there is not much additional processing or “state” in the controller itself</a:t>
            </a:r>
          </a:p>
          <a:p>
            <a:pPr>
              <a:spcBef>
                <a:spcPts val="1600"/>
              </a:spcBef>
            </a:pPr>
            <a:r>
              <a:rPr lang="en-US" dirty="0"/>
              <a:t>Eventually, the controller will implement “instruction joining”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can begin reading the next instruction’s </a:t>
            </a:r>
            <a:r>
              <a:rPr lang="en-US" i="1" dirty="0" err="1"/>
              <a:t>src</a:t>
            </a:r>
            <a:r>
              <a:rPr lang="en-US" dirty="0"/>
              <a:t> operands while the current instruction is still finishing up in the ALU and </a:t>
            </a:r>
            <a:r>
              <a:rPr lang="en-US" i="1" dirty="0" err="1"/>
              <a:t>dest</a:t>
            </a:r>
            <a:r>
              <a:rPr lang="en-US" dirty="0"/>
              <a:t> channel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feature is defined in the </a:t>
            </a:r>
            <a:r>
              <a:rPr lang="en-US" i="1" dirty="0"/>
              <a:t>Hydra 4 User’s Guide</a:t>
            </a:r>
            <a:r>
              <a:rPr lang="en-US" dirty="0"/>
              <a:t>, but not yet implemented in Hydra 4.0–4.2</a:t>
            </a:r>
          </a:p>
          <a:p>
            <a:pPr lvl="2">
              <a:spcBef>
                <a:spcPts val="400"/>
              </a:spcBef>
            </a:pPr>
            <a:r>
              <a:rPr lang="en-US" dirty="0"/>
              <a:t>There was not enough time for it in the Byrd and </a:t>
            </a:r>
            <a:r>
              <a:rPr lang="en-US" dirty="0" err="1"/>
              <a:t>SmartBridge</a:t>
            </a:r>
            <a:r>
              <a:rPr lang="en-US" dirty="0"/>
              <a:t> project schedules</a:t>
            </a:r>
          </a:p>
          <a:p>
            <a:pPr>
              <a:spcBef>
                <a:spcPts val="1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146235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DD99F-D219-420A-B4BC-7E2EA0BE5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joining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D3A49-39A9-47C8-85AE-7D5145EA2BA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Hydra 3’s and 4.2’s pipeline can do only one instruction at a time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Instruction </a:t>
            </a:r>
            <a:r>
              <a:rPr lang="en-US" i="1" dirty="0"/>
              <a:t>A</a:t>
            </a:r>
            <a:r>
              <a:rPr lang="en-US" dirty="0"/>
              <a:t> must complete all its </a:t>
            </a:r>
            <a:r>
              <a:rPr lang="en-US" i="1" dirty="0" err="1"/>
              <a:t>dest</a:t>
            </a:r>
            <a:r>
              <a:rPr lang="en-US" dirty="0"/>
              <a:t> writes before </a:t>
            </a:r>
            <a:r>
              <a:rPr lang="en-US" i="1" dirty="0"/>
              <a:t>B</a:t>
            </a:r>
            <a:r>
              <a:rPr lang="en-US" dirty="0"/>
              <a:t> can read any </a:t>
            </a:r>
            <a:r>
              <a:rPr lang="en-US" i="1" dirty="0" err="1"/>
              <a:t>src</a:t>
            </a:r>
            <a:endParaRPr lang="en-US" dirty="0"/>
          </a:p>
          <a:p>
            <a:pPr lvl="1">
              <a:spcBef>
                <a:spcPts val="400"/>
              </a:spcBef>
            </a:pPr>
            <a:r>
              <a:rPr lang="en-US" dirty="0"/>
              <a:t>Works correctly even if any </a:t>
            </a:r>
            <a:r>
              <a:rPr lang="en-US" i="1" dirty="0" err="1"/>
              <a:t>dest</a:t>
            </a:r>
            <a:r>
              <a:rPr lang="en-US" sz="1600" i="1" spc="200" baseline="-25000" dirty="0" err="1"/>
              <a:t>A</a:t>
            </a:r>
            <a:r>
              <a:rPr lang="en-US" i="1" dirty="0"/>
              <a:t>[</a:t>
            </a:r>
            <a:r>
              <a:rPr lang="en-US" i="1" dirty="0" err="1"/>
              <a:t>i</a:t>
            </a:r>
            <a:r>
              <a:rPr lang="en-US" i="1" dirty="0"/>
              <a:t>] </a:t>
            </a:r>
            <a:r>
              <a:rPr lang="en-US" dirty="0"/>
              <a:t>is the same address as any </a:t>
            </a:r>
            <a:r>
              <a:rPr lang="en-US" i="1" dirty="0" err="1"/>
              <a:t>src</a:t>
            </a:r>
            <a:r>
              <a:rPr lang="en-US" sz="1600" i="1" spc="200" baseline="-25000" dirty="0" err="1"/>
              <a:t>B</a:t>
            </a:r>
            <a:r>
              <a:rPr lang="en-US" i="1" dirty="0"/>
              <a:t>[j]</a:t>
            </a: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Hydra 4</a:t>
            </a:r>
            <a:r>
              <a:rPr lang="en-US" spc="100" dirty="0"/>
              <a:t>.</a:t>
            </a:r>
            <a:r>
              <a:rPr lang="en-US" i="1" dirty="0"/>
              <a:t>x</a:t>
            </a:r>
            <a:r>
              <a:rPr lang="en-US" dirty="0"/>
              <a:t> will be able to optimize this in cases when </a:t>
            </a:r>
            <a:r>
              <a:rPr lang="en-US" i="1" dirty="0" err="1"/>
              <a:t>dest</a:t>
            </a:r>
            <a:r>
              <a:rPr lang="en-US" sz="1800" i="1" baseline="-25000" dirty="0" err="1"/>
              <a:t>A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dirty="0" err="1"/>
              <a:t>src</a:t>
            </a:r>
            <a:r>
              <a:rPr lang="en-US" sz="1800" i="1" baseline="-25000" dirty="0" err="1"/>
              <a:t>B</a:t>
            </a:r>
            <a:br>
              <a:rPr lang="en-US" i="1" dirty="0"/>
            </a:br>
            <a:r>
              <a:rPr lang="en-US" dirty="0"/>
              <a:t>do not overlap, or when they have only a “simple” overlap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16CE78-9F55-48F8-B6F4-D1D9AED8E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17" y="1733550"/>
            <a:ext cx="6006961" cy="1331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28D983-D585-42C4-A8F1-05BC88E16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90" y="3728116"/>
            <a:ext cx="5944388" cy="125802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CE30731-8414-4904-8A0C-D54F61179B16}"/>
              </a:ext>
            </a:extLst>
          </p:cNvPr>
          <p:cNvSpPr/>
          <p:nvPr/>
        </p:nvSpPr>
        <p:spPr>
          <a:xfrm>
            <a:off x="2241544" y="3964727"/>
            <a:ext cx="914400" cy="877096"/>
          </a:xfrm>
          <a:custGeom>
            <a:avLst/>
            <a:gdLst>
              <a:gd name="connsiteX0" fmla="*/ 0 w 914400"/>
              <a:gd name="connsiteY0" fmla="*/ 861934 h 861934"/>
              <a:gd name="connsiteX1" fmla="*/ 629587 w 914400"/>
              <a:gd name="connsiteY1" fmla="*/ 554636 h 861934"/>
              <a:gd name="connsiteX2" fmla="*/ 494675 w 914400"/>
              <a:gd name="connsiteY2" fmla="*/ 217357 h 861934"/>
              <a:gd name="connsiteX3" fmla="*/ 914400 w 914400"/>
              <a:gd name="connsiteY3" fmla="*/ 0 h 8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861934">
                <a:moveTo>
                  <a:pt x="0" y="861934"/>
                </a:moveTo>
                <a:cubicBezTo>
                  <a:pt x="273570" y="761999"/>
                  <a:pt x="547141" y="662065"/>
                  <a:pt x="629587" y="554636"/>
                </a:cubicBezTo>
                <a:cubicBezTo>
                  <a:pt x="712033" y="447207"/>
                  <a:pt x="447206" y="309796"/>
                  <a:pt x="494675" y="217357"/>
                </a:cubicBezTo>
                <a:cubicBezTo>
                  <a:pt x="542144" y="124918"/>
                  <a:pt x="728272" y="62459"/>
                  <a:pt x="914400" y="0"/>
                </a:cubicBezTo>
              </a:path>
            </a:pathLst>
          </a:custGeom>
          <a:noFill/>
          <a:ln w="12700">
            <a:solidFill>
              <a:srgbClr val="00B05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FC066F5-CB20-43E5-8313-F5DBE43FCE97}"/>
              </a:ext>
            </a:extLst>
          </p:cNvPr>
          <p:cNvSpPr/>
          <p:nvPr/>
        </p:nvSpPr>
        <p:spPr>
          <a:xfrm>
            <a:off x="3718862" y="3964727"/>
            <a:ext cx="914400" cy="877096"/>
          </a:xfrm>
          <a:custGeom>
            <a:avLst/>
            <a:gdLst>
              <a:gd name="connsiteX0" fmla="*/ 0 w 914400"/>
              <a:gd name="connsiteY0" fmla="*/ 861934 h 861934"/>
              <a:gd name="connsiteX1" fmla="*/ 629587 w 914400"/>
              <a:gd name="connsiteY1" fmla="*/ 554636 h 861934"/>
              <a:gd name="connsiteX2" fmla="*/ 494675 w 914400"/>
              <a:gd name="connsiteY2" fmla="*/ 217357 h 861934"/>
              <a:gd name="connsiteX3" fmla="*/ 914400 w 914400"/>
              <a:gd name="connsiteY3" fmla="*/ 0 h 8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861934">
                <a:moveTo>
                  <a:pt x="0" y="861934"/>
                </a:moveTo>
                <a:cubicBezTo>
                  <a:pt x="273570" y="761999"/>
                  <a:pt x="547141" y="662065"/>
                  <a:pt x="629587" y="554636"/>
                </a:cubicBezTo>
                <a:cubicBezTo>
                  <a:pt x="712033" y="447207"/>
                  <a:pt x="447206" y="309796"/>
                  <a:pt x="494675" y="217357"/>
                </a:cubicBezTo>
                <a:cubicBezTo>
                  <a:pt x="542144" y="124918"/>
                  <a:pt x="728272" y="62459"/>
                  <a:pt x="914400" y="0"/>
                </a:cubicBezTo>
              </a:path>
            </a:pathLst>
          </a:custGeom>
          <a:noFill/>
          <a:ln w="12700">
            <a:solidFill>
              <a:srgbClr val="00B05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81F11D-F405-47B5-877D-CAD191F79C15}"/>
              </a:ext>
            </a:extLst>
          </p:cNvPr>
          <p:cNvSpPr/>
          <p:nvPr/>
        </p:nvSpPr>
        <p:spPr>
          <a:xfrm>
            <a:off x="3733691" y="1949272"/>
            <a:ext cx="237011" cy="866134"/>
          </a:xfrm>
          <a:custGeom>
            <a:avLst/>
            <a:gdLst>
              <a:gd name="connsiteX0" fmla="*/ 0 w 914400"/>
              <a:gd name="connsiteY0" fmla="*/ 861934 h 861934"/>
              <a:gd name="connsiteX1" fmla="*/ 629587 w 914400"/>
              <a:gd name="connsiteY1" fmla="*/ 554636 h 861934"/>
              <a:gd name="connsiteX2" fmla="*/ 494675 w 914400"/>
              <a:gd name="connsiteY2" fmla="*/ 217357 h 861934"/>
              <a:gd name="connsiteX3" fmla="*/ 914400 w 914400"/>
              <a:gd name="connsiteY3" fmla="*/ 0 h 861934"/>
              <a:gd name="connsiteX0" fmla="*/ 130213 w 1044613"/>
              <a:gd name="connsiteY0" fmla="*/ 861934 h 861934"/>
              <a:gd name="connsiteX1" fmla="*/ 759800 w 1044613"/>
              <a:gd name="connsiteY1" fmla="*/ 554636 h 861934"/>
              <a:gd name="connsiteX2" fmla="*/ 2072 w 1044613"/>
              <a:gd name="connsiteY2" fmla="*/ 227071 h 861934"/>
              <a:gd name="connsiteX3" fmla="*/ 1044613 w 1044613"/>
              <a:gd name="connsiteY3" fmla="*/ 0 h 861934"/>
              <a:gd name="connsiteX0" fmla="*/ 130213 w 760667"/>
              <a:gd name="connsiteY0" fmla="*/ 874077 h 874077"/>
              <a:gd name="connsiteX1" fmla="*/ 759800 w 760667"/>
              <a:gd name="connsiteY1" fmla="*/ 566779 h 874077"/>
              <a:gd name="connsiteX2" fmla="*/ 2072 w 760667"/>
              <a:gd name="connsiteY2" fmla="*/ 239214 h 874077"/>
              <a:gd name="connsiteX3" fmla="*/ 675335 w 760667"/>
              <a:gd name="connsiteY3" fmla="*/ 0 h 874077"/>
              <a:gd name="connsiteX0" fmla="*/ 130213 w 760667"/>
              <a:gd name="connsiteY0" fmla="*/ 866791 h 866791"/>
              <a:gd name="connsiteX1" fmla="*/ 759800 w 760667"/>
              <a:gd name="connsiteY1" fmla="*/ 559493 h 866791"/>
              <a:gd name="connsiteX2" fmla="*/ 2072 w 760667"/>
              <a:gd name="connsiteY2" fmla="*/ 231928 h 866791"/>
              <a:gd name="connsiteX3" fmla="*/ 691869 w 760667"/>
              <a:gd name="connsiteY3" fmla="*/ 0 h 866791"/>
              <a:gd name="connsiteX0" fmla="*/ 131005 w 692661"/>
              <a:gd name="connsiteY0" fmla="*/ 866791 h 866791"/>
              <a:gd name="connsiteX1" fmla="*/ 534615 w 692661"/>
              <a:gd name="connsiteY1" fmla="*/ 608065 h 866791"/>
              <a:gd name="connsiteX2" fmla="*/ 2864 w 692661"/>
              <a:gd name="connsiteY2" fmla="*/ 231928 h 866791"/>
              <a:gd name="connsiteX3" fmla="*/ 692661 w 692661"/>
              <a:gd name="connsiteY3" fmla="*/ 0 h 866791"/>
              <a:gd name="connsiteX0" fmla="*/ 37749 w 599405"/>
              <a:gd name="connsiteY0" fmla="*/ 866791 h 866791"/>
              <a:gd name="connsiteX1" fmla="*/ 441359 w 599405"/>
              <a:gd name="connsiteY1" fmla="*/ 608065 h 866791"/>
              <a:gd name="connsiteX2" fmla="*/ 3305 w 599405"/>
              <a:gd name="connsiteY2" fmla="*/ 193071 h 866791"/>
              <a:gd name="connsiteX3" fmla="*/ 599405 w 599405"/>
              <a:gd name="connsiteY3" fmla="*/ 0 h 866791"/>
              <a:gd name="connsiteX0" fmla="*/ 37749 w 599405"/>
              <a:gd name="connsiteY0" fmla="*/ 866791 h 866791"/>
              <a:gd name="connsiteX1" fmla="*/ 441359 w 599405"/>
              <a:gd name="connsiteY1" fmla="*/ 608065 h 866791"/>
              <a:gd name="connsiteX2" fmla="*/ 3305 w 599405"/>
              <a:gd name="connsiteY2" fmla="*/ 193071 h 866791"/>
              <a:gd name="connsiteX3" fmla="*/ 599405 w 599405"/>
              <a:gd name="connsiteY3" fmla="*/ 0 h 866791"/>
              <a:gd name="connsiteX0" fmla="*/ 38485 w 600141"/>
              <a:gd name="connsiteY0" fmla="*/ 866791 h 866791"/>
              <a:gd name="connsiteX1" fmla="*/ 442095 w 600141"/>
              <a:gd name="connsiteY1" fmla="*/ 608065 h 866791"/>
              <a:gd name="connsiteX2" fmla="*/ 4041 w 600141"/>
              <a:gd name="connsiteY2" fmla="*/ 193071 h 866791"/>
              <a:gd name="connsiteX3" fmla="*/ 600141 w 600141"/>
              <a:gd name="connsiteY3" fmla="*/ 0 h 866791"/>
              <a:gd name="connsiteX0" fmla="*/ 36464 w 598120"/>
              <a:gd name="connsiteY0" fmla="*/ 866791 h 866791"/>
              <a:gd name="connsiteX1" fmla="*/ 440074 w 598120"/>
              <a:gd name="connsiteY1" fmla="*/ 608065 h 866791"/>
              <a:gd name="connsiteX2" fmla="*/ 2020 w 598120"/>
              <a:gd name="connsiteY2" fmla="*/ 193071 h 866791"/>
              <a:gd name="connsiteX3" fmla="*/ 598120 w 598120"/>
              <a:gd name="connsiteY3" fmla="*/ 0 h 866791"/>
              <a:gd name="connsiteX0" fmla="*/ 69558 w 598142"/>
              <a:gd name="connsiteY0" fmla="*/ 844934 h 844934"/>
              <a:gd name="connsiteX1" fmla="*/ 440096 w 598142"/>
              <a:gd name="connsiteY1" fmla="*/ 608065 h 844934"/>
              <a:gd name="connsiteX2" fmla="*/ 2042 w 598142"/>
              <a:gd name="connsiteY2" fmla="*/ 193071 h 844934"/>
              <a:gd name="connsiteX3" fmla="*/ 598142 w 598142"/>
              <a:gd name="connsiteY3" fmla="*/ 0 h 844934"/>
              <a:gd name="connsiteX0" fmla="*/ 0 w 528584"/>
              <a:gd name="connsiteY0" fmla="*/ 844934 h 844934"/>
              <a:gd name="connsiteX1" fmla="*/ 370538 w 528584"/>
              <a:gd name="connsiteY1" fmla="*/ 608065 h 844934"/>
              <a:gd name="connsiteX2" fmla="*/ 20672 w 528584"/>
              <a:gd name="connsiteY2" fmla="*/ 183356 h 844934"/>
              <a:gd name="connsiteX3" fmla="*/ 528584 w 528584"/>
              <a:gd name="connsiteY3" fmla="*/ 0 h 844934"/>
              <a:gd name="connsiteX0" fmla="*/ 0 w 528584"/>
              <a:gd name="connsiteY0" fmla="*/ 844934 h 844934"/>
              <a:gd name="connsiteX1" fmla="*/ 370538 w 528584"/>
              <a:gd name="connsiteY1" fmla="*/ 608065 h 844934"/>
              <a:gd name="connsiteX2" fmla="*/ 163974 w 528584"/>
              <a:gd name="connsiteY2" fmla="*/ 168785 h 844934"/>
              <a:gd name="connsiteX3" fmla="*/ 528584 w 528584"/>
              <a:gd name="connsiteY3" fmla="*/ 0 h 844934"/>
              <a:gd name="connsiteX0" fmla="*/ 0 w 528584"/>
              <a:gd name="connsiteY0" fmla="*/ 844934 h 844934"/>
              <a:gd name="connsiteX1" fmla="*/ 370538 w 528584"/>
              <a:gd name="connsiteY1" fmla="*/ 608065 h 844934"/>
              <a:gd name="connsiteX2" fmla="*/ 163974 w 528584"/>
              <a:gd name="connsiteY2" fmla="*/ 168785 h 844934"/>
              <a:gd name="connsiteX3" fmla="*/ 528584 w 528584"/>
              <a:gd name="connsiteY3" fmla="*/ 0 h 844934"/>
              <a:gd name="connsiteX0" fmla="*/ 0 w 528584"/>
              <a:gd name="connsiteY0" fmla="*/ 844934 h 844934"/>
              <a:gd name="connsiteX1" fmla="*/ 370538 w 528584"/>
              <a:gd name="connsiteY1" fmla="*/ 608065 h 844934"/>
              <a:gd name="connsiteX2" fmla="*/ 163974 w 528584"/>
              <a:gd name="connsiteY2" fmla="*/ 168785 h 844934"/>
              <a:gd name="connsiteX3" fmla="*/ 528584 w 528584"/>
              <a:gd name="connsiteY3" fmla="*/ 0 h 844934"/>
              <a:gd name="connsiteX0" fmla="*/ 0 w 528584"/>
              <a:gd name="connsiteY0" fmla="*/ 844934 h 844934"/>
              <a:gd name="connsiteX1" fmla="*/ 370538 w 528584"/>
              <a:gd name="connsiteY1" fmla="*/ 608065 h 844934"/>
              <a:gd name="connsiteX2" fmla="*/ 163974 w 528584"/>
              <a:gd name="connsiteY2" fmla="*/ 208586 h 844934"/>
              <a:gd name="connsiteX3" fmla="*/ 528584 w 528584"/>
              <a:gd name="connsiteY3" fmla="*/ 0 h 84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584" h="844934">
                <a:moveTo>
                  <a:pt x="0" y="844934"/>
                </a:moveTo>
                <a:cubicBezTo>
                  <a:pt x="273570" y="744999"/>
                  <a:pt x="343209" y="714123"/>
                  <a:pt x="370538" y="608065"/>
                </a:cubicBezTo>
                <a:cubicBezTo>
                  <a:pt x="397867" y="502007"/>
                  <a:pt x="127530" y="356883"/>
                  <a:pt x="163974" y="208586"/>
                </a:cubicBezTo>
                <a:cubicBezTo>
                  <a:pt x="200418" y="60289"/>
                  <a:pt x="262168" y="69483"/>
                  <a:pt x="528584" y="0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C06C66-C244-7DDD-65DB-5D12BAF5FB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278" t="17264" r="36894" b="17828"/>
          <a:stretch>
            <a:fillRect/>
          </a:stretch>
        </p:blipFill>
        <p:spPr>
          <a:xfrm>
            <a:off x="6853327" y="772391"/>
            <a:ext cx="2136677" cy="2557895"/>
          </a:xfrm>
          <a:prstGeom prst="roundRect">
            <a:avLst>
              <a:gd name="adj" fmla="val 9811"/>
            </a:avLst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13073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Hardware and implementation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Block diagram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Host interface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Decode and control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Memory interfaces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DMA channels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Arithmetic unit (ALU)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 (SPU)</a:t>
            </a:r>
          </a:p>
        </p:txBody>
      </p:sp>
    </p:spTree>
    <p:extLst>
      <p:ext uri="{BB962C8B-B14F-4D97-AF65-F5344CB8AC3E}">
        <p14:creationId xmlns:p14="http://schemas.microsoft.com/office/powerpoint/2010/main" val="113536359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3249636" y="886264"/>
            <a:ext cx="4775981" cy="375526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C242B-BA0F-41CA-8946-81BC3248848E}"/>
              </a:ext>
            </a:extLst>
          </p:cNvPr>
          <p:cNvSpPr/>
          <p:nvPr/>
        </p:nvSpPr>
        <p:spPr>
          <a:xfrm>
            <a:off x="457200" y="2784544"/>
            <a:ext cx="1695158" cy="1544807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RAM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(shown with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4 banks)</a:t>
            </a: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4E2843BF-25A9-4C45-A015-C69F2E5CE489}"/>
              </a:ext>
            </a:extLst>
          </p:cNvPr>
          <p:cNvSpPr/>
          <p:nvPr/>
        </p:nvSpPr>
        <p:spPr>
          <a:xfrm>
            <a:off x="2433712" y="804499"/>
            <a:ext cx="492366" cy="1886826"/>
          </a:xfrm>
          <a:prstGeom prst="upDownArrow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B5B9CE-F2B5-472D-B34A-4516260056D3}"/>
              </a:ext>
            </a:extLst>
          </p:cNvPr>
          <p:cNvSpPr txBox="1"/>
          <p:nvPr/>
        </p:nvSpPr>
        <p:spPr>
          <a:xfrm rot="16200000">
            <a:off x="1778225" y="1592075"/>
            <a:ext cx="1789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Bus  (AHB/APB/Chimera)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BACD9FED-E004-445C-ACF6-1814DE5A84E8}"/>
              </a:ext>
            </a:extLst>
          </p:cNvPr>
          <p:cNvSpPr/>
          <p:nvPr/>
        </p:nvSpPr>
        <p:spPr>
          <a:xfrm>
            <a:off x="2152358" y="1603717"/>
            <a:ext cx="389698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19292B43-F65B-43E3-BE59-7F2B47DABE04}"/>
              </a:ext>
            </a:extLst>
          </p:cNvPr>
          <p:cNvSpPr/>
          <p:nvPr/>
        </p:nvSpPr>
        <p:spPr>
          <a:xfrm>
            <a:off x="2810700" y="1329396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C571D963-7092-4F5F-8F21-1A75BB3F70F4}"/>
              </a:ext>
            </a:extLst>
          </p:cNvPr>
          <p:cNvSpPr/>
          <p:nvPr/>
        </p:nvSpPr>
        <p:spPr>
          <a:xfrm>
            <a:off x="2810700" y="2027530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D43787-027B-4B78-A956-2AE8E1BEEF62}"/>
              </a:ext>
            </a:extLst>
          </p:cNvPr>
          <p:cNvCxnSpPr>
            <a:cxnSpLocks/>
          </p:cNvCxnSpPr>
          <p:nvPr/>
        </p:nvCxnSpPr>
        <p:spPr>
          <a:xfrm>
            <a:off x="1963834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578B61-9DBF-4786-844D-398FC9527506}"/>
              </a:ext>
            </a:extLst>
          </p:cNvPr>
          <p:cNvCxnSpPr>
            <a:cxnSpLocks/>
          </p:cNvCxnSpPr>
          <p:nvPr/>
        </p:nvCxnSpPr>
        <p:spPr>
          <a:xfrm>
            <a:off x="1963834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A0AC6A-24DD-48BF-BDA5-58F40BFAE81C}"/>
              </a:ext>
            </a:extLst>
          </p:cNvPr>
          <p:cNvCxnSpPr>
            <a:cxnSpLocks/>
          </p:cNvCxnSpPr>
          <p:nvPr/>
        </p:nvCxnSpPr>
        <p:spPr>
          <a:xfrm>
            <a:off x="1963834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AFD5C465-A71D-4AC1-AAD0-56B9BDA2AFF1}"/>
              </a:ext>
            </a:extLst>
          </p:cNvPr>
          <p:cNvSpPr/>
          <p:nvPr/>
        </p:nvSpPr>
        <p:spPr>
          <a:xfrm rot="5400000">
            <a:off x="1048746" y="2408852"/>
            <a:ext cx="512064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89AD431E-15A8-4E1D-9C48-53E6FA642EA0}"/>
              </a:ext>
            </a:extLst>
          </p:cNvPr>
          <p:cNvSpPr/>
          <p:nvPr/>
        </p:nvSpPr>
        <p:spPr>
          <a:xfrm>
            <a:off x="2161475" y="2890315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FDC4BCAA-63C9-4D7F-B330-705AE6DFA87F}"/>
              </a:ext>
            </a:extLst>
          </p:cNvPr>
          <p:cNvSpPr/>
          <p:nvPr/>
        </p:nvSpPr>
        <p:spPr>
          <a:xfrm>
            <a:off x="2161475" y="3276363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C9F4C436-67CD-4247-9CE1-6E747D3FC0D4}"/>
              </a:ext>
            </a:extLst>
          </p:cNvPr>
          <p:cNvSpPr/>
          <p:nvPr/>
        </p:nvSpPr>
        <p:spPr>
          <a:xfrm>
            <a:off x="2161475" y="3650537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9" name="Arrow: Left-Right 38">
            <a:extLst>
              <a:ext uri="{FF2B5EF4-FFF2-40B4-BE49-F238E27FC236}">
                <a16:creationId xmlns:a16="http://schemas.microsoft.com/office/drawing/2014/main" id="{AC30C105-145A-4607-BED3-113C446F514A}"/>
              </a:ext>
            </a:extLst>
          </p:cNvPr>
          <p:cNvSpPr/>
          <p:nvPr/>
        </p:nvSpPr>
        <p:spPr>
          <a:xfrm>
            <a:off x="2161475" y="4042011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D52088-85BD-4F3B-B23D-858766D8CF63}"/>
              </a:ext>
            </a:extLst>
          </p:cNvPr>
          <p:cNvSpPr txBox="1"/>
          <p:nvPr/>
        </p:nvSpPr>
        <p:spPr>
          <a:xfrm>
            <a:off x="3153728" y="4634371"/>
            <a:ext cx="788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hydra4.v</a:t>
            </a:r>
            <a:endParaRPr lang="en-US" sz="1400" dirty="0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0912D67-82A7-48EF-B7DD-089311616EB5}"/>
              </a:ext>
            </a:extLst>
          </p:cNvPr>
          <p:cNvCxnSpPr>
            <a:cxnSpLocks/>
          </p:cNvCxnSpPr>
          <p:nvPr/>
        </p:nvCxnSpPr>
        <p:spPr>
          <a:xfrm>
            <a:off x="457200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88D5593-1BD3-4D55-AEBF-671E538193AB}"/>
              </a:ext>
            </a:extLst>
          </p:cNvPr>
          <p:cNvCxnSpPr>
            <a:cxnSpLocks/>
          </p:cNvCxnSpPr>
          <p:nvPr/>
        </p:nvCxnSpPr>
        <p:spPr>
          <a:xfrm>
            <a:off x="457200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BBA571-6B35-46FD-839E-B5397E003251}"/>
              </a:ext>
            </a:extLst>
          </p:cNvPr>
          <p:cNvCxnSpPr>
            <a:cxnSpLocks/>
          </p:cNvCxnSpPr>
          <p:nvPr/>
        </p:nvCxnSpPr>
        <p:spPr>
          <a:xfrm>
            <a:off x="457200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B4B1858-66D5-4935-846D-869CDAEDE283}"/>
              </a:ext>
            </a:extLst>
          </p:cNvPr>
          <p:cNvSpPr/>
          <p:nvPr/>
        </p:nvSpPr>
        <p:spPr>
          <a:xfrm>
            <a:off x="481031" y="1153551"/>
            <a:ext cx="1671327" cy="110431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Host CPU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(RISC-V, ARM, Chimera)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25537D-B0B3-4587-BDAF-63EF6926A79D}"/>
              </a:ext>
            </a:extLst>
          </p:cNvPr>
          <p:cNvSpPr/>
          <p:nvPr/>
        </p:nvSpPr>
        <p:spPr>
          <a:xfrm>
            <a:off x="3354259" y="1866198"/>
            <a:ext cx="1469721" cy="2684700"/>
          </a:xfrm>
          <a:prstGeom prst="roundRect">
            <a:avLst>
              <a:gd name="adj" fmla="val 1149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654C0-C9C0-4DEB-BFC1-C6B7D9A0017D}"/>
              </a:ext>
            </a:extLst>
          </p:cNvPr>
          <p:cNvSpPr txBox="1"/>
          <p:nvPr/>
        </p:nvSpPr>
        <p:spPr>
          <a:xfrm>
            <a:off x="3207017" y="1866198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 (optional)</a:t>
            </a:r>
            <a:endParaRPr lang="en-US" sz="1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B4050C-E503-4374-8C9D-BBC600E870F8}"/>
              </a:ext>
            </a:extLst>
          </p:cNvPr>
          <p:cNvSpPr/>
          <p:nvPr/>
        </p:nvSpPr>
        <p:spPr>
          <a:xfrm>
            <a:off x="3472307" y="280614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671CFE-E3CD-4CF8-8519-C4CDE7639804}"/>
              </a:ext>
            </a:extLst>
          </p:cNvPr>
          <p:cNvSpPr/>
          <p:nvPr/>
        </p:nvSpPr>
        <p:spPr>
          <a:xfrm>
            <a:off x="6519116" y="1790116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Control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6088FC-2AE1-4B0B-AC00-FEF716936A55}"/>
              </a:ext>
            </a:extLst>
          </p:cNvPr>
          <p:cNvSpPr/>
          <p:nvPr/>
        </p:nvSpPr>
        <p:spPr>
          <a:xfrm>
            <a:off x="3472307" y="3190968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6187F6-9147-4C56-A947-4B2D1E4EED69}"/>
              </a:ext>
            </a:extLst>
          </p:cNvPr>
          <p:cNvSpPr/>
          <p:nvPr/>
        </p:nvSpPr>
        <p:spPr>
          <a:xfrm>
            <a:off x="3472307" y="357579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477B6F-7F2C-409B-BBB6-32332E5EAD2B}"/>
              </a:ext>
            </a:extLst>
          </p:cNvPr>
          <p:cNvSpPr/>
          <p:nvPr/>
        </p:nvSpPr>
        <p:spPr>
          <a:xfrm>
            <a:off x="3472307" y="3960617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DABEF1-D85E-4092-B271-71CBFCEB0A7B}"/>
              </a:ext>
            </a:extLst>
          </p:cNvPr>
          <p:cNvSpPr/>
          <p:nvPr/>
        </p:nvSpPr>
        <p:spPr>
          <a:xfrm>
            <a:off x="4906617" y="251352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2"/>
                </a:solidFill>
              </a:rPr>
              <a:t>vmask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728F9A-31B8-4841-950A-647691A2138E}"/>
              </a:ext>
            </a:extLst>
          </p:cNvPr>
          <p:cNvSpPr/>
          <p:nvPr/>
        </p:nvSpPr>
        <p:spPr>
          <a:xfrm>
            <a:off x="4906617" y="284398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SPU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4915DA-FFB5-4C6B-9BE8-09D65837D806}"/>
              </a:ext>
            </a:extLst>
          </p:cNvPr>
          <p:cNvSpPr/>
          <p:nvPr/>
        </p:nvSpPr>
        <p:spPr>
          <a:xfrm>
            <a:off x="4906617" y="317445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src1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4CF187-6019-4E46-BF7A-9E97257C6FB4}"/>
              </a:ext>
            </a:extLst>
          </p:cNvPr>
          <p:cNvSpPr/>
          <p:nvPr/>
        </p:nvSpPr>
        <p:spPr>
          <a:xfrm>
            <a:off x="4906617" y="350491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src2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B6F1F6-7A83-41A1-B033-38971EA28DBD}"/>
              </a:ext>
            </a:extLst>
          </p:cNvPr>
          <p:cNvSpPr/>
          <p:nvPr/>
        </p:nvSpPr>
        <p:spPr>
          <a:xfrm>
            <a:off x="4906617" y="383538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misc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2AAE3D-49A5-4B8C-8427-B3436B26D526}"/>
              </a:ext>
            </a:extLst>
          </p:cNvPr>
          <p:cNvSpPr/>
          <p:nvPr/>
        </p:nvSpPr>
        <p:spPr>
          <a:xfrm>
            <a:off x="4906617" y="4165848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dest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3374BAF-73A4-43BE-9615-ECB5531CB0AD}"/>
              </a:ext>
            </a:extLst>
          </p:cNvPr>
          <p:cNvSpPr/>
          <p:nvPr/>
        </p:nvSpPr>
        <p:spPr>
          <a:xfrm>
            <a:off x="6519116" y="3202036"/>
            <a:ext cx="1273128" cy="120128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ALU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(fixed-point and floating-point </a:t>
            </a:r>
            <a:r>
              <a:rPr lang="en-US" sz="1200" dirty="0" err="1">
                <a:solidFill>
                  <a:schemeClr val="tx2"/>
                </a:solidFill>
              </a:rPr>
              <a:t>datapath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212FC3E-5264-40D1-B8B9-BEF3D4DE0D88}"/>
              </a:ext>
            </a:extLst>
          </p:cNvPr>
          <p:cNvSpPr/>
          <p:nvPr/>
        </p:nvSpPr>
        <p:spPr>
          <a:xfrm>
            <a:off x="6519117" y="2422306"/>
            <a:ext cx="1267352" cy="60827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Stored program unit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6" name="Arrow: Up-Down 55">
            <a:extLst>
              <a:ext uri="{FF2B5EF4-FFF2-40B4-BE49-F238E27FC236}">
                <a16:creationId xmlns:a16="http://schemas.microsoft.com/office/drawing/2014/main" id="{51E90450-220F-4B6D-90D2-76FA70EE193F}"/>
              </a:ext>
            </a:extLst>
          </p:cNvPr>
          <p:cNvSpPr/>
          <p:nvPr/>
        </p:nvSpPr>
        <p:spPr>
          <a:xfrm>
            <a:off x="4599470" y="2294473"/>
            <a:ext cx="182464" cy="2222872"/>
          </a:xfrm>
          <a:prstGeom prst="upDownArrow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3F3A70D-0E4E-45CA-9116-55558C06257A}"/>
              </a:ext>
            </a:extLst>
          </p:cNvPr>
          <p:cNvCxnSpPr>
            <a:cxnSpLocks/>
          </p:cNvCxnSpPr>
          <p:nvPr/>
        </p:nvCxnSpPr>
        <p:spPr>
          <a:xfrm flipH="1">
            <a:off x="4429275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A06DA67-AE15-46EC-9FA9-AEB2E8746AD7}"/>
              </a:ext>
            </a:extLst>
          </p:cNvPr>
          <p:cNvCxnSpPr>
            <a:cxnSpLocks/>
          </p:cNvCxnSpPr>
          <p:nvPr/>
        </p:nvCxnSpPr>
        <p:spPr>
          <a:xfrm flipH="1">
            <a:off x="4429275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748A339-08C0-4EC4-A899-7565EB6CE02F}"/>
              </a:ext>
            </a:extLst>
          </p:cNvPr>
          <p:cNvCxnSpPr>
            <a:cxnSpLocks/>
          </p:cNvCxnSpPr>
          <p:nvPr/>
        </p:nvCxnSpPr>
        <p:spPr>
          <a:xfrm flipH="1">
            <a:off x="4429275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8A856C-DE98-47F9-8365-CAD951EE2FE7}"/>
              </a:ext>
            </a:extLst>
          </p:cNvPr>
          <p:cNvCxnSpPr>
            <a:cxnSpLocks/>
          </p:cNvCxnSpPr>
          <p:nvPr/>
        </p:nvCxnSpPr>
        <p:spPr>
          <a:xfrm flipH="1">
            <a:off x="4429275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BBB88A-EF9E-4E17-9B53-6F55E43965CB}"/>
              </a:ext>
            </a:extLst>
          </p:cNvPr>
          <p:cNvCxnSpPr>
            <a:cxnSpLocks/>
          </p:cNvCxnSpPr>
          <p:nvPr/>
        </p:nvCxnSpPr>
        <p:spPr>
          <a:xfrm flipH="1">
            <a:off x="3249636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092468D-4EFF-4C92-9C84-918DCE430FB7}"/>
              </a:ext>
            </a:extLst>
          </p:cNvPr>
          <p:cNvCxnSpPr>
            <a:cxnSpLocks/>
          </p:cNvCxnSpPr>
          <p:nvPr/>
        </p:nvCxnSpPr>
        <p:spPr>
          <a:xfrm flipH="1">
            <a:off x="3249636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7777FA5-B5DC-4E8D-8975-C530BE8E1EEB}"/>
              </a:ext>
            </a:extLst>
          </p:cNvPr>
          <p:cNvCxnSpPr>
            <a:cxnSpLocks/>
          </p:cNvCxnSpPr>
          <p:nvPr/>
        </p:nvCxnSpPr>
        <p:spPr>
          <a:xfrm flipH="1">
            <a:off x="3249636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46D930-D8B7-4558-8117-9FFC55BDC6C5}"/>
              </a:ext>
            </a:extLst>
          </p:cNvPr>
          <p:cNvCxnSpPr>
            <a:cxnSpLocks/>
          </p:cNvCxnSpPr>
          <p:nvPr/>
        </p:nvCxnSpPr>
        <p:spPr>
          <a:xfrm flipH="1">
            <a:off x="3249636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1B9E48F-DFC1-44B3-A790-995EC01F53D8}"/>
              </a:ext>
            </a:extLst>
          </p:cNvPr>
          <p:cNvCxnSpPr>
            <a:cxnSpLocks/>
          </p:cNvCxnSpPr>
          <p:nvPr/>
        </p:nvCxnSpPr>
        <p:spPr>
          <a:xfrm flipH="1">
            <a:off x="4728651" y="429475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3A481B5-6B80-4637-B482-353C0D8751C2}"/>
              </a:ext>
            </a:extLst>
          </p:cNvPr>
          <p:cNvCxnSpPr>
            <a:cxnSpLocks/>
          </p:cNvCxnSpPr>
          <p:nvPr/>
        </p:nvCxnSpPr>
        <p:spPr>
          <a:xfrm flipH="1">
            <a:off x="4728651" y="3964989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D30A7B7-2721-4AEB-88F0-4D9E2F2D57E6}"/>
              </a:ext>
            </a:extLst>
          </p:cNvPr>
          <p:cNvCxnSpPr>
            <a:cxnSpLocks/>
          </p:cNvCxnSpPr>
          <p:nvPr/>
        </p:nvCxnSpPr>
        <p:spPr>
          <a:xfrm flipH="1">
            <a:off x="4728651" y="3635221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944DA62-1313-493D-8C1C-C590923AC598}"/>
              </a:ext>
            </a:extLst>
          </p:cNvPr>
          <p:cNvCxnSpPr>
            <a:cxnSpLocks/>
          </p:cNvCxnSpPr>
          <p:nvPr/>
        </p:nvCxnSpPr>
        <p:spPr>
          <a:xfrm flipH="1">
            <a:off x="4728651" y="3305453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507B54C-E0A2-4070-BFD2-736C88FFC1A6}"/>
              </a:ext>
            </a:extLst>
          </p:cNvPr>
          <p:cNvCxnSpPr>
            <a:cxnSpLocks/>
          </p:cNvCxnSpPr>
          <p:nvPr/>
        </p:nvCxnSpPr>
        <p:spPr>
          <a:xfrm flipH="1">
            <a:off x="4728651" y="264591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3B4EC1-111E-4B63-B1A0-7513955E891F}"/>
              </a:ext>
            </a:extLst>
          </p:cNvPr>
          <p:cNvCxnSpPr>
            <a:cxnSpLocks/>
          </p:cNvCxnSpPr>
          <p:nvPr/>
        </p:nvCxnSpPr>
        <p:spPr>
          <a:xfrm>
            <a:off x="6202592" y="3637712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2245EFD-39F3-4190-8A46-CEF8F7408798}"/>
              </a:ext>
            </a:extLst>
          </p:cNvPr>
          <p:cNvCxnSpPr>
            <a:cxnSpLocks/>
          </p:cNvCxnSpPr>
          <p:nvPr/>
        </p:nvCxnSpPr>
        <p:spPr>
          <a:xfrm>
            <a:off x="6202592" y="3917813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41EB101-FC0A-49FB-AA87-B06BEAB70A9F}"/>
              </a:ext>
            </a:extLst>
          </p:cNvPr>
          <p:cNvCxnSpPr>
            <a:cxnSpLocks/>
          </p:cNvCxnSpPr>
          <p:nvPr/>
        </p:nvCxnSpPr>
        <p:spPr>
          <a:xfrm>
            <a:off x="6202592" y="4296955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839A949-8FB6-445A-A856-E1A5AA6CB278}"/>
              </a:ext>
            </a:extLst>
          </p:cNvPr>
          <p:cNvCxnSpPr>
            <a:cxnSpLocks/>
          </p:cNvCxnSpPr>
          <p:nvPr/>
        </p:nvCxnSpPr>
        <p:spPr>
          <a:xfrm>
            <a:off x="6202592" y="4008374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EE87E70-28FA-4D6E-A958-D510DAE52E00}"/>
              </a:ext>
            </a:extLst>
          </p:cNvPr>
          <p:cNvSpPr/>
          <p:nvPr/>
        </p:nvSpPr>
        <p:spPr>
          <a:xfrm>
            <a:off x="3242603" y="2145324"/>
            <a:ext cx="726831" cy="255413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068BA1E-4256-4292-8D45-460A323D794A}"/>
              </a:ext>
            </a:extLst>
          </p:cNvPr>
          <p:cNvCxnSpPr>
            <a:cxnSpLocks/>
          </p:cNvCxnSpPr>
          <p:nvPr/>
        </p:nvCxnSpPr>
        <p:spPr>
          <a:xfrm>
            <a:off x="6202592" y="3306667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58004CD-4179-45A9-931B-15A34683B39C}"/>
              </a:ext>
            </a:extLst>
          </p:cNvPr>
          <p:cNvSpPr/>
          <p:nvPr/>
        </p:nvSpPr>
        <p:spPr>
          <a:xfrm flipV="1">
            <a:off x="6195559" y="2027529"/>
            <a:ext cx="316523" cy="623165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1BEAAB9-CF95-49C5-B2C0-09270FC624D9}"/>
              </a:ext>
            </a:extLst>
          </p:cNvPr>
          <p:cNvSpPr/>
          <p:nvPr/>
        </p:nvSpPr>
        <p:spPr>
          <a:xfrm>
            <a:off x="3472307" y="2400740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Mem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5495AA3-45FC-4D06-97A2-2C866B3DD507}"/>
              </a:ext>
            </a:extLst>
          </p:cNvPr>
          <p:cNvCxnSpPr>
            <a:cxnSpLocks/>
          </p:cNvCxnSpPr>
          <p:nvPr/>
        </p:nvCxnSpPr>
        <p:spPr>
          <a:xfrm flipH="1">
            <a:off x="4429275" y="2570423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A5C0DE8-C182-4E1D-B633-08853F23BF94}"/>
              </a:ext>
            </a:extLst>
          </p:cNvPr>
          <p:cNvSpPr txBox="1"/>
          <p:nvPr/>
        </p:nvSpPr>
        <p:spPr>
          <a:xfrm>
            <a:off x="6216664" y="3779314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src3</a:t>
            </a:r>
            <a:endParaRPr lang="en-US" sz="1000" i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38D6D3-B975-4536-9E9E-9082C644FEA0}"/>
              </a:ext>
            </a:extLst>
          </p:cNvPr>
          <p:cNvSpPr txBox="1"/>
          <p:nvPr/>
        </p:nvSpPr>
        <p:spPr>
          <a:xfrm>
            <a:off x="6204143" y="4042161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dest2</a:t>
            </a:r>
            <a:endParaRPr lang="en-US" sz="10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4BE15E-6039-48FA-B6C5-9A469C810419}"/>
              </a:ext>
            </a:extLst>
          </p:cNvPr>
          <p:cNvSpPr txBox="1"/>
          <p:nvPr/>
        </p:nvSpPr>
        <p:spPr>
          <a:xfrm>
            <a:off x="3207017" y="116806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F19693-59DB-4057-827B-37A1AC1F76D8}"/>
              </a:ext>
            </a:extLst>
          </p:cNvPr>
          <p:cNvSpPr/>
          <p:nvPr/>
        </p:nvSpPr>
        <p:spPr>
          <a:xfrm>
            <a:off x="3688189" y="1103762"/>
            <a:ext cx="739719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Host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0683E1-DFC0-4E29-BEB2-E09C4939329A}"/>
              </a:ext>
            </a:extLst>
          </p:cNvPr>
          <p:cNvSpPr/>
          <p:nvPr/>
        </p:nvSpPr>
        <p:spPr>
          <a:xfrm>
            <a:off x="4892582" y="1095304"/>
            <a:ext cx="1172201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Registers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387414-62FC-4DA6-8A84-2BECBBC7F6C4}"/>
              </a:ext>
            </a:extLst>
          </p:cNvPr>
          <p:cNvSpPr/>
          <p:nvPr/>
        </p:nvSpPr>
        <p:spPr>
          <a:xfrm>
            <a:off x="6519116" y="1095304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Decode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83CD3B9-427C-4F6D-886A-732C12939BE2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3259155" y="1441936"/>
            <a:ext cx="4290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D2A54B-2A0B-476F-A007-5735012C512F}"/>
              </a:ext>
            </a:extLst>
          </p:cNvPr>
          <p:cNvCxnSpPr>
            <a:cxnSpLocks/>
          </p:cNvCxnSpPr>
          <p:nvPr/>
        </p:nvCxnSpPr>
        <p:spPr>
          <a:xfrm flipH="1">
            <a:off x="4423853" y="1441936"/>
            <a:ext cx="46634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50A97A-AFDB-4CB2-8F55-B16DBDE26E98}"/>
              </a:ext>
            </a:extLst>
          </p:cNvPr>
          <p:cNvCxnSpPr>
            <a:cxnSpLocks/>
          </p:cNvCxnSpPr>
          <p:nvPr/>
        </p:nvCxnSpPr>
        <p:spPr>
          <a:xfrm flipH="1">
            <a:off x="6062653" y="1322360"/>
            <a:ext cx="457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C0F5557-7496-48A0-B0DB-894E036881AB}"/>
              </a:ext>
            </a:extLst>
          </p:cNvPr>
          <p:cNvCxnSpPr>
            <a:cxnSpLocks/>
          </p:cNvCxnSpPr>
          <p:nvPr/>
        </p:nvCxnSpPr>
        <p:spPr>
          <a:xfrm rot="5400000" flipH="1">
            <a:off x="6979481" y="1677923"/>
            <a:ext cx="24688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63BFFFE-1257-4EBE-A3FC-8C18DB0E418A}"/>
              </a:ext>
            </a:extLst>
          </p:cNvPr>
          <p:cNvCxnSpPr>
            <a:cxnSpLocks/>
          </p:cNvCxnSpPr>
          <p:nvPr/>
        </p:nvCxnSpPr>
        <p:spPr>
          <a:xfrm flipH="1">
            <a:off x="4728651" y="2975685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234CD02A-4AED-4E3A-9C85-4FFA1A8DC146}"/>
              </a:ext>
            </a:extLst>
          </p:cNvPr>
          <p:cNvSpPr/>
          <p:nvPr/>
        </p:nvSpPr>
        <p:spPr>
          <a:xfrm flipV="1">
            <a:off x="6195559" y="2839600"/>
            <a:ext cx="327074" cy="141481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3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By default, Hydra 4 exports one memory interface for each RAM bank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Each bank interface connects directly to one banked RAM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  <a:cs typeface="Courier New" panose="02070309020205020404" pitchFamily="49" charset="0"/>
              </a:rPr>
              <a:t>hydra4_config.vh</a:t>
            </a:r>
            <a:r>
              <a:rPr lang="en-US" dirty="0"/>
              <a:t> configures the number of banks  (Byrd and </a:t>
            </a:r>
            <a:r>
              <a:rPr lang="en-US" dirty="0" err="1"/>
              <a:t>SmartBridge</a:t>
            </a:r>
            <a:r>
              <a:rPr lang="en-US" dirty="0"/>
              <a:t> have 4 banks)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also configures the address pattern for each bank</a:t>
            </a:r>
          </a:p>
          <a:p>
            <a:pPr>
              <a:spcBef>
                <a:spcPts val="1600"/>
              </a:spcBef>
            </a:pPr>
            <a:r>
              <a:rPr lang="en-US" dirty="0"/>
              <a:t>Preferably, a chip arranges its data RAM in </a:t>
            </a:r>
            <a:r>
              <a:rPr lang="en-US" i="1" dirty="0"/>
              <a:t>interleaved</a:t>
            </a:r>
            <a:r>
              <a:rPr lang="en-US" dirty="0"/>
              <a:t> banks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I.e., the bank address patterns are configured to use the low address bits  (bits 3:2 or bits 4:2)</a:t>
            </a:r>
            <a:br>
              <a:rPr lang="en-US" dirty="0"/>
            </a:br>
            <a:r>
              <a:rPr lang="en-US" dirty="0"/>
              <a:t>to select the bank</a:t>
            </a:r>
          </a:p>
          <a:p>
            <a:pPr>
              <a:spcBef>
                <a:spcPts val="1600"/>
              </a:spcBef>
            </a:pPr>
            <a:r>
              <a:rPr lang="en-US" dirty="0"/>
              <a:t>Arbitration among banks takes place inside the Hydra core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Each bank interface sees </a:t>
            </a:r>
            <a:r>
              <a:rPr lang="en-US" i="1" dirty="0"/>
              <a:t>only </a:t>
            </a:r>
            <a:r>
              <a:rPr lang="en-US" dirty="0"/>
              <a:t>addresses in that bank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arbitration is isolated by a pipeline stage from port-level bus signal timing</a:t>
            </a:r>
          </a:p>
          <a:p>
            <a:pPr>
              <a:spcBef>
                <a:spcPts val="1600"/>
              </a:spcBef>
            </a:pPr>
            <a:r>
              <a:rPr lang="en-US" dirty="0"/>
              <a:t>Every bank may do an 8-, 16-, or 32-bit-wide read or write on every cycle</a:t>
            </a:r>
          </a:p>
        </p:txBody>
      </p:sp>
    </p:spTree>
    <p:extLst>
      <p:ext uri="{BB962C8B-B14F-4D97-AF65-F5344CB8AC3E}">
        <p14:creationId xmlns:p14="http://schemas.microsoft.com/office/powerpoint/2010/main" val="1614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If an address does not fall in any bank…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By default, this is flagged as a bus error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Hydra 4 has an optional “General Memory port”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If it is present, non-bank accesses go out on this port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Typically the General Memory port would go to the chip’s</a:t>
            </a:r>
            <a:br>
              <a:rPr lang="en-US" dirty="0"/>
            </a:br>
            <a:r>
              <a:rPr lang="en-US" dirty="0"/>
              <a:t>bus matrix, e.g., to allow Hydra to “DMA” into peripherals,</a:t>
            </a:r>
            <a:br>
              <a:rPr lang="en-US" dirty="0"/>
            </a:br>
            <a:r>
              <a:rPr lang="en-US" dirty="0"/>
              <a:t>Flash, or other memories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(Byrd A0 and SB7900 do not have a general memory port:</a:t>
            </a:r>
            <a:br>
              <a:rPr lang="en-US" dirty="0"/>
            </a:br>
            <a:r>
              <a:rPr lang="en-US" dirty="0"/>
              <a:t>No need to DMA into DAQ/DASE or other peripherals;</a:t>
            </a:r>
            <a:br>
              <a:rPr lang="en-US" dirty="0"/>
            </a:br>
            <a:r>
              <a:rPr lang="en-US" dirty="0" err="1"/>
              <a:t>uncached</a:t>
            </a:r>
            <a:r>
              <a:rPr lang="en-US" dirty="0"/>
              <a:t> Flash is too slow for direct access to be useful)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(But Byrd B0 uses it to connect Hydra to SYS_MEM RAM)</a:t>
            </a:r>
          </a:p>
          <a:p>
            <a:pPr>
              <a:spcBef>
                <a:spcPts val="1600"/>
              </a:spcBef>
            </a:pPr>
            <a:r>
              <a:rPr lang="en-US" dirty="0"/>
              <a:t>If </a:t>
            </a:r>
            <a:r>
              <a:rPr lang="en-US" i="1" dirty="0"/>
              <a:t>W</a:t>
            </a:r>
            <a:r>
              <a:rPr lang="en-US" dirty="0"/>
              <a:t> is configured with just enough address bits to cover</a:t>
            </a:r>
            <a:br>
              <a:rPr lang="en-US" dirty="0"/>
            </a:br>
            <a:r>
              <a:rPr lang="en-US" dirty="0"/>
              <a:t>the entire data RAM  (e.g., as it is on Byrd and </a:t>
            </a:r>
            <a:r>
              <a:rPr lang="en-US" dirty="0" err="1"/>
              <a:t>SmartBridge</a:t>
            </a:r>
            <a:r>
              <a:rPr lang="en-US" dirty="0"/>
              <a:t>) …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Then every possible address falls in one of the banks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… and a General Memory port is not needed or useful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A9F41D-47C8-4E04-B54C-B93E5C3195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43" t="31998" r="33877" b="26295"/>
          <a:stretch/>
        </p:blipFill>
        <p:spPr>
          <a:xfrm>
            <a:off x="5936566" y="984737"/>
            <a:ext cx="3024555" cy="21647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196D5F3-13DA-4633-AD22-292AADA5C7F9}"/>
              </a:ext>
            </a:extLst>
          </p:cNvPr>
          <p:cNvSpPr/>
          <p:nvPr/>
        </p:nvSpPr>
        <p:spPr>
          <a:xfrm>
            <a:off x="6983663" y="2034674"/>
            <a:ext cx="844884" cy="147052"/>
          </a:xfrm>
          <a:custGeom>
            <a:avLst/>
            <a:gdLst>
              <a:gd name="connsiteX0" fmla="*/ 0 w 844884"/>
              <a:gd name="connsiteY0" fmla="*/ 0 h 147052"/>
              <a:gd name="connsiteX1" fmla="*/ 844884 w 844884"/>
              <a:gd name="connsiteY1" fmla="*/ 0 h 147052"/>
              <a:gd name="connsiteX2" fmla="*/ 844884 w 844884"/>
              <a:gd name="connsiteY2" fmla="*/ 147052 h 14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4884" h="147052">
                <a:moveTo>
                  <a:pt x="0" y="0"/>
                </a:moveTo>
                <a:lnTo>
                  <a:pt x="844884" y="0"/>
                </a:lnTo>
                <a:lnTo>
                  <a:pt x="844884" y="147052"/>
                </a:lnTo>
              </a:path>
            </a:pathLst>
          </a:custGeom>
          <a:noFill/>
          <a:ln w="19050">
            <a:solidFill>
              <a:srgbClr val="FF0000"/>
            </a:solidFill>
            <a:prstDash val="sysDot"/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797C64-E37B-4662-B669-CD9B92A6478D}"/>
              </a:ext>
            </a:extLst>
          </p:cNvPr>
          <p:cNvCxnSpPr>
            <a:stCxn id="5" idx="0"/>
            <a:endCxn id="5" idx="1"/>
          </p:cNvCxnSpPr>
          <p:nvPr/>
        </p:nvCxnSpPr>
        <p:spPr>
          <a:xfrm>
            <a:off x="7294097" y="1526345"/>
            <a:ext cx="228600" cy="0"/>
          </a:xfrm>
          <a:prstGeom prst="line">
            <a:avLst/>
          </a:prstGeom>
          <a:ln w="19050">
            <a:solidFill>
              <a:srgbClr val="FF0000"/>
            </a:solidFill>
            <a:prstDash val="sysDot"/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B3B965E-06A2-4111-932A-EE5BC3169BCE}"/>
              </a:ext>
            </a:extLst>
          </p:cNvPr>
          <p:cNvSpPr/>
          <p:nvPr/>
        </p:nvSpPr>
        <p:spPr>
          <a:xfrm>
            <a:off x="7307386" y="1469293"/>
            <a:ext cx="259166" cy="1094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B3CCF77-7DB7-4AA7-B69C-0DBFB5B3D0C7}"/>
              </a:ext>
            </a:extLst>
          </p:cNvPr>
          <p:cNvSpPr/>
          <p:nvPr/>
        </p:nvSpPr>
        <p:spPr>
          <a:xfrm>
            <a:off x="7294098" y="1526345"/>
            <a:ext cx="175847" cy="484266"/>
          </a:xfrm>
          <a:custGeom>
            <a:avLst/>
            <a:gdLst>
              <a:gd name="connsiteX0" fmla="*/ 0 w 175847"/>
              <a:gd name="connsiteY0" fmla="*/ 0 h 414997"/>
              <a:gd name="connsiteX1" fmla="*/ 175847 w 175847"/>
              <a:gd name="connsiteY1" fmla="*/ 0 h 414997"/>
              <a:gd name="connsiteX2" fmla="*/ 175847 w 175847"/>
              <a:gd name="connsiteY2" fmla="*/ 414997 h 414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847" h="414997">
                <a:moveTo>
                  <a:pt x="0" y="0"/>
                </a:moveTo>
                <a:lnTo>
                  <a:pt x="175847" y="0"/>
                </a:lnTo>
                <a:lnTo>
                  <a:pt x="175847" y="414997"/>
                </a:lnTo>
              </a:path>
            </a:pathLst>
          </a:custGeom>
          <a:noFill/>
          <a:ln w="19050">
            <a:solidFill>
              <a:srgbClr val="FF0000"/>
            </a:solidFill>
            <a:prstDash val="sysDot"/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4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5" grpId="0" animBg="1"/>
      <p:bldP spid="5" grpId="1" animBg="1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protocol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4 offers two types of signaling for its RAM interfaces: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Direct style  (similar to Hydra 3’s RAM signaling)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AHB style</a:t>
            </a:r>
          </a:p>
          <a:p>
            <a:pPr>
              <a:spcBef>
                <a:spcPts val="1600"/>
              </a:spcBef>
            </a:pPr>
            <a:r>
              <a:rPr lang="en-US" dirty="0"/>
              <a:t>The main difference is whether write data and “</a:t>
            </a:r>
            <a:r>
              <a:rPr lang="en-US" dirty="0">
                <a:latin typeface="Avenir Next LT Pro Light" panose="020B0304020202020204" pitchFamily="34" charset="0"/>
              </a:rPr>
              <a:t>ack</a:t>
            </a:r>
            <a:r>
              <a:rPr lang="en-US" dirty="0"/>
              <a:t>” are pipelined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also affects the behavior of reques</a:t>
            </a:r>
            <a:r>
              <a:rPr lang="en-US" spc="100" dirty="0"/>
              <a:t>t</a:t>
            </a:r>
            <a:r>
              <a:rPr lang="en-US" dirty="0"/>
              <a:t>/</a:t>
            </a:r>
            <a:r>
              <a:rPr lang="en-US" dirty="0" err="1"/>
              <a:t>addr</a:t>
            </a:r>
            <a:r>
              <a:rPr lang="en-US" dirty="0"/>
              <a:t>/size signals during wait states</a:t>
            </a:r>
          </a:p>
          <a:p>
            <a:pPr>
              <a:spcBef>
                <a:spcPts val="1600"/>
              </a:spcBef>
            </a:pPr>
            <a:r>
              <a:rPr lang="en-US" dirty="0"/>
              <a:t>The “Direct” method is more efficient and easier to work with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Very similar to the “tightly coupled RAM” interface of many commercial MCUs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Byrd and </a:t>
            </a:r>
            <a:r>
              <a:rPr lang="en-US" dirty="0" err="1"/>
              <a:t>SmartBridge</a:t>
            </a:r>
            <a:r>
              <a:rPr lang="en-US" dirty="0"/>
              <a:t> use it for their direct Hydra-to-RAM interfaces instead of AHB-style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Note that this signaling convention is </a:t>
            </a:r>
            <a:r>
              <a:rPr lang="en-US" i="1" dirty="0"/>
              <a:t>not</a:t>
            </a:r>
            <a:r>
              <a:rPr lang="en-US" dirty="0"/>
              <a:t> the same as Chimera’s </a:t>
            </a:r>
            <a:r>
              <a:rPr lang="en-US" dirty="0" err="1">
                <a:latin typeface="Avenir Next LT Pro Light" panose="020B0304020202020204" pitchFamily="34" charset="0"/>
              </a:rPr>
              <a:t>dmem_read</a:t>
            </a:r>
            <a:r>
              <a:rPr lang="en-US" dirty="0">
                <a:latin typeface="Avenir Next LT Pro Light" panose="020B0304020202020204" pitchFamily="34" charset="0"/>
              </a:rPr>
              <a:t>/write</a:t>
            </a:r>
            <a:r>
              <a:rPr lang="en-US" dirty="0"/>
              <a:t> bus signaling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But it is much like how Hydra 3 accessed the RAM in prior Chimera-based chips</a:t>
            </a:r>
          </a:p>
          <a:p>
            <a:pPr>
              <a:spcBef>
                <a:spcPts val="1600"/>
              </a:spcBef>
            </a:pPr>
            <a:r>
              <a:rPr lang="en-US" dirty="0"/>
              <a:t>The Banked Memory and General Memory interfaces can each independently choose either Direct or AHB signaling</a:t>
            </a:r>
          </a:p>
        </p:txBody>
      </p:sp>
    </p:spTree>
    <p:extLst>
      <p:ext uri="{BB962C8B-B14F-4D97-AF65-F5344CB8AC3E}">
        <p14:creationId xmlns:p14="http://schemas.microsoft.com/office/powerpoint/2010/main" val="1814231399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A8EF9-FF9D-4FB6-A4E3-A1429B649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interface signals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689D3-AFF5-41A0-AF63-A9F8E61FD1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Direct style </a:t>
            </a:r>
            <a:r>
              <a:rPr lang="en-US" dirty="0">
                <a:sym typeface="Symbol" panose="05050102010706020507" pitchFamily="18" charset="2"/>
              </a:rPr>
              <a:t>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dirty="0">
                <a:sym typeface="Symbol" panose="05050102010706020507" pitchFamily="18" charset="2"/>
              </a:rPr>
              <a:t>AHB style 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D42BCF-9E7F-453C-AFCE-220CFEFE5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65" y="671262"/>
            <a:ext cx="6250329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9476CF-2EEC-439C-9662-52B915A1A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364" y="2630112"/>
            <a:ext cx="6204030" cy="23670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01D228-EEE3-4553-9B6F-F3A19E56B553}"/>
              </a:ext>
            </a:extLst>
          </p:cNvPr>
          <p:cNvSpPr txBox="1"/>
          <p:nvPr/>
        </p:nvSpPr>
        <p:spPr>
          <a:xfrm>
            <a:off x="1737978" y="3031133"/>
            <a:ext cx="84318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dirty="0">
                <a:solidFill>
                  <a:srgbClr val="00B050"/>
                </a:solidFill>
              </a:rPr>
              <a:t>(HSEL/HTRANS)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93F2C0-6C41-43CE-B9D1-32FAD07D443D}"/>
              </a:ext>
            </a:extLst>
          </p:cNvPr>
          <p:cNvSpPr txBox="1"/>
          <p:nvPr/>
        </p:nvSpPr>
        <p:spPr>
          <a:xfrm>
            <a:off x="2081022" y="3287592"/>
            <a:ext cx="500137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dirty="0">
                <a:solidFill>
                  <a:srgbClr val="00B050"/>
                </a:solidFill>
              </a:rPr>
              <a:t>(HWRITE)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C2849-888D-4458-BCA0-0FDFC516EC37}"/>
              </a:ext>
            </a:extLst>
          </p:cNvPr>
          <p:cNvSpPr txBox="1"/>
          <p:nvPr/>
        </p:nvSpPr>
        <p:spPr>
          <a:xfrm>
            <a:off x="2105067" y="3544051"/>
            <a:ext cx="47609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dirty="0">
                <a:solidFill>
                  <a:srgbClr val="00B050"/>
                </a:solidFill>
              </a:rPr>
              <a:t>(HADDR)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2ACBF-85F6-49E0-956D-D09139C7967B}"/>
              </a:ext>
            </a:extLst>
          </p:cNvPr>
          <p:cNvSpPr txBox="1"/>
          <p:nvPr/>
        </p:nvSpPr>
        <p:spPr>
          <a:xfrm>
            <a:off x="1808511" y="3800510"/>
            <a:ext cx="77264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dirty="0">
                <a:solidFill>
                  <a:srgbClr val="00B050"/>
                </a:solidFill>
              </a:rPr>
              <a:t>(HREADYOUT)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032FAA-D62F-4296-9A26-92F1708EF9DA}"/>
              </a:ext>
            </a:extLst>
          </p:cNvPr>
          <p:cNvSpPr txBox="1"/>
          <p:nvPr/>
        </p:nvSpPr>
        <p:spPr>
          <a:xfrm>
            <a:off x="2053771" y="4056969"/>
            <a:ext cx="52738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dirty="0">
                <a:solidFill>
                  <a:srgbClr val="00B050"/>
                </a:solidFill>
              </a:rPr>
              <a:t>(HREADY)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E9D9DD-6FB9-4E81-86B8-A5F7671D6655}"/>
              </a:ext>
            </a:extLst>
          </p:cNvPr>
          <p:cNvSpPr txBox="1"/>
          <p:nvPr/>
        </p:nvSpPr>
        <p:spPr>
          <a:xfrm>
            <a:off x="2045756" y="4313428"/>
            <a:ext cx="535403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dirty="0">
                <a:solidFill>
                  <a:srgbClr val="00B050"/>
                </a:solidFill>
              </a:rPr>
              <a:t>(HRDATA)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88CA64-128C-4101-BF4F-699A29F48D28}"/>
              </a:ext>
            </a:extLst>
          </p:cNvPr>
          <p:cNvSpPr txBox="1"/>
          <p:nvPr/>
        </p:nvSpPr>
        <p:spPr>
          <a:xfrm>
            <a:off x="2002474" y="4569887"/>
            <a:ext cx="57868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dirty="0">
                <a:solidFill>
                  <a:srgbClr val="00B050"/>
                </a:solidFill>
              </a:rPr>
              <a:t>(HWDATA)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AF0275-E728-4AF7-B20A-ACCDF1E5527F}"/>
              </a:ext>
            </a:extLst>
          </p:cNvPr>
          <p:cNvSpPr txBox="1"/>
          <p:nvPr/>
        </p:nvSpPr>
        <p:spPr>
          <a:xfrm>
            <a:off x="2156363" y="4826343"/>
            <a:ext cx="424796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dirty="0">
                <a:solidFill>
                  <a:srgbClr val="00B050"/>
                </a:solidFill>
              </a:rPr>
              <a:t>(HRESP)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1CAC8906-DC17-405F-8BA2-2C23937D8B0D}"/>
              </a:ext>
            </a:extLst>
          </p:cNvPr>
          <p:cNvSpPr/>
          <p:nvPr/>
        </p:nvSpPr>
        <p:spPr>
          <a:xfrm>
            <a:off x="5838669" y="209573"/>
            <a:ext cx="891915" cy="382538"/>
          </a:xfrm>
          <a:prstGeom prst="wedgeRoundRectCallout">
            <a:avLst>
              <a:gd name="adj1" fmla="val 42192"/>
              <a:gd name="adj2" fmla="val 29295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Wait state on read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14AC41F7-1632-48D3-8BBF-9D804FDA46A9}"/>
              </a:ext>
            </a:extLst>
          </p:cNvPr>
          <p:cNvSpPr/>
          <p:nvPr/>
        </p:nvSpPr>
        <p:spPr>
          <a:xfrm>
            <a:off x="6876736" y="209573"/>
            <a:ext cx="891915" cy="382538"/>
          </a:xfrm>
          <a:prstGeom prst="wedgeRoundRectCallout">
            <a:avLst>
              <a:gd name="adj1" fmla="val 59839"/>
              <a:gd name="adj2" fmla="val 29401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Wait state on write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2689DBCF-3B72-49A1-AC70-A9161F272DB2}"/>
              </a:ext>
            </a:extLst>
          </p:cNvPr>
          <p:cNvSpPr/>
          <p:nvPr/>
        </p:nvSpPr>
        <p:spPr>
          <a:xfrm rot="9320957">
            <a:off x="6481608" y="3133852"/>
            <a:ext cx="172387" cy="40492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177433C9-2090-40C3-AB83-3D3D70A5AC2A}"/>
              </a:ext>
            </a:extLst>
          </p:cNvPr>
          <p:cNvSpPr/>
          <p:nvPr/>
        </p:nvSpPr>
        <p:spPr>
          <a:xfrm rot="9320957">
            <a:off x="7302530" y="3133852"/>
            <a:ext cx="172387" cy="40492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C578736-AD0C-4F54-9377-C30F70F2E999}"/>
              </a:ext>
            </a:extLst>
          </p:cNvPr>
          <p:cNvSpPr/>
          <p:nvPr/>
        </p:nvSpPr>
        <p:spPr>
          <a:xfrm>
            <a:off x="6914271" y="1702364"/>
            <a:ext cx="330591" cy="358553"/>
          </a:xfrm>
          <a:custGeom>
            <a:avLst/>
            <a:gdLst>
              <a:gd name="connsiteX0" fmla="*/ 0 w 330591"/>
              <a:gd name="connsiteY0" fmla="*/ 0 h 351692"/>
              <a:gd name="connsiteX1" fmla="*/ 42203 w 330591"/>
              <a:gd name="connsiteY1" fmla="*/ 133643 h 351692"/>
              <a:gd name="connsiteX2" fmla="*/ 239151 w 330591"/>
              <a:gd name="connsiteY2" fmla="*/ 196947 h 351692"/>
              <a:gd name="connsiteX3" fmla="*/ 330591 w 330591"/>
              <a:gd name="connsiteY3" fmla="*/ 351692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591" h="351692">
                <a:moveTo>
                  <a:pt x="0" y="0"/>
                </a:moveTo>
                <a:cubicBezTo>
                  <a:pt x="1172" y="50409"/>
                  <a:pt x="2345" y="100819"/>
                  <a:pt x="42203" y="133643"/>
                </a:cubicBezTo>
                <a:cubicBezTo>
                  <a:pt x="82062" y="166468"/>
                  <a:pt x="191086" y="160606"/>
                  <a:pt x="239151" y="196947"/>
                </a:cubicBezTo>
                <a:cubicBezTo>
                  <a:pt x="287216" y="233289"/>
                  <a:pt x="308903" y="292490"/>
                  <a:pt x="330591" y="351692"/>
                </a:cubicBezTo>
              </a:path>
            </a:pathLst>
          </a:custGeom>
          <a:noFill/>
          <a:ln w="12700">
            <a:solidFill>
              <a:srgbClr val="00B05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97B7AC0-83FD-4C91-B040-523B4DC4843B}"/>
              </a:ext>
            </a:extLst>
          </p:cNvPr>
          <p:cNvSpPr/>
          <p:nvPr/>
        </p:nvSpPr>
        <p:spPr>
          <a:xfrm flipV="1">
            <a:off x="8036803" y="1702365"/>
            <a:ext cx="140677" cy="618632"/>
          </a:xfrm>
          <a:custGeom>
            <a:avLst/>
            <a:gdLst>
              <a:gd name="connsiteX0" fmla="*/ 0 w 140677"/>
              <a:gd name="connsiteY0" fmla="*/ 576776 h 576776"/>
              <a:gd name="connsiteX1" fmla="*/ 35169 w 140677"/>
              <a:gd name="connsiteY1" fmla="*/ 288388 h 576776"/>
              <a:gd name="connsiteX2" fmla="*/ 105507 w 140677"/>
              <a:gd name="connsiteY2" fmla="*/ 225083 h 576776"/>
              <a:gd name="connsiteX3" fmla="*/ 140677 w 140677"/>
              <a:gd name="connsiteY3" fmla="*/ 0 h 5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677" h="576776">
                <a:moveTo>
                  <a:pt x="0" y="576776"/>
                </a:moveTo>
                <a:cubicBezTo>
                  <a:pt x="8792" y="461889"/>
                  <a:pt x="17585" y="347003"/>
                  <a:pt x="35169" y="288388"/>
                </a:cubicBezTo>
                <a:cubicBezTo>
                  <a:pt x="52753" y="229773"/>
                  <a:pt x="87922" y="273148"/>
                  <a:pt x="105507" y="225083"/>
                </a:cubicBezTo>
                <a:cubicBezTo>
                  <a:pt x="123092" y="177018"/>
                  <a:pt x="131884" y="88509"/>
                  <a:pt x="140677" y="0"/>
                </a:cubicBezTo>
              </a:path>
            </a:pathLst>
          </a:custGeom>
          <a:noFill/>
          <a:ln w="12700">
            <a:solidFill>
              <a:srgbClr val="00B05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AAE2DB-F7E7-4E2C-A8AD-96D6CB508AFC}"/>
              </a:ext>
            </a:extLst>
          </p:cNvPr>
          <p:cNvSpPr/>
          <p:nvPr/>
        </p:nvSpPr>
        <p:spPr>
          <a:xfrm>
            <a:off x="6583680" y="3690482"/>
            <a:ext cx="642261" cy="622946"/>
          </a:xfrm>
          <a:custGeom>
            <a:avLst/>
            <a:gdLst>
              <a:gd name="connsiteX0" fmla="*/ 0 w 330591"/>
              <a:gd name="connsiteY0" fmla="*/ 0 h 351692"/>
              <a:gd name="connsiteX1" fmla="*/ 42203 w 330591"/>
              <a:gd name="connsiteY1" fmla="*/ 133643 h 351692"/>
              <a:gd name="connsiteX2" fmla="*/ 239151 w 330591"/>
              <a:gd name="connsiteY2" fmla="*/ 196947 h 351692"/>
              <a:gd name="connsiteX3" fmla="*/ 330591 w 330591"/>
              <a:gd name="connsiteY3" fmla="*/ 351692 h 351692"/>
              <a:gd name="connsiteX0" fmla="*/ 0 w 330591"/>
              <a:gd name="connsiteY0" fmla="*/ 0 h 351692"/>
              <a:gd name="connsiteX1" fmla="*/ 42203 w 330591"/>
              <a:gd name="connsiteY1" fmla="*/ 142544 h 351692"/>
              <a:gd name="connsiteX2" fmla="*/ 239151 w 330591"/>
              <a:gd name="connsiteY2" fmla="*/ 196947 h 351692"/>
              <a:gd name="connsiteX3" fmla="*/ 330591 w 330591"/>
              <a:gd name="connsiteY3" fmla="*/ 351692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591" h="351692">
                <a:moveTo>
                  <a:pt x="0" y="0"/>
                </a:moveTo>
                <a:cubicBezTo>
                  <a:pt x="1172" y="50409"/>
                  <a:pt x="2345" y="109720"/>
                  <a:pt x="42203" y="142544"/>
                </a:cubicBezTo>
                <a:cubicBezTo>
                  <a:pt x="82062" y="175369"/>
                  <a:pt x="191086" y="160606"/>
                  <a:pt x="239151" y="196947"/>
                </a:cubicBezTo>
                <a:cubicBezTo>
                  <a:pt x="287216" y="233289"/>
                  <a:pt x="308903" y="292490"/>
                  <a:pt x="330591" y="351692"/>
                </a:cubicBezTo>
              </a:path>
            </a:pathLst>
          </a:custGeom>
          <a:noFill/>
          <a:ln w="12700">
            <a:solidFill>
              <a:srgbClr val="00B05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5F64D7F-A847-43B2-B103-864781746C35}"/>
              </a:ext>
            </a:extLst>
          </p:cNvPr>
          <p:cNvSpPr/>
          <p:nvPr/>
        </p:nvSpPr>
        <p:spPr>
          <a:xfrm>
            <a:off x="7718555" y="3690481"/>
            <a:ext cx="771297" cy="879405"/>
          </a:xfrm>
          <a:custGeom>
            <a:avLst/>
            <a:gdLst>
              <a:gd name="connsiteX0" fmla="*/ 0 w 330591"/>
              <a:gd name="connsiteY0" fmla="*/ 0 h 351692"/>
              <a:gd name="connsiteX1" fmla="*/ 42203 w 330591"/>
              <a:gd name="connsiteY1" fmla="*/ 133643 h 351692"/>
              <a:gd name="connsiteX2" fmla="*/ 239151 w 330591"/>
              <a:gd name="connsiteY2" fmla="*/ 196947 h 351692"/>
              <a:gd name="connsiteX3" fmla="*/ 330591 w 330591"/>
              <a:gd name="connsiteY3" fmla="*/ 351692 h 351692"/>
              <a:gd name="connsiteX0" fmla="*/ 0 w 330591"/>
              <a:gd name="connsiteY0" fmla="*/ 0 h 351692"/>
              <a:gd name="connsiteX1" fmla="*/ 56844 w 330591"/>
              <a:gd name="connsiteY1" fmla="*/ 129440 h 351692"/>
              <a:gd name="connsiteX2" fmla="*/ 239151 w 330591"/>
              <a:gd name="connsiteY2" fmla="*/ 196947 h 351692"/>
              <a:gd name="connsiteX3" fmla="*/ 330591 w 330591"/>
              <a:gd name="connsiteY3" fmla="*/ 351692 h 351692"/>
              <a:gd name="connsiteX0" fmla="*/ 0 w 330591"/>
              <a:gd name="connsiteY0" fmla="*/ 0 h 351692"/>
              <a:gd name="connsiteX1" fmla="*/ 56844 w 330591"/>
              <a:gd name="connsiteY1" fmla="*/ 129440 h 351692"/>
              <a:gd name="connsiteX2" fmla="*/ 229015 w 330591"/>
              <a:gd name="connsiteY2" fmla="*/ 204303 h 351692"/>
              <a:gd name="connsiteX3" fmla="*/ 330591 w 330591"/>
              <a:gd name="connsiteY3" fmla="*/ 351692 h 351692"/>
              <a:gd name="connsiteX0" fmla="*/ 0 w 330591"/>
              <a:gd name="connsiteY0" fmla="*/ 0 h 351692"/>
              <a:gd name="connsiteX1" fmla="*/ 69232 w 330591"/>
              <a:gd name="connsiteY1" fmla="*/ 127338 h 351692"/>
              <a:gd name="connsiteX2" fmla="*/ 229015 w 330591"/>
              <a:gd name="connsiteY2" fmla="*/ 204303 h 351692"/>
              <a:gd name="connsiteX3" fmla="*/ 330591 w 330591"/>
              <a:gd name="connsiteY3" fmla="*/ 351692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591" h="351692">
                <a:moveTo>
                  <a:pt x="0" y="0"/>
                </a:moveTo>
                <a:cubicBezTo>
                  <a:pt x="1172" y="50409"/>
                  <a:pt x="31063" y="93288"/>
                  <a:pt x="69232" y="127338"/>
                </a:cubicBezTo>
                <a:cubicBezTo>
                  <a:pt x="107401" y="161388"/>
                  <a:pt x="180950" y="167962"/>
                  <a:pt x="229015" y="204303"/>
                </a:cubicBezTo>
                <a:cubicBezTo>
                  <a:pt x="277080" y="240645"/>
                  <a:pt x="308903" y="292490"/>
                  <a:pt x="330591" y="351692"/>
                </a:cubicBezTo>
              </a:path>
            </a:pathLst>
          </a:custGeom>
          <a:noFill/>
          <a:ln w="12700">
            <a:solidFill>
              <a:srgbClr val="00B05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C476E9-0C2C-43FF-9C45-51961AC13B08}"/>
              </a:ext>
            </a:extLst>
          </p:cNvPr>
          <p:cNvCxnSpPr>
            <a:cxnSpLocks/>
          </p:cNvCxnSpPr>
          <p:nvPr/>
        </p:nvCxnSpPr>
        <p:spPr>
          <a:xfrm flipV="1">
            <a:off x="6583680" y="1702364"/>
            <a:ext cx="175394" cy="182708"/>
          </a:xfrm>
          <a:prstGeom prst="line">
            <a:avLst/>
          </a:prstGeom>
          <a:ln w="12700">
            <a:solidFill>
              <a:srgbClr val="FF0000"/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95D9875-68CC-4AB8-95BD-7610746CBF9E}"/>
              </a:ext>
            </a:extLst>
          </p:cNvPr>
          <p:cNvCxnSpPr>
            <a:cxnSpLocks/>
          </p:cNvCxnSpPr>
          <p:nvPr/>
        </p:nvCxnSpPr>
        <p:spPr>
          <a:xfrm flipV="1">
            <a:off x="7790437" y="1702364"/>
            <a:ext cx="175394" cy="182708"/>
          </a:xfrm>
          <a:prstGeom prst="line">
            <a:avLst/>
          </a:prstGeom>
          <a:ln w="12700">
            <a:solidFill>
              <a:srgbClr val="FF0000"/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49AFAC3-11EB-4D75-9CC0-BC792793D423}"/>
              </a:ext>
            </a:extLst>
          </p:cNvPr>
          <p:cNvCxnSpPr>
            <a:cxnSpLocks/>
          </p:cNvCxnSpPr>
          <p:nvPr/>
        </p:nvCxnSpPr>
        <p:spPr>
          <a:xfrm flipV="1">
            <a:off x="6781173" y="3690481"/>
            <a:ext cx="16478" cy="207184"/>
          </a:xfrm>
          <a:prstGeom prst="line">
            <a:avLst/>
          </a:prstGeom>
          <a:ln w="12700">
            <a:solidFill>
              <a:srgbClr val="FF0000"/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E2B2BAE-7BAE-46FA-82AE-48CB18CC4749}"/>
              </a:ext>
            </a:extLst>
          </p:cNvPr>
          <p:cNvCxnSpPr>
            <a:cxnSpLocks/>
          </p:cNvCxnSpPr>
          <p:nvPr/>
        </p:nvCxnSpPr>
        <p:spPr>
          <a:xfrm flipV="1">
            <a:off x="7987930" y="3690481"/>
            <a:ext cx="19754" cy="207184"/>
          </a:xfrm>
          <a:prstGeom prst="line">
            <a:avLst/>
          </a:prstGeom>
          <a:ln w="12700">
            <a:solidFill>
              <a:srgbClr val="FF0000"/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3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5" grpId="0" animBg="1"/>
      <p:bldP spid="19" grpId="0" animBg="1"/>
      <p:bldP spid="20" grpId="0" animBg="1"/>
      <p:bldP spid="21" grpId="0" animBg="1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interface signal timing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 memory interface operates in the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clock domain</a:t>
            </a:r>
          </a:p>
          <a:p>
            <a:pPr>
              <a:spcBef>
                <a:spcPts val="1200"/>
              </a:spcBef>
            </a:pPr>
            <a:r>
              <a:rPr lang="en-US" dirty="0"/>
              <a:t>Most memory interface signals have little logic delay between ports and flops</a:t>
            </a:r>
          </a:p>
          <a:p>
            <a:pPr>
              <a:spcBef>
                <a:spcPts val="1200"/>
              </a:spcBef>
            </a:pPr>
            <a:r>
              <a:rPr lang="en-US" dirty="0"/>
              <a:t>One exception:  </a:t>
            </a:r>
            <a:r>
              <a:rPr lang="en-US" dirty="0" err="1">
                <a:latin typeface="Avenir Next LT Pro Light" panose="020B0304020202020204" pitchFamily="34" charset="0"/>
              </a:rPr>
              <a:t>hydra_ram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_ack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dirty="0"/>
              <a:t>Hydra has significant logic between this port and its internal flops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Is this acceptable?  (Initial synthesis results say “yes”)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These are among the worst Hydra timing paths in the</a:t>
            </a:r>
            <a:br>
              <a:rPr lang="en-US" dirty="0"/>
            </a:br>
            <a:r>
              <a:rPr lang="en-US" dirty="0"/>
              <a:t>synthesis report  (but better than the worst E76 paths)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Hydra’s RTL has an option to pipeline this signal,</a:t>
            </a:r>
            <a:br>
              <a:rPr lang="en-US" dirty="0"/>
            </a:br>
            <a:r>
              <a:rPr lang="en-US" dirty="0"/>
              <a:t>but it is expensive (many gates and flops) so we</a:t>
            </a:r>
            <a:br>
              <a:rPr lang="en-US" dirty="0"/>
            </a:br>
            <a:r>
              <a:rPr lang="en-US" dirty="0"/>
              <a:t>didn’t use it for Byrd A; we did need it for Byrd B</a:t>
            </a:r>
          </a:p>
          <a:p>
            <a:pPr>
              <a:spcBef>
                <a:spcPts val="1600"/>
              </a:spcBef>
            </a:pPr>
            <a:r>
              <a:rPr lang="en-US" dirty="0"/>
              <a:t>Previously, the worst timing path was from</a:t>
            </a:r>
            <a:br>
              <a:rPr lang="en-US" dirty="0"/>
            </a:br>
            <a:r>
              <a:rPr lang="en-US" dirty="0" err="1">
                <a:latin typeface="Avenir Next LT Pro Light" panose="020B0304020202020204" pitchFamily="34" charset="0"/>
              </a:rPr>
              <a:t>hydra_ram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_rdata</a:t>
            </a:r>
            <a:r>
              <a:rPr lang="en-US" dirty="0"/>
              <a:t> to the many channel FIFOs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has already been fixed with a pipeline stage</a:t>
            </a:r>
            <a:br>
              <a:rPr lang="en-US" dirty="0"/>
            </a:br>
            <a:r>
              <a:rPr lang="en-US" dirty="0"/>
              <a:t>(also expensive — optional, but needed in Byrd!)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321BC3-1966-46C0-8707-F45DD914B0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42926"/>
          <a:stretch/>
        </p:blipFill>
        <p:spPr>
          <a:xfrm>
            <a:off x="5576625" y="2859827"/>
            <a:ext cx="35673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2750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RAM bank interface  (if Direct-style)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47A530-2BC8-4FEA-A8A5-4B66C4EC4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784079"/>
              </p:ext>
            </p:extLst>
          </p:nvPr>
        </p:nvGraphicFramePr>
        <p:xfrm>
          <a:off x="457200" y="788670"/>
          <a:ext cx="7925973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_req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Request a read or write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947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_ack</a:t>
                      </a:r>
                      <a:r>
                        <a:rPr lang="en-US" sz="1200" i="0" dirty="0"/>
                        <a:t>[1:0]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RAM can perform the current request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34857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_addr</a:t>
                      </a:r>
                      <a:r>
                        <a:rPr lang="en-US" sz="1200" i="0" dirty="0"/>
                        <a:t>[</a:t>
                      </a:r>
                      <a:r>
                        <a:rPr lang="en-US" sz="1200" i="1" dirty="0"/>
                        <a:t>W</a:t>
                      </a:r>
                      <a:r>
                        <a:rPr lang="en-US" sz="1200" i="0" dirty="0"/>
                        <a:t>-1:0]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i="1" dirty="0"/>
                        <a:t>W</a:t>
                      </a:r>
                      <a:r>
                        <a:rPr lang="en-US" sz="1200" i="0" dirty="0"/>
                        <a:t> = `HYDRA_WIDTH_W in </a:t>
                      </a:r>
                      <a:r>
                        <a:rPr lang="en-US" sz="1200" i="0" dirty="0" err="1"/>
                        <a:t>config.vh</a:t>
                      </a:r>
                      <a:endParaRPr lang="en-US" sz="12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5390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_write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Current request is a write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186701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_size</a:t>
                      </a:r>
                      <a:r>
                        <a:rPr lang="en-US" sz="1200" i="0" dirty="0"/>
                        <a:t>[1:0]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Current request data size (8, 16, or 32)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121726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_rdata</a:t>
                      </a:r>
                      <a:r>
                        <a:rPr lang="en-US" sz="1200" i="0" dirty="0"/>
                        <a:t>[31:0]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RAM read data (delayed 1 </a:t>
                      </a:r>
                      <a:r>
                        <a:rPr lang="en-US" sz="1200" dirty="0" err="1"/>
                        <a:t>hclk</a:t>
                      </a:r>
                      <a:r>
                        <a:rPr lang="en-US" sz="12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843619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_wdata</a:t>
                      </a:r>
                      <a:r>
                        <a:rPr lang="en-US" sz="1200" i="0" dirty="0"/>
                        <a:t>[31:0]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Current RAM write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406364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_ready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(Unused for Direct-style)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52176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_error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(Supported but typically unused and tied low for direct-style memories)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787935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DD0F783-8C2A-4BC6-A203-9066A073A9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3848985"/>
            <a:ext cx="8229600" cy="1008763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Repeated for each </a:t>
            </a:r>
            <a:r>
              <a:rPr lang="en-US" i="1" dirty="0"/>
              <a:t>N</a:t>
            </a:r>
            <a:r>
              <a:rPr lang="en-US" dirty="0"/>
              <a:t> = 0 …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`HYDRA_NUM_BANKS</a:t>
            </a:r>
            <a:r>
              <a:rPr lang="en-US" dirty="0"/>
              <a:t>−1</a:t>
            </a:r>
          </a:p>
          <a:p>
            <a:pPr>
              <a:spcBef>
                <a:spcPts val="1000"/>
              </a:spcBef>
            </a:pPr>
            <a:r>
              <a:rPr lang="en-US" dirty="0"/>
              <a:t>These signals operate much like the old Hydra 3 RAM interface signals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(Except that bank arbitration happens inside Hydra instead of in the RAM controller)</a:t>
            </a:r>
          </a:p>
        </p:txBody>
      </p:sp>
    </p:spTree>
    <p:extLst>
      <p:ext uri="{BB962C8B-B14F-4D97-AF65-F5344CB8AC3E}">
        <p14:creationId xmlns:p14="http://schemas.microsoft.com/office/powerpoint/2010/main" val="828145968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RAM bank interface  (if AHB-style)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47A530-2BC8-4FEA-A8A5-4B66C4EC4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825960"/>
              </p:ext>
            </p:extLst>
          </p:nvPr>
        </p:nvGraphicFramePr>
        <p:xfrm>
          <a:off x="457200" y="788670"/>
          <a:ext cx="7925973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_req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Connect to AHB HSEL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947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_ack</a:t>
                      </a:r>
                      <a:endParaRPr lang="en-US" sz="1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Connect to AHB HREADYOUT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34857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_addr</a:t>
                      </a:r>
                      <a:r>
                        <a:rPr lang="en-US" sz="1200" i="0" dirty="0"/>
                        <a:t>[</a:t>
                      </a:r>
                      <a:r>
                        <a:rPr lang="en-US" sz="1200" i="1" dirty="0"/>
                        <a:t>W</a:t>
                      </a:r>
                      <a:r>
                        <a:rPr lang="en-US" sz="1200" i="0" dirty="0"/>
                        <a:t>-1:0]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Connect to AHB HADDR[</a:t>
                      </a:r>
                      <a:r>
                        <a:rPr lang="en-US" sz="1200" i="1" dirty="0"/>
                        <a:t>W</a:t>
                      </a:r>
                      <a:r>
                        <a:rPr lang="en-US" sz="1200" i="0" dirty="0"/>
                        <a:t>-1:0]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5390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_write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Connect to AHB HWRITE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186701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_size</a:t>
                      </a:r>
                      <a:r>
                        <a:rPr lang="en-US" sz="1200" i="0" dirty="0"/>
                        <a:t>[2:0]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Connect to AHB HSIZE  (8, 16, or 32 bits)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121726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_rdata</a:t>
                      </a:r>
                      <a:r>
                        <a:rPr lang="en-US" sz="1200" i="0" dirty="0"/>
                        <a:t>[31:0]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Connect to AHB HRDATA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843619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_wdata</a:t>
                      </a:r>
                      <a:r>
                        <a:rPr lang="en-US" sz="1200" i="0" dirty="0"/>
                        <a:t>[31:0]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Connect to AHB HWDATA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406364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_ready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Connect to AHB HREADY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52176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hydra_ram</a:t>
                      </a:r>
                      <a:r>
                        <a:rPr lang="en-US" sz="1200" i="1" dirty="0" err="1"/>
                        <a:t>N</a:t>
                      </a:r>
                      <a:r>
                        <a:rPr lang="en-US" sz="1200" i="0" dirty="0" err="1"/>
                        <a:t>_error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RAM bank </a:t>
                      </a:r>
                      <a:r>
                        <a:rPr lang="en-US" sz="1200" i="1" dirty="0"/>
                        <a:t>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Connect to AHB HRESP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787935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F30E88-2FE4-4867-A671-E5652FEACA6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3634654"/>
            <a:ext cx="8229600" cy="1193115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Repeated for each </a:t>
            </a:r>
            <a:r>
              <a:rPr lang="en-US" i="1" dirty="0"/>
              <a:t>N</a:t>
            </a:r>
            <a:r>
              <a:rPr lang="en-US" dirty="0"/>
              <a:t> = 0 …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`HYDRA_NUM_BANKS</a:t>
            </a:r>
            <a:r>
              <a:rPr lang="en-US" dirty="0"/>
              <a:t>−1</a:t>
            </a:r>
          </a:p>
          <a:p>
            <a:pPr>
              <a:spcBef>
                <a:spcPts val="800"/>
              </a:spcBef>
            </a:pPr>
            <a:r>
              <a:rPr lang="en-US" dirty="0"/>
              <a:t>Note:  </a:t>
            </a:r>
            <a:r>
              <a:rPr lang="en-US" dirty="0" err="1">
                <a:latin typeface="Avenir Next LT Pro Light" panose="020B0304020202020204" pitchFamily="34" charset="0"/>
              </a:rPr>
              <a:t>hydra_ram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_wdata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_ready</a:t>
            </a:r>
            <a:r>
              <a:rPr lang="en-US" dirty="0"/>
              <a:t>, </a:t>
            </a:r>
            <a:r>
              <a:rPr lang="en-US" dirty="0">
                <a:latin typeface="Avenir Next LT Pro Light" panose="020B0304020202020204" pitchFamily="34" charset="0"/>
              </a:rPr>
              <a:t>_error</a:t>
            </a:r>
            <a:r>
              <a:rPr lang="en-US" dirty="0"/>
              <a:t> are delayed 1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relative to Direct-style</a:t>
            </a:r>
          </a:p>
          <a:p>
            <a:pPr>
              <a:spcBef>
                <a:spcPts val="800"/>
              </a:spcBef>
            </a:pPr>
            <a:r>
              <a:rPr lang="en-US" dirty="0"/>
              <a:t>Also connect </a:t>
            </a:r>
            <a:r>
              <a:rPr lang="en-US" dirty="0">
                <a:latin typeface="Avenir Next LT Pro Light" panose="020B0304020202020204" pitchFamily="34" charset="0"/>
              </a:rPr>
              <a:t>HBURST</a:t>
            </a:r>
            <a:r>
              <a:rPr lang="en-US" dirty="0"/>
              <a:t> = 3’b000, </a:t>
            </a:r>
            <a:r>
              <a:rPr lang="en-US" dirty="0">
                <a:latin typeface="Avenir Next LT Pro Light" panose="020B0304020202020204" pitchFamily="34" charset="0"/>
              </a:rPr>
              <a:t>HPROT</a:t>
            </a:r>
            <a:r>
              <a:rPr lang="en-US" dirty="0"/>
              <a:t> = 4’b0001, </a:t>
            </a:r>
            <a:r>
              <a:rPr lang="en-US" dirty="0">
                <a:latin typeface="Avenir Next LT Pro Light" panose="020B0304020202020204" pitchFamily="34" charset="0"/>
              </a:rPr>
              <a:t>HMASTLOCK</a:t>
            </a:r>
            <a:r>
              <a:rPr lang="en-US" dirty="0"/>
              <a:t> = 1’b0</a:t>
            </a:r>
            <a:br>
              <a:rPr lang="en-US" dirty="0"/>
            </a:br>
            <a:r>
              <a:rPr lang="en-US" dirty="0"/>
              <a:t>and </a:t>
            </a:r>
            <a:r>
              <a:rPr lang="en-US" dirty="0">
                <a:latin typeface="Avenir Next LT Pro Light" panose="020B0304020202020204" pitchFamily="34" charset="0"/>
              </a:rPr>
              <a:t>HTRANS</a:t>
            </a:r>
            <a:r>
              <a:rPr lang="en-US" dirty="0"/>
              <a:t> = { </a:t>
            </a:r>
            <a:r>
              <a:rPr lang="en-US" dirty="0" err="1">
                <a:latin typeface="Avenir Next LT Pro Light" panose="020B0304020202020204" pitchFamily="34" charset="0"/>
              </a:rPr>
              <a:t>hydra_ram</a:t>
            </a:r>
            <a:r>
              <a:rPr lang="en-US" i="1" dirty="0" err="1">
                <a:latin typeface="Avenir Next LT Pro Light" panose="020B0304020202020204" pitchFamily="34" charset="0"/>
              </a:rPr>
              <a:t>N</a:t>
            </a:r>
            <a:r>
              <a:rPr lang="en-US" dirty="0" err="1">
                <a:latin typeface="Avenir Next LT Pro Light" panose="020B0304020202020204" pitchFamily="34" charset="0"/>
              </a:rPr>
              <a:t>_req</a:t>
            </a:r>
            <a:r>
              <a:rPr lang="en-US" dirty="0"/>
              <a:t>, 1’b0 }</a:t>
            </a:r>
          </a:p>
        </p:txBody>
      </p:sp>
    </p:spTree>
    <p:extLst>
      <p:ext uri="{BB962C8B-B14F-4D97-AF65-F5344CB8AC3E}">
        <p14:creationId xmlns:p14="http://schemas.microsoft.com/office/powerpoint/2010/main" val="1208227127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4A6BA-E55A-024B-F802-05E66F2D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2780C-BB8A-735B-10A1-8724A2DB8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General Direct-style master interface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6571D1A-A30D-DAF5-5817-AA6BA43E1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824531"/>
              </p:ext>
            </p:extLst>
          </p:nvPr>
        </p:nvGraphicFramePr>
        <p:xfrm>
          <a:off x="457200" y="788670"/>
          <a:ext cx="7925973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gen_mem_req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Gen 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Request a read or write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947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i="0" dirty="0" err="1"/>
                        <a:t>gen_mem_ack</a:t>
                      </a:r>
                      <a:r>
                        <a:rPr lang="en-US" sz="1200" i="0" dirty="0"/>
                        <a:t>[1:0]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 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RAM can perform the current request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34857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gen_mem_addr</a:t>
                      </a:r>
                      <a:r>
                        <a:rPr lang="en-US" sz="1200" dirty="0"/>
                        <a:t>[</a:t>
                      </a:r>
                      <a:r>
                        <a:rPr lang="en-US" sz="1200" i="1" dirty="0"/>
                        <a:t>W</a:t>
                      </a:r>
                      <a:r>
                        <a:rPr lang="en-US" sz="1200" dirty="0"/>
                        <a:t>-1:0]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Gen 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i="1" dirty="0"/>
                        <a:t>W</a:t>
                      </a:r>
                      <a:r>
                        <a:rPr lang="en-US" sz="1200" i="0" dirty="0"/>
                        <a:t> = `HYDRA_WIDTH_W in </a:t>
                      </a:r>
                      <a:r>
                        <a:rPr lang="en-US" sz="1200" i="0" dirty="0" err="1"/>
                        <a:t>config.vh</a:t>
                      </a:r>
                      <a:endParaRPr lang="en-US" sz="12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5390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gen_mem_prot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 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Current request is a privileged 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186701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gen_mem_write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Gen 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Current request is a write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121726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gen_mem_size</a:t>
                      </a:r>
                      <a:r>
                        <a:rPr lang="en-US" sz="1200" dirty="0"/>
                        <a:t>[1:0]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 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Current request data size (8, 16, or 32)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843619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gen_mem_rdata</a:t>
                      </a:r>
                      <a:r>
                        <a:rPr lang="en-US" sz="1200" dirty="0"/>
                        <a:t>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 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RAM read data (delayed 1 </a:t>
                      </a:r>
                      <a:r>
                        <a:rPr lang="en-US" sz="1200" dirty="0" err="1"/>
                        <a:t>hclk</a:t>
                      </a:r>
                      <a:r>
                        <a:rPr lang="en-US" sz="12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831201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gen_mem_wdata</a:t>
                      </a:r>
                      <a:r>
                        <a:rPr lang="en-US" sz="1200" dirty="0"/>
                        <a:t>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Gen 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Current RAM write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406364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gen_mem_error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Gen 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(Supported but typically unused and tied low for direct-style memories)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7921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842648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 list:  General AHB master interface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47A530-2BC8-4FEA-A8A5-4B66C4EC4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393545"/>
              </p:ext>
            </p:extLst>
          </p:nvPr>
        </p:nvGraphicFramePr>
        <p:xfrm>
          <a:off x="457200" y="788670"/>
          <a:ext cx="7925973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964838575"/>
                    </a:ext>
                  </a:extLst>
                </a:gridCol>
                <a:gridCol w="477325">
                  <a:extLst>
                    <a:ext uri="{9D8B030D-6E8A-4147-A177-3AD203B41FA5}">
                      <a16:colId xmlns:a16="http://schemas.microsoft.com/office/drawing/2014/main" val="3469009619"/>
                    </a:ext>
                  </a:extLst>
                </a:gridCol>
                <a:gridCol w="951848">
                  <a:extLst>
                    <a:ext uri="{9D8B030D-6E8A-4147-A177-3AD203B41FA5}">
                      <a16:colId xmlns:a16="http://schemas.microsoft.com/office/drawing/2014/main" val="93082298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239204559"/>
                    </a:ext>
                  </a:extLst>
                </a:gridCol>
                <a:gridCol w="3113520">
                  <a:extLst>
                    <a:ext uri="{9D8B030D-6E8A-4147-A177-3AD203B41FA5}">
                      <a16:colId xmlns:a16="http://schemas.microsoft.com/office/drawing/2014/main" val="3628723234"/>
                    </a:ext>
                  </a:extLst>
                </a:gridCol>
              </a:tblGrid>
              <a:tr h="123719">
                <a:tc>
                  <a:txBody>
                    <a:bodyPr/>
                    <a:lstStyle/>
                    <a:p>
                      <a:pPr algn="l"/>
                      <a:r>
                        <a:rPr lang="en-US" sz="1200" i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From/to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95700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gen_mem_hsel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947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</a:t>
                      </a:r>
                      <a:r>
                        <a:rPr lang="en-US" sz="1200" i="0" dirty="0" err="1"/>
                        <a:t>_hready</a:t>
                      </a:r>
                      <a:endParaRPr lang="en-US" sz="120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34857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gen_mem_haddr</a:t>
                      </a:r>
                      <a:r>
                        <a:rPr lang="en-US" sz="1200" dirty="0"/>
                        <a:t>[</a:t>
                      </a:r>
                      <a:r>
                        <a:rPr lang="en-US" sz="1200" i="1" dirty="0"/>
                        <a:t>W</a:t>
                      </a:r>
                      <a:r>
                        <a:rPr lang="en-US" sz="1200" dirty="0"/>
                        <a:t>-1:0]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75390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gen_mem_hprot</a:t>
                      </a:r>
                      <a:r>
                        <a:rPr lang="en-US" sz="1200" dirty="0"/>
                        <a:t>[3:0]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9186701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gen_mem_hsize</a:t>
                      </a:r>
                      <a:r>
                        <a:rPr lang="en-US" sz="1200" dirty="0"/>
                        <a:t>[2:0]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  (8, 16, or 32 bits)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121726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gen_mem_htrans</a:t>
                      </a:r>
                      <a:r>
                        <a:rPr lang="en-US" sz="1200" dirty="0"/>
                        <a:t>[1:0]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  (IDLE or NONSEQ)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843619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gen_mem_hburst</a:t>
                      </a:r>
                      <a:r>
                        <a:rPr lang="en-US" sz="1200" dirty="0"/>
                        <a:t>[2:0]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  (always 3’b000)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831201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gen_mem_hwrite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406364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gen_mem_hmastlock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  (always 1’b0)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7921104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gen_mem_hwdata</a:t>
                      </a:r>
                      <a:r>
                        <a:rPr lang="en-US" sz="1200" dirty="0"/>
                        <a:t>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521762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gen_mem_hrdata</a:t>
                      </a:r>
                      <a:r>
                        <a:rPr lang="en-US" sz="1200" dirty="0"/>
                        <a:t>[31:0]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787935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gen_mem_hreadyout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2186208"/>
                  </a:ext>
                </a:extLst>
              </a:tr>
              <a:tr h="152929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gen_mem_hresp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hclk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dirty="0"/>
                        <a:t>AHB mux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200" dirty="0"/>
                        <a:t>Standard AHB signal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936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436954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interfaces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CE9D113-BC46-4786-B71F-E9D0ADDCCA60}"/>
              </a:ext>
            </a:extLst>
          </p:cNvPr>
          <p:cNvSpPr txBox="1"/>
          <p:nvPr/>
        </p:nvSpPr>
        <p:spPr>
          <a:xfrm>
            <a:off x="2744891" y="4862442"/>
            <a:ext cx="1511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venir Next LT Pro Light" panose="020B0304020202020204" pitchFamily="34" charset="0"/>
              </a:rPr>
              <a:t>hydra4_bank_intf.v</a:t>
            </a:r>
            <a:endParaRPr lang="en-US" sz="1400" dirty="0">
              <a:latin typeface="Avenir Next LT Pro Light" panose="020B03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4FCA2BE-708F-4E03-9191-CED4888AE457}"/>
              </a:ext>
            </a:extLst>
          </p:cNvPr>
          <p:cNvSpPr/>
          <p:nvPr/>
        </p:nvSpPr>
        <p:spPr>
          <a:xfrm>
            <a:off x="4583623" y="860832"/>
            <a:ext cx="2353456" cy="3831099"/>
          </a:xfrm>
          <a:custGeom>
            <a:avLst/>
            <a:gdLst>
              <a:gd name="connsiteX0" fmla="*/ 2353456 w 2353456"/>
              <a:gd name="connsiteY0" fmla="*/ 0 h 2735705"/>
              <a:gd name="connsiteX1" fmla="*/ 0 w 2353456"/>
              <a:gd name="connsiteY1" fmla="*/ 0 h 2735705"/>
              <a:gd name="connsiteX2" fmla="*/ 0 w 2353456"/>
              <a:gd name="connsiteY2" fmla="*/ 2735705 h 2735705"/>
              <a:gd name="connsiteX3" fmla="*/ 2338466 w 2353456"/>
              <a:gd name="connsiteY3" fmla="*/ 2735705 h 2735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3456" h="2735705">
                <a:moveTo>
                  <a:pt x="2353456" y="0"/>
                </a:moveTo>
                <a:lnTo>
                  <a:pt x="0" y="0"/>
                </a:lnTo>
                <a:lnTo>
                  <a:pt x="0" y="2735705"/>
                </a:lnTo>
                <a:lnTo>
                  <a:pt x="2338466" y="2735705"/>
                </a:lnTo>
              </a:path>
            </a:pathLst>
          </a:custGeom>
          <a:solidFill>
            <a:srgbClr val="FDE9D9"/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42B793F-E339-41DB-AAC8-6EAFBFFD4CCF}"/>
              </a:ext>
            </a:extLst>
          </p:cNvPr>
          <p:cNvSpPr/>
          <p:nvPr/>
        </p:nvSpPr>
        <p:spPr>
          <a:xfrm>
            <a:off x="3610885" y="1983328"/>
            <a:ext cx="753005" cy="909308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Priority</a:t>
            </a:r>
          </a:p>
          <a:p>
            <a:pPr algn="ctr">
              <a:spcBef>
                <a:spcPts val="800"/>
              </a:spcBef>
            </a:pPr>
            <a:r>
              <a:rPr lang="en-US" sz="1400" dirty="0">
                <a:solidFill>
                  <a:schemeClr val="tx1"/>
                </a:solidFill>
              </a:rPr>
              <a:t>Round-robin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8E6EC44-F5F4-4D95-8313-5EAD6E28A669}"/>
              </a:ext>
            </a:extLst>
          </p:cNvPr>
          <p:cNvSpPr txBox="1"/>
          <p:nvPr/>
        </p:nvSpPr>
        <p:spPr>
          <a:xfrm>
            <a:off x="5821740" y="4470547"/>
            <a:ext cx="843493" cy="2067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(×6 channels)</a:t>
            </a:r>
            <a:endParaRPr lang="en-US" sz="14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3DC0C5-3FC3-4DCC-A772-DAFBC9E4D117}"/>
              </a:ext>
            </a:extLst>
          </p:cNvPr>
          <p:cNvCxnSpPr>
            <a:cxnSpLocks/>
          </p:cNvCxnSpPr>
          <p:nvPr/>
        </p:nvCxnSpPr>
        <p:spPr>
          <a:xfrm>
            <a:off x="6516720" y="2344354"/>
            <a:ext cx="618598" cy="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3D54522-DD7F-417D-9C1D-20DDE00E85F5}"/>
              </a:ext>
            </a:extLst>
          </p:cNvPr>
          <p:cNvCxnSpPr/>
          <p:nvPr/>
        </p:nvCxnSpPr>
        <p:spPr>
          <a:xfrm>
            <a:off x="6516720" y="2484728"/>
            <a:ext cx="618598" cy="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007ABE4-CD40-45FB-AA36-1D1970324142}"/>
              </a:ext>
            </a:extLst>
          </p:cNvPr>
          <p:cNvSpPr/>
          <p:nvPr/>
        </p:nvSpPr>
        <p:spPr>
          <a:xfrm flipV="1">
            <a:off x="5339714" y="2354899"/>
            <a:ext cx="1795603" cy="371792"/>
          </a:xfrm>
          <a:custGeom>
            <a:avLst/>
            <a:gdLst>
              <a:gd name="connsiteX0" fmla="*/ 1783830 w 1783830"/>
              <a:gd name="connsiteY0" fmla="*/ 0 h 547141"/>
              <a:gd name="connsiteX1" fmla="*/ 112427 w 1783830"/>
              <a:gd name="connsiteY1" fmla="*/ 0 h 547141"/>
              <a:gd name="connsiteX2" fmla="*/ 112427 w 1783830"/>
              <a:gd name="connsiteY2" fmla="*/ 547141 h 547141"/>
              <a:gd name="connsiteX3" fmla="*/ 0 w 1783830"/>
              <a:gd name="connsiteY3" fmla="*/ 547141 h 547141"/>
              <a:gd name="connsiteX0" fmla="*/ 1801977 w 1801977"/>
              <a:gd name="connsiteY0" fmla="*/ 0 h 547141"/>
              <a:gd name="connsiteX1" fmla="*/ 130574 w 1801977"/>
              <a:gd name="connsiteY1" fmla="*/ 0 h 547141"/>
              <a:gd name="connsiteX2" fmla="*/ 130574 w 1801977"/>
              <a:gd name="connsiteY2" fmla="*/ 547141 h 547141"/>
              <a:gd name="connsiteX3" fmla="*/ 0 w 1801977"/>
              <a:gd name="connsiteY3" fmla="*/ 547141 h 547141"/>
              <a:gd name="connsiteX0" fmla="*/ 1811050 w 1811050"/>
              <a:gd name="connsiteY0" fmla="*/ 0 h 547141"/>
              <a:gd name="connsiteX1" fmla="*/ 139647 w 1811050"/>
              <a:gd name="connsiteY1" fmla="*/ 0 h 547141"/>
              <a:gd name="connsiteX2" fmla="*/ 139647 w 1811050"/>
              <a:gd name="connsiteY2" fmla="*/ 547141 h 547141"/>
              <a:gd name="connsiteX3" fmla="*/ 0 w 1811050"/>
              <a:gd name="connsiteY3" fmla="*/ 547141 h 547141"/>
              <a:gd name="connsiteX0" fmla="*/ 1813318 w 1813318"/>
              <a:gd name="connsiteY0" fmla="*/ 0 h 547141"/>
              <a:gd name="connsiteX1" fmla="*/ 139647 w 1813318"/>
              <a:gd name="connsiteY1" fmla="*/ 0 h 547141"/>
              <a:gd name="connsiteX2" fmla="*/ 139647 w 1813318"/>
              <a:gd name="connsiteY2" fmla="*/ 547141 h 547141"/>
              <a:gd name="connsiteX3" fmla="*/ 0 w 1813318"/>
              <a:gd name="connsiteY3" fmla="*/ 547141 h 54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3318" h="547141">
                <a:moveTo>
                  <a:pt x="1813318" y="0"/>
                </a:moveTo>
                <a:lnTo>
                  <a:pt x="139647" y="0"/>
                </a:lnTo>
                <a:lnTo>
                  <a:pt x="139647" y="547141"/>
                </a:lnTo>
                <a:lnTo>
                  <a:pt x="0" y="547141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12617D3-3AE2-4869-8625-F3329AC3A4FC}"/>
              </a:ext>
            </a:extLst>
          </p:cNvPr>
          <p:cNvSpPr/>
          <p:nvPr/>
        </p:nvSpPr>
        <p:spPr>
          <a:xfrm flipV="1">
            <a:off x="5336498" y="2179356"/>
            <a:ext cx="502683" cy="241885"/>
          </a:xfrm>
          <a:custGeom>
            <a:avLst/>
            <a:gdLst>
              <a:gd name="connsiteX0" fmla="*/ 412229 w 412229"/>
              <a:gd name="connsiteY0" fmla="*/ 0 h 292308"/>
              <a:gd name="connsiteX1" fmla="*/ 209862 w 412229"/>
              <a:gd name="connsiteY1" fmla="*/ 0 h 292308"/>
              <a:gd name="connsiteX2" fmla="*/ 209862 w 412229"/>
              <a:gd name="connsiteY2" fmla="*/ 292308 h 292308"/>
              <a:gd name="connsiteX3" fmla="*/ 0 w 412229"/>
              <a:gd name="connsiteY3" fmla="*/ 292308 h 292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229" h="292308">
                <a:moveTo>
                  <a:pt x="412229" y="0"/>
                </a:moveTo>
                <a:lnTo>
                  <a:pt x="209862" y="0"/>
                </a:lnTo>
                <a:lnTo>
                  <a:pt x="209862" y="292308"/>
                </a:lnTo>
                <a:lnTo>
                  <a:pt x="0" y="292308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DCF96422-5D35-47EB-8A49-8549CD38A18F}"/>
              </a:ext>
            </a:extLst>
          </p:cNvPr>
          <p:cNvSpPr/>
          <p:nvPr/>
        </p:nvSpPr>
        <p:spPr>
          <a:xfrm>
            <a:off x="5336498" y="1888436"/>
            <a:ext cx="502683" cy="120411"/>
          </a:xfrm>
          <a:custGeom>
            <a:avLst/>
            <a:gdLst>
              <a:gd name="connsiteX0" fmla="*/ 412229 w 412229"/>
              <a:gd name="connsiteY0" fmla="*/ 0 h 292308"/>
              <a:gd name="connsiteX1" fmla="*/ 209862 w 412229"/>
              <a:gd name="connsiteY1" fmla="*/ 0 h 292308"/>
              <a:gd name="connsiteX2" fmla="*/ 209862 w 412229"/>
              <a:gd name="connsiteY2" fmla="*/ 292308 h 292308"/>
              <a:gd name="connsiteX3" fmla="*/ 0 w 412229"/>
              <a:gd name="connsiteY3" fmla="*/ 292308 h 292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229" h="292308">
                <a:moveTo>
                  <a:pt x="412229" y="0"/>
                </a:moveTo>
                <a:lnTo>
                  <a:pt x="209862" y="0"/>
                </a:lnTo>
                <a:lnTo>
                  <a:pt x="209862" y="292308"/>
                </a:lnTo>
                <a:lnTo>
                  <a:pt x="0" y="292308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749668F-E57B-4086-A830-A75C29ACD2CD}"/>
              </a:ext>
            </a:extLst>
          </p:cNvPr>
          <p:cNvCxnSpPr>
            <a:cxnSpLocks/>
          </p:cNvCxnSpPr>
          <p:nvPr/>
        </p:nvCxnSpPr>
        <p:spPr>
          <a:xfrm>
            <a:off x="4691921" y="1523220"/>
            <a:ext cx="2435902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lowchart: Delay 2">
            <a:extLst>
              <a:ext uri="{FF2B5EF4-FFF2-40B4-BE49-F238E27FC236}">
                <a16:creationId xmlns:a16="http://schemas.microsoft.com/office/drawing/2014/main" id="{B7D84559-2B28-4636-8E36-2732242593A5}"/>
              </a:ext>
            </a:extLst>
          </p:cNvPr>
          <p:cNvSpPr/>
          <p:nvPr/>
        </p:nvSpPr>
        <p:spPr>
          <a:xfrm flipH="1">
            <a:off x="4894285" y="1893447"/>
            <a:ext cx="445704" cy="590744"/>
          </a:xfrm>
          <a:prstGeom prst="flowChartDelay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0446678B-4B4A-49D4-A024-B9F7593AFA72}"/>
              </a:ext>
            </a:extLst>
          </p:cNvPr>
          <p:cNvCxnSpPr>
            <a:cxnSpLocks/>
          </p:cNvCxnSpPr>
          <p:nvPr/>
        </p:nvCxnSpPr>
        <p:spPr>
          <a:xfrm>
            <a:off x="4686593" y="3327515"/>
            <a:ext cx="245838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43846C7-B8D9-48D8-BC51-F8591D4016F5}"/>
              </a:ext>
            </a:extLst>
          </p:cNvPr>
          <p:cNvSpPr/>
          <p:nvPr/>
        </p:nvSpPr>
        <p:spPr>
          <a:xfrm>
            <a:off x="6520722" y="1523212"/>
            <a:ext cx="218492" cy="365224"/>
          </a:xfrm>
          <a:custGeom>
            <a:avLst/>
            <a:gdLst>
              <a:gd name="connsiteX0" fmla="*/ 172387 w 172387"/>
              <a:gd name="connsiteY0" fmla="*/ 0 h 472190"/>
              <a:gd name="connsiteX1" fmla="*/ 172387 w 172387"/>
              <a:gd name="connsiteY1" fmla="*/ 472190 h 472190"/>
              <a:gd name="connsiteX2" fmla="*/ 0 w 172387"/>
              <a:gd name="connsiteY2" fmla="*/ 472190 h 472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387" h="472190">
                <a:moveTo>
                  <a:pt x="172387" y="0"/>
                </a:moveTo>
                <a:lnTo>
                  <a:pt x="172387" y="472190"/>
                </a:lnTo>
                <a:lnTo>
                  <a:pt x="0" y="47219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BB8A7808-7326-425B-B85C-CE3789B93ED8}"/>
              </a:ext>
            </a:extLst>
          </p:cNvPr>
          <p:cNvCxnSpPr>
            <a:cxnSpLocks/>
          </p:cNvCxnSpPr>
          <p:nvPr/>
        </p:nvCxnSpPr>
        <p:spPr>
          <a:xfrm>
            <a:off x="4691921" y="1360109"/>
            <a:ext cx="242840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001252E7-923E-431F-BEAC-5B2C9078B6BC}"/>
              </a:ext>
            </a:extLst>
          </p:cNvPr>
          <p:cNvSpPr txBox="1"/>
          <p:nvPr/>
        </p:nvSpPr>
        <p:spPr>
          <a:xfrm>
            <a:off x="7240246" y="1258292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masked</a:t>
            </a:r>
            <a:endParaRPr lang="en-US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121F078-C306-4091-B4D8-EC9112B41279}"/>
              </a:ext>
            </a:extLst>
          </p:cNvPr>
          <p:cNvSpPr txBox="1"/>
          <p:nvPr/>
        </p:nvSpPr>
        <p:spPr>
          <a:xfrm>
            <a:off x="7240246" y="2233873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err="1"/>
              <a:t>taken_out</a:t>
            </a:r>
            <a:endParaRPr lang="en-US" sz="14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41617A9-C7DA-4BA6-B1C4-506A3F931287}"/>
              </a:ext>
            </a:extLst>
          </p:cNvPr>
          <p:cNvSpPr txBox="1"/>
          <p:nvPr/>
        </p:nvSpPr>
        <p:spPr>
          <a:xfrm>
            <a:off x="7240246" y="2392206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err="1"/>
              <a:t>taken_in</a:t>
            </a:r>
            <a:endParaRPr lang="en-US" sz="14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5B280B4-EF3A-49D8-BB42-F1D6BBFBEF06}"/>
              </a:ext>
            </a:extLst>
          </p:cNvPr>
          <p:cNvSpPr txBox="1"/>
          <p:nvPr/>
        </p:nvSpPr>
        <p:spPr>
          <a:xfrm>
            <a:off x="7240246" y="2629236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req</a:t>
            </a:r>
            <a:endParaRPr lang="en-US" sz="14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377F960-6B9A-455F-9D54-0D285ACA3425}"/>
              </a:ext>
            </a:extLst>
          </p:cNvPr>
          <p:cNvCxnSpPr/>
          <p:nvPr/>
        </p:nvCxnSpPr>
        <p:spPr>
          <a:xfrm>
            <a:off x="3610885" y="2331308"/>
            <a:ext cx="753005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5895F4D-1792-48E8-A285-A0C97773897F}"/>
              </a:ext>
            </a:extLst>
          </p:cNvPr>
          <p:cNvCxnSpPr>
            <a:cxnSpLocks/>
          </p:cNvCxnSpPr>
          <p:nvPr/>
        </p:nvCxnSpPr>
        <p:spPr>
          <a:xfrm flipH="1" flipV="1">
            <a:off x="4363890" y="2194348"/>
            <a:ext cx="530395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01DD3CA4-AED9-483C-AC58-54C627DD0107}"/>
              </a:ext>
            </a:extLst>
          </p:cNvPr>
          <p:cNvSpPr/>
          <p:nvPr/>
        </p:nvSpPr>
        <p:spPr>
          <a:xfrm>
            <a:off x="5763716" y="1666263"/>
            <a:ext cx="753005" cy="44635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Bank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match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226AD2A-2714-4473-BFAD-A3E6BFC4D322}"/>
              </a:ext>
            </a:extLst>
          </p:cNvPr>
          <p:cNvSpPr/>
          <p:nvPr/>
        </p:nvSpPr>
        <p:spPr>
          <a:xfrm>
            <a:off x="2006175" y="1682279"/>
            <a:ext cx="1048323" cy="56168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Cur_chan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814FA2E-244F-4C22-9B25-CEC8A6A9B29E}"/>
              </a:ext>
            </a:extLst>
          </p:cNvPr>
          <p:cNvSpPr/>
          <p:nvPr/>
        </p:nvSpPr>
        <p:spPr>
          <a:xfrm>
            <a:off x="2006175" y="2540388"/>
            <a:ext cx="1048323" cy="53353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Cur_chan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_r1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1DF20F0-909B-4251-91C8-CC4E5715B675}"/>
              </a:ext>
            </a:extLst>
          </p:cNvPr>
          <p:cNvSpPr/>
          <p:nvPr/>
        </p:nvSpPr>
        <p:spPr>
          <a:xfrm>
            <a:off x="2006175" y="3689678"/>
            <a:ext cx="1048323" cy="50024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Cur_chan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_r2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9FCCD83D-BB52-42E7-8622-041DE96993E9}"/>
              </a:ext>
            </a:extLst>
          </p:cNvPr>
          <p:cNvCxnSpPr>
            <a:cxnSpLocks/>
          </p:cNvCxnSpPr>
          <p:nvPr/>
        </p:nvCxnSpPr>
        <p:spPr>
          <a:xfrm>
            <a:off x="2537835" y="2246657"/>
            <a:ext cx="0" cy="289654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8E388931-67F8-44CB-A701-A146A3B54BDA}"/>
              </a:ext>
            </a:extLst>
          </p:cNvPr>
          <p:cNvCxnSpPr>
            <a:cxnSpLocks/>
          </p:cNvCxnSpPr>
          <p:nvPr/>
        </p:nvCxnSpPr>
        <p:spPr>
          <a:xfrm>
            <a:off x="2537835" y="3075528"/>
            <a:ext cx="0" cy="61185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A6CFAEDD-49E1-4B1C-86AE-0A70A8458F80}"/>
              </a:ext>
            </a:extLst>
          </p:cNvPr>
          <p:cNvSpPr/>
          <p:nvPr/>
        </p:nvSpPr>
        <p:spPr>
          <a:xfrm flipH="1" flipV="1">
            <a:off x="2366954" y="1355719"/>
            <a:ext cx="1972698" cy="321022"/>
          </a:xfrm>
          <a:custGeom>
            <a:avLst/>
            <a:gdLst>
              <a:gd name="connsiteX0" fmla="*/ 172387 w 172387"/>
              <a:gd name="connsiteY0" fmla="*/ 0 h 472190"/>
              <a:gd name="connsiteX1" fmla="*/ 172387 w 172387"/>
              <a:gd name="connsiteY1" fmla="*/ 472190 h 472190"/>
              <a:gd name="connsiteX2" fmla="*/ 0 w 172387"/>
              <a:gd name="connsiteY2" fmla="*/ 472190 h 472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387" h="472190">
                <a:moveTo>
                  <a:pt x="172387" y="0"/>
                </a:moveTo>
                <a:lnTo>
                  <a:pt x="172387" y="472190"/>
                </a:lnTo>
                <a:lnTo>
                  <a:pt x="0" y="472190"/>
                </a:lnTo>
              </a:path>
            </a:pathLst>
          </a:custGeom>
          <a:noFill/>
          <a:ln>
            <a:solidFill>
              <a:schemeClr val="tx1"/>
            </a:solidFill>
            <a:headEnd type="arrow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9672C19F-2DF0-440C-93E7-9D610250E4BE}"/>
              </a:ext>
            </a:extLst>
          </p:cNvPr>
          <p:cNvCxnSpPr>
            <a:cxnSpLocks/>
          </p:cNvCxnSpPr>
          <p:nvPr/>
        </p:nvCxnSpPr>
        <p:spPr>
          <a:xfrm>
            <a:off x="1094282" y="1796450"/>
            <a:ext cx="911893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735E3122-0318-4443-B9BC-EF7077F7756D}"/>
              </a:ext>
            </a:extLst>
          </p:cNvPr>
          <p:cNvCxnSpPr>
            <a:cxnSpLocks/>
          </p:cNvCxnSpPr>
          <p:nvPr/>
        </p:nvCxnSpPr>
        <p:spPr>
          <a:xfrm>
            <a:off x="1094282" y="1946517"/>
            <a:ext cx="911893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8BE3EA60-847D-4467-A2CB-C79163EDCDB8}"/>
              </a:ext>
            </a:extLst>
          </p:cNvPr>
          <p:cNvSpPr txBox="1"/>
          <p:nvPr/>
        </p:nvSpPr>
        <p:spPr>
          <a:xfrm>
            <a:off x="7240246" y="1411730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err="1"/>
              <a:t>addr</a:t>
            </a:r>
            <a:endParaRPr lang="en-US" sz="1400" dirty="0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724C0308-9366-44E0-88C9-DA9DD6A9B94F}"/>
              </a:ext>
            </a:extLst>
          </p:cNvPr>
          <p:cNvSpPr txBox="1"/>
          <p:nvPr/>
        </p:nvSpPr>
        <p:spPr>
          <a:xfrm>
            <a:off x="7240246" y="3231642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err="1"/>
              <a:t>wdata</a:t>
            </a:r>
            <a:endParaRPr lang="en-US" sz="14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076B47F-79CA-4B55-BC56-61E38B68BDAD}"/>
              </a:ext>
            </a:extLst>
          </p:cNvPr>
          <p:cNvSpPr txBox="1"/>
          <p:nvPr/>
        </p:nvSpPr>
        <p:spPr>
          <a:xfrm>
            <a:off x="348764" y="1858779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size, write</a:t>
            </a:r>
            <a:endParaRPr lang="en-US" sz="1400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78A72075-AC0C-43EE-9F56-D3A065CCEDF3}"/>
              </a:ext>
            </a:extLst>
          </p:cNvPr>
          <p:cNvSpPr txBox="1"/>
          <p:nvPr/>
        </p:nvSpPr>
        <p:spPr>
          <a:xfrm>
            <a:off x="348764" y="2029970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 err="1"/>
              <a:t>addr</a:t>
            </a:r>
            <a:endParaRPr lang="en-US" sz="1400" dirty="0"/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585E2F14-7FFE-43E9-A920-333E0887CDF3}"/>
              </a:ext>
            </a:extLst>
          </p:cNvPr>
          <p:cNvCxnSpPr>
            <a:cxnSpLocks/>
          </p:cNvCxnSpPr>
          <p:nvPr/>
        </p:nvCxnSpPr>
        <p:spPr>
          <a:xfrm>
            <a:off x="1094282" y="2112343"/>
            <a:ext cx="911893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2445A65A-2369-4B41-8E7B-C003CABE695E}"/>
              </a:ext>
            </a:extLst>
          </p:cNvPr>
          <p:cNvSpPr txBox="1"/>
          <p:nvPr/>
        </p:nvSpPr>
        <p:spPr>
          <a:xfrm>
            <a:off x="348764" y="1686395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req</a:t>
            </a:r>
            <a:endParaRPr lang="en-US" sz="1400" dirty="0"/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4E3EE7F-7EB9-4AD7-AC98-8370A0582EF8}"/>
              </a:ext>
            </a:extLst>
          </p:cNvPr>
          <p:cNvCxnSpPr>
            <a:cxnSpLocks/>
          </p:cNvCxnSpPr>
          <p:nvPr/>
        </p:nvCxnSpPr>
        <p:spPr>
          <a:xfrm flipH="1">
            <a:off x="4699416" y="4282667"/>
            <a:ext cx="242840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49BCE59C-A4A4-4057-BE72-2A9FF3811899}"/>
              </a:ext>
            </a:extLst>
          </p:cNvPr>
          <p:cNvSpPr txBox="1"/>
          <p:nvPr/>
        </p:nvSpPr>
        <p:spPr>
          <a:xfrm>
            <a:off x="7240246" y="4178838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err="1"/>
              <a:t>rdata</a:t>
            </a:r>
            <a:r>
              <a:rPr lang="en-US" sz="1200" dirty="0"/>
              <a:t>, </a:t>
            </a:r>
            <a:r>
              <a:rPr lang="en-US" sz="1200" dirty="0" err="1"/>
              <a:t>rdata_push</a:t>
            </a:r>
            <a:endParaRPr lang="en-US" sz="1400" dirty="0"/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2A7D5C23-5678-4F08-8F90-6C5C6F539DDB}"/>
              </a:ext>
            </a:extLst>
          </p:cNvPr>
          <p:cNvCxnSpPr>
            <a:cxnSpLocks/>
          </p:cNvCxnSpPr>
          <p:nvPr/>
        </p:nvCxnSpPr>
        <p:spPr>
          <a:xfrm flipH="1">
            <a:off x="4700891" y="3482224"/>
            <a:ext cx="243442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9B1227F7-20B8-4687-87F4-63D22CF3111E}"/>
              </a:ext>
            </a:extLst>
          </p:cNvPr>
          <p:cNvSpPr txBox="1"/>
          <p:nvPr/>
        </p:nvSpPr>
        <p:spPr>
          <a:xfrm>
            <a:off x="7240246" y="3386351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ack, </a:t>
            </a:r>
            <a:r>
              <a:rPr lang="en-US" sz="1200" dirty="0" err="1"/>
              <a:t>wdata_pop</a:t>
            </a:r>
            <a:endParaRPr lang="en-US" sz="1400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E774D67-8A96-4074-8F60-7BEE65EFEE9A}"/>
              </a:ext>
            </a:extLst>
          </p:cNvPr>
          <p:cNvSpPr/>
          <p:nvPr/>
        </p:nvSpPr>
        <p:spPr>
          <a:xfrm>
            <a:off x="3050498" y="1978702"/>
            <a:ext cx="373004" cy="813772"/>
          </a:xfrm>
          <a:custGeom>
            <a:avLst/>
            <a:gdLst>
              <a:gd name="connsiteX0" fmla="*/ 0 w 269823"/>
              <a:gd name="connsiteY0" fmla="*/ 0 h 929390"/>
              <a:gd name="connsiteX1" fmla="*/ 269823 w 269823"/>
              <a:gd name="connsiteY1" fmla="*/ 0 h 929390"/>
              <a:gd name="connsiteX2" fmla="*/ 269823 w 269823"/>
              <a:gd name="connsiteY2" fmla="*/ 929390 h 92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9823" h="929390">
                <a:moveTo>
                  <a:pt x="0" y="0"/>
                </a:moveTo>
                <a:lnTo>
                  <a:pt x="269823" y="0"/>
                </a:lnTo>
                <a:lnTo>
                  <a:pt x="269823" y="92939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71C6565-3A90-407B-9896-F6E989FB8D95}"/>
              </a:ext>
            </a:extLst>
          </p:cNvPr>
          <p:cNvSpPr/>
          <p:nvPr/>
        </p:nvSpPr>
        <p:spPr>
          <a:xfrm>
            <a:off x="3423501" y="2795824"/>
            <a:ext cx="1039561" cy="407499"/>
          </a:xfrm>
          <a:custGeom>
            <a:avLst/>
            <a:gdLst>
              <a:gd name="connsiteX0" fmla="*/ 0 w 667063"/>
              <a:gd name="connsiteY0" fmla="*/ 0 h 299803"/>
              <a:gd name="connsiteX1" fmla="*/ 0 w 667063"/>
              <a:gd name="connsiteY1" fmla="*/ 142406 h 299803"/>
              <a:gd name="connsiteX2" fmla="*/ 667063 w 667063"/>
              <a:gd name="connsiteY2" fmla="*/ 142406 h 299803"/>
              <a:gd name="connsiteX3" fmla="*/ 667063 w 667063"/>
              <a:gd name="connsiteY3" fmla="*/ 299803 h 299803"/>
              <a:gd name="connsiteX0" fmla="*/ 0 w 667063"/>
              <a:gd name="connsiteY0" fmla="*/ 0 h 397080"/>
              <a:gd name="connsiteX1" fmla="*/ 0 w 667063"/>
              <a:gd name="connsiteY1" fmla="*/ 239683 h 397080"/>
              <a:gd name="connsiteX2" fmla="*/ 667063 w 667063"/>
              <a:gd name="connsiteY2" fmla="*/ 239683 h 397080"/>
              <a:gd name="connsiteX3" fmla="*/ 667063 w 667063"/>
              <a:gd name="connsiteY3" fmla="*/ 397080 h 39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7063" h="397080">
                <a:moveTo>
                  <a:pt x="0" y="0"/>
                </a:moveTo>
                <a:lnTo>
                  <a:pt x="0" y="239683"/>
                </a:lnTo>
                <a:lnTo>
                  <a:pt x="667063" y="239683"/>
                </a:lnTo>
                <a:lnTo>
                  <a:pt x="667063" y="39708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2E6140F-2A8D-47F1-B53D-85490D021616}"/>
              </a:ext>
            </a:extLst>
          </p:cNvPr>
          <p:cNvCxnSpPr>
            <a:cxnSpLocks/>
          </p:cNvCxnSpPr>
          <p:nvPr/>
        </p:nvCxnSpPr>
        <p:spPr>
          <a:xfrm>
            <a:off x="3050498" y="2790181"/>
            <a:ext cx="372324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3547A67D-008E-474B-9E1C-C0A97843B1B1}"/>
              </a:ext>
            </a:extLst>
          </p:cNvPr>
          <p:cNvSpPr txBox="1"/>
          <p:nvPr/>
        </p:nvSpPr>
        <p:spPr>
          <a:xfrm rot="16200000">
            <a:off x="3021095" y="2014360"/>
            <a:ext cx="692509" cy="2067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00" dirty="0"/>
              <a:t>(Direct)</a:t>
            </a:r>
            <a:endParaRPr lang="en-US" sz="1050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B44C42C7-E9CA-4CD1-A2A1-2B78BF62A19B}"/>
              </a:ext>
            </a:extLst>
          </p:cNvPr>
          <p:cNvSpPr txBox="1"/>
          <p:nvPr/>
        </p:nvSpPr>
        <p:spPr>
          <a:xfrm rot="16200000">
            <a:off x="2917358" y="2451148"/>
            <a:ext cx="450771" cy="14603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00" dirty="0"/>
              <a:t>(AHB)</a:t>
            </a:r>
            <a:endParaRPr lang="en-US" sz="1050" dirty="0"/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C48395C0-7A5F-46CD-96FC-8BA547624AF9}"/>
              </a:ext>
            </a:extLst>
          </p:cNvPr>
          <p:cNvCxnSpPr>
            <a:cxnSpLocks/>
          </p:cNvCxnSpPr>
          <p:nvPr/>
        </p:nvCxnSpPr>
        <p:spPr>
          <a:xfrm>
            <a:off x="1094281" y="3327515"/>
            <a:ext cx="321868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DD98AC59-3BB4-4F57-8F67-6138F30A3132}"/>
              </a:ext>
            </a:extLst>
          </p:cNvPr>
          <p:cNvCxnSpPr>
            <a:cxnSpLocks/>
          </p:cNvCxnSpPr>
          <p:nvPr/>
        </p:nvCxnSpPr>
        <p:spPr>
          <a:xfrm flipH="1">
            <a:off x="1094281" y="3482224"/>
            <a:ext cx="3218688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338D8573-D695-4C2F-A85A-B1D391EDEA80}"/>
              </a:ext>
            </a:extLst>
          </p:cNvPr>
          <p:cNvSpPr txBox="1"/>
          <p:nvPr/>
        </p:nvSpPr>
        <p:spPr>
          <a:xfrm>
            <a:off x="348762" y="3231642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 err="1"/>
              <a:t>wdata</a:t>
            </a:r>
            <a:endParaRPr lang="en-US" sz="1400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53142B9-A878-482B-8A2F-24F72E59FCC6}"/>
              </a:ext>
            </a:extLst>
          </p:cNvPr>
          <p:cNvSpPr txBox="1"/>
          <p:nvPr/>
        </p:nvSpPr>
        <p:spPr>
          <a:xfrm>
            <a:off x="348762" y="3386351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ack</a:t>
            </a:r>
            <a:endParaRPr lang="en-US" sz="1400" dirty="0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34F7E822-38BB-4957-A794-C65E4EA3771F}"/>
              </a:ext>
            </a:extLst>
          </p:cNvPr>
          <p:cNvCxnSpPr>
            <a:cxnSpLocks/>
          </p:cNvCxnSpPr>
          <p:nvPr/>
        </p:nvCxnSpPr>
        <p:spPr>
          <a:xfrm flipH="1">
            <a:off x="1094283" y="4433948"/>
            <a:ext cx="899409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88D1BB86-7166-449E-8D18-3DB26E33858C}"/>
              </a:ext>
            </a:extLst>
          </p:cNvPr>
          <p:cNvSpPr txBox="1"/>
          <p:nvPr/>
        </p:nvSpPr>
        <p:spPr>
          <a:xfrm>
            <a:off x="348762" y="4331963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 err="1"/>
              <a:t>rdata</a:t>
            </a:r>
            <a:endParaRPr lang="en-US" sz="1400" dirty="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E33D5843-321A-4B5A-BA97-57340211DCCB}"/>
              </a:ext>
            </a:extLst>
          </p:cNvPr>
          <p:cNvSpPr/>
          <p:nvPr/>
        </p:nvSpPr>
        <p:spPr>
          <a:xfrm>
            <a:off x="3057994" y="3942526"/>
            <a:ext cx="1405068" cy="214937"/>
          </a:xfrm>
          <a:custGeom>
            <a:avLst/>
            <a:gdLst>
              <a:gd name="connsiteX0" fmla="*/ 0 w 921895"/>
              <a:gd name="connsiteY0" fmla="*/ 0 h 224852"/>
              <a:gd name="connsiteX1" fmla="*/ 921895 w 921895"/>
              <a:gd name="connsiteY1" fmla="*/ 0 h 224852"/>
              <a:gd name="connsiteX2" fmla="*/ 921895 w 921895"/>
              <a:gd name="connsiteY2" fmla="*/ 224852 h 22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1895" h="224852">
                <a:moveTo>
                  <a:pt x="0" y="0"/>
                </a:moveTo>
                <a:lnTo>
                  <a:pt x="921895" y="0"/>
                </a:lnTo>
                <a:lnTo>
                  <a:pt x="921895" y="224852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Trapezoid 189">
            <a:extLst>
              <a:ext uri="{FF2B5EF4-FFF2-40B4-BE49-F238E27FC236}">
                <a16:creationId xmlns:a16="http://schemas.microsoft.com/office/drawing/2014/main" id="{60943C15-A71B-4C67-9F7B-5D301C96E364}"/>
              </a:ext>
            </a:extLst>
          </p:cNvPr>
          <p:cNvSpPr/>
          <p:nvPr/>
        </p:nvSpPr>
        <p:spPr>
          <a:xfrm rot="16200000">
            <a:off x="4333079" y="4086453"/>
            <a:ext cx="341941" cy="374754"/>
          </a:xfrm>
          <a:prstGeom prst="trapezoid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91" name="Trapezoid 190">
            <a:extLst>
              <a:ext uri="{FF2B5EF4-FFF2-40B4-BE49-F238E27FC236}">
                <a16:creationId xmlns:a16="http://schemas.microsoft.com/office/drawing/2014/main" id="{FCE55BA3-7507-411D-8E1D-04F355A2FE12}"/>
              </a:ext>
            </a:extLst>
          </p:cNvPr>
          <p:cNvSpPr/>
          <p:nvPr/>
        </p:nvSpPr>
        <p:spPr>
          <a:xfrm rot="16200000">
            <a:off x="4247074" y="3220741"/>
            <a:ext cx="513952" cy="374754"/>
          </a:xfrm>
          <a:prstGeom prst="trapezoid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CB91217D-A78F-4F79-8526-4035DDC6CDC4}"/>
              </a:ext>
            </a:extLst>
          </p:cNvPr>
          <p:cNvSpPr/>
          <p:nvPr/>
        </p:nvSpPr>
        <p:spPr>
          <a:xfrm rot="5400000" flipV="1">
            <a:off x="4063196" y="1577001"/>
            <a:ext cx="350430" cy="449304"/>
          </a:xfrm>
          <a:custGeom>
            <a:avLst/>
            <a:gdLst>
              <a:gd name="connsiteX0" fmla="*/ 412229 w 412229"/>
              <a:gd name="connsiteY0" fmla="*/ 0 h 292308"/>
              <a:gd name="connsiteX1" fmla="*/ 209862 w 412229"/>
              <a:gd name="connsiteY1" fmla="*/ 0 h 292308"/>
              <a:gd name="connsiteX2" fmla="*/ 209862 w 412229"/>
              <a:gd name="connsiteY2" fmla="*/ 292308 h 292308"/>
              <a:gd name="connsiteX3" fmla="*/ 0 w 412229"/>
              <a:gd name="connsiteY3" fmla="*/ 292308 h 292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229" h="292308">
                <a:moveTo>
                  <a:pt x="412229" y="0"/>
                </a:moveTo>
                <a:lnTo>
                  <a:pt x="209862" y="0"/>
                </a:lnTo>
                <a:lnTo>
                  <a:pt x="209862" y="292308"/>
                </a:lnTo>
                <a:lnTo>
                  <a:pt x="0" y="292308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182C544D-F275-44E5-AA93-40B71C326816}"/>
              </a:ext>
            </a:extLst>
          </p:cNvPr>
          <p:cNvCxnSpPr>
            <a:cxnSpLocks/>
          </p:cNvCxnSpPr>
          <p:nvPr/>
        </p:nvCxnSpPr>
        <p:spPr>
          <a:xfrm>
            <a:off x="4691921" y="1206462"/>
            <a:ext cx="242840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DA75CD27-9747-477A-9C37-C6BF82A684C3}"/>
              </a:ext>
            </a:extLst>
          </p:cNvPr>
          <p:cNvSpPr txBox="1"/>
          <p:nvPr/>
        </p:nvSpPr>
        <p:spPr>
          <a:xfrm>
            <a:off x="7240246" y="1110758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size, write</a:t>
            </a:r>
            <a:endParaRPr lang="en-US" sz="1400" dirty="0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C569E8CD-13F7-45C1-B318-E597CB81D8F2}"/>
              </a:ext>
            </a:extLst>
          </p:cNvPr>
          <p:cNvSpPr/>
          <p:nvPr/>
        </p:nvSpPr>
        <p:spPr>
          <a:xfrm>
            <a:off x="2006175" y="4310092"/>
            <a:ext cx="1048323" cy="267388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Hold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F26F8B84-66FA-4586-B708-809AB2B2C8D6}"/>
              </a:ext>
            </a:extLst>
          </p:cNvPr>
          <p:cNvSpPr/>
          <p:nvPr/>
        </p:nvSpPr>
        <p:spPr>
          <a:xfrm flipH="1" flipV="1">
            <a:off x="3063086" y="4268956"/>
            <a:ext cx="1253585" cy="175843"/>
          </a:xfrm>
          <a:custGeom>
            <a:avLst/>
            <a:gdLst>
              <a:gd name="connsiteX0" fmla="*/ 412229 w 412229"/>
              <a:gd name="connsiteY0" fmla="*/ 0 h 292308"/>
              <a:gd name="connsiteX1" fmla="*/ 209862 w 412229"/>
              <a:gd name="connsiteY1" fmla="*/ 0 h 292308"/>
              <a:gd name="connsiteX2" fmla="*/ 209862 w 412229"/>
              <a:gd name="connsiteY2" fmla="*/ 292308 h 292308"/>
              <a:gd name="connsiteX3" fmla="*/ 0 w 412229"/>
              <a:gd name="connsiteY3" fmla="*/ 292308 h 292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229" h="292308">
                <a:moveTo>
                  <a:pt x="412229" y="0"/>
                </a:moveTo>
                <a:lnTo>
                  <a:pt x="209862" y="0"/>
                </a:lnTo>
                <a:lnTo>
                  <a:pt x="209862" y="292308"/>
                </a:lnTo>
                <a:lnTo>
                  <a:pt x="0" y="292308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1330126" y="742949"/>
            <a:ext cx="5610320" cy="415133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E93B69F-EDD4-40F7-B55A-3156FBC068C1}"/>
              </a:ext>
            </a:extLst>
          </p:cNvPr>
          <p:cNvSpPr/>
          <p:nvPr/>
        </p:nvSpPr>
        <p:spPr>
          <a:xfrm>
            <a:off x="5763715" y="2239914"/>
            <a:ext cx="753005" cy="34911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Taken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DC301EC2-CC6A-468C-A535-8E11BCAEDD45}"/>
              </a:ext>
            </a:extLst>
          </p:cNvPr>
          <p:cNvSpPr/>
          <p:nvPr/>
        </p:nvSpPr>
        <p:spPr>
          <a:xfrm>
            <a:off x="2725246" y="1454046"/>
            <a:ext cx="1296649" cy="352269"/>
          </a:xfrm>
          <a:custGeom>
            <a:avLst/>
            <a:gdLst>
              <a:gd name="connsiteX0" fmla="*/ 1289154 w 1296649"/>
              <a:gd name="connsiteY0" fmla="*/ 352269 h 352269"/>
              <a:gd name="connsiteX1" fmla="*/ 1296649 w 1296649"/>
              <a:gd name="connsiteY1" fmla="*/ 0 h 352269"/>
              <a:gd name="connsiteX2" fmla="*/ 0 w 1296649"/>
              <a:gd name="connsiteY2" fmla="*/ 0 h 352269"/>
              <a:gd name="connsiteX3" fmla="*/ 0 w 1296649"/>
              <a:gd name="connsiteY3" fmla="*/ 224852 h 352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6649" h="352269">
                <a:moveTo>
                  <a:pt x="1289154" y="352269"/>
                </a:moveTo>
                <a:lnTo>
                  <a:pt x="1296649" y="0"/>
                </a:lnTo>
                <a:lnTo>
                  <a:pt x="0" y="0"/>
                </a:lnTo>
                <a:lnTo>
                  <a:pt x="0" y="224852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3464F7E1-2FBA-4E1E-9067-84EA7343DA7C}"/>
              </a:ext>
            </a:extLst>
          </p:cNvPr>
          <p:cNvCxnSpPr>
            <a:cxnSpLocks/>
          </p:cNvCxnSpPr>
          <p:nvPr/>
        </p:nvCxnSpPr>
        <p:spPr>
          <a:xfrm>
            <a:off x="6516720" y="2913403"/>
            <a:ext cx="618598" cy="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039FDE83-8AC2-4698-BADC-68E7F53C5153}"/>
              </a:ext>
            </a:extLst>
          </p:cNvPr>
          <p:cNvCxnSpPr/>
          <p:nvPr/>
        </p:nvCxnSpPr>
        <p:spPr>
          <a:xfrm>
            <a:off x="6516720" y="3053777"/>
            <a:ext cx="618598" cy="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BC8328B7-2022-4D6C-9FA9-0EE46662363F}"/>
              </a:ext>
            </a:extLst>
          </p:cNvPr>
          <p:cNvSpPr txBox="1"/>
          <p:nvPr/>
        </p:nvSpPr>
        <p:spPr>
          <a:xfrm>
            <a:off x="7240246" y="2802922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wait</a:t>
            </a:r>
            <a:endParaRPr lang="en-US" sz="1400" dirty="0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9812F3B-F7E7-4BD7-A056-F2B2FB5D12F1}"/>
              </a:ext>
            </a:extLst>
          </p:cNvPr>
          <p:cNvSpPr txBox="1"/>
          <p:nvPr/>
        </p:nvSpPr>
        <p:spPr>
          <a:xfrm>
            <a:off x="7240246" y="2961255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commit</a:t>
            </a:r>
            <a:endParaRPr lang="en-US" sz="1400" dirty="0"/>
          </a:p>
        </p:txBody>
      </p: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9A6B0A34-207C-414C-BA5E-A88E022FE669}"/>
              </a:ext>
            </a:extLst>
          </p:cNvPr>
          <p:cNvCxnSpPr>
            <a:cxnSpLocks/>
          </p:cNvCxnSpPr>
          <p:nvPr/>
        </p:nvCxnSpPr>
        <p:spPr>
          <a:xfrm>
            <a:off x="6516720" y="3797768"/>
            <a:ext cx="618598" cy="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4348CBCA-B3EC-4494-862F-28AC4099D8E0}"/>
              </a:ext>
            </a:extLst>
          </p:cNvPr>
          <p:cNvCxnSpPr/>
          <p:nvPr/>
        </p:nvCxnSpPr>
        <p:spPr>
          <a:xfrm>
            <a:off x="6516720" y="3938142"/>
            <a:ext cx="618598" cy="1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D024AC84-1B97-4766-9389-84EBA194693B}"/>
              </a:ext>
            </a:extLst>
          </p:cNvPr>
          <p:cNvSpPr txBox="1"/>
          <p:nvPr/>
        </p:nvSpPr>
        <p:spPr>
          <a:xfrm>
            <a:off x="7240246" y="3687287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err="1"/>
              <a:t>pending_writes</a:t>
            </a:r>
            <a:endParaRPr lang="en-US" sz="1400" dirty="0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0BA6286E-BC9A-4907-8216-5FB05697FE4D}"/>
              </a:ext>
            </a:extLst>
          </p:cNvPr>
          <p:cNvSpPr txBox="1"/>
          <p:nvPr/>
        </p:nvSpPr>
        <p:spPr>
          <a:xfrm>
            <a:off x="7240246" y="3845620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err="1"/>
              <a:t>pending_reads</a:t>
            </a:r>
            <a:endParaRPr lang="en-US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993DEB-0C7D-4AC1-974D-0450B9D2E60C}"/>
              </a:ext>
            </a:extLst>
          </p:cNvPr>
          <p:cNvSpPr/>
          <p:nvPr/>
        </p:nvSpPr>
        <p:spPr>
          <a:xfrm>
            <a:off x="1818189" y="3558298"/>
            <a:ext cx="1397573" cy="1091074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8C5CA47-6C76-4B7B-85CD-3C118E1CBED7}"/>
              </a:ext>
            </a:extLst>
          </p:cNvPr>
          <p:cNvSpPr txBox="1"/>
          <p:nvPr/>
        </p:nvSpPr>
        <p:spPr>
          <a:xfrm>
            <a:off x="1707780" y="4653553"/>
            <a:ext cx="1640438" cy="17786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000" dirty="0"/>
              <a:t>(optional extra pipe stage)</a:t>
            </a:r>
            <a:endParaRPr lang="en-US" sz="1050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E380E3C-BA67-49FD-B65B-6FEC6CA75E78}"/>
              </a:ext>
            </a:extLst>
          </p:cNvPr>
          <p:cNvSpPr/>
          <p:nvPr/>
        </p:nvSpPr>
        <p:spPr>
          <a:xfrm>
            <a:off x="1502364" y="1596138"/>
            <a:ext cx="187050" cy="2091149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D1A63F9-103C-430A-ACDD-6CAAAD975E75}"/>
              </a:ext>
            </a:extLst>
          </p:cNvPr>
          <p:cNvSpPr txBox="1"/>
          <p:nvPr/>
        </p:nvSpPr>
        <p:spPr>
          <a:xfrm>
            <a:off x="1300405" y="1231251"/>
            <a:ext cx="1003246" cy="30401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000" dirty="0"/>
              <a:t>(optional </a:t>
            </a:r>
            <a:r>
              <a:rPr lang="en-US" sz="1000" dirty="0" err="1"/>
              <a:t>add’l</a:t>
            </a:r>
            <a:br>
              <a:rPr lang="en-US" sz="1000" dirty="0"/>
            </a:br>
            <a:r>
              <a:rPr lang="en-US" sz="1000" dirty="0"/>
              <a:t>pipe stage)</a:t>
            </a:r>
            <a:endParaRPr lang="en-US" sz="1050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A3F3BA6-8672-43EA-BA1B-6AB132A105A7}"/>
              </a:ext>
            </a:extLst>
          </p:cNvPr>
          <p:cNvSpPr/>
          <p:nvPr/>
        </p:nvSpPr>
        <p:spPr>
          <a:xfrm>
            <a:off x="6716354" y="1502835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9E79E8F-AFD3-4BBF-947B-F5DFD4F15922}"/>
              </a:ext>
            </a:extLst>
          </p:cNvPr>
          <p:cNvSpPr/>
          <p:nvPr/>
        </p:nvSpPr>
        <p:spPr>
          <a:xfrm>
            <a:off x="3991948" y="1781225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D36F4B3-2108-4CA1-81B7-F9CFCC7BC8B2}"/>
              </a:ext>
            </a:extLst>
          </p:cNvPr>
          <p:cNvSpPr txBox="1"/>
          <p:nvPr/>
        </p:nvSpPr>
        <p:spPr>
          <a:xfrm>
            <a:off x="409057" y="4659027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/>
              <a:t>To memory</a:t>
            </a:r>
            <a:endParaRPr lang="en-US" sz="1400" i="1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D7C80F4-F88D-4E55-9FDC-C3EAA0396155}"/>
              </a:ext>
            </a:extLst>
          </p:cNvPr>
          <p:cNvSpPr txBox="1"/>
          <p:nvPr/>
        </p:nvSpPr>
        <p:spPr>
          <a:xfrm>
            <a:off x="7308333" y="4659027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i="1" dirty="0"/>
              <a:t>To DMA channels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en-US" sz="1400" dirty="0"/>
          </a:p>
        </p:txBody>
      </p:sp>
      <p:sp>
        <p:nvSpPr>
          <p:cNvPr id="189" name="Trapezoid 188">
            <a:extLst>
              <a:ext uri="{FF2B5EF4-FFF2-40B4-BE49-F238E27FC236}">
                <a16:creationId xmlns:a16="http://schemas.microsoft.com/office/drawing/2014/main" id="{45992BAC-10E9-4FAE-8343-5580DC9C8FB4}"/>
              </a:ext>
            </a:extLst>
          </p:cNvPr>
          <p:cNvSpPr/>
          <p:nvPr/>
        </p:nvSpPr>
        <p:spPr>
          <a:xfrm rot="16200000">
            <a:off x="4190890" y="1175095"/>
            <a:ext cx="626320" cy="374754"/>
          </a:xfrm>
          <a:prstGeom prst="trapezoid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26A186-D3D1-FF30-B6A2-65D6A0C7C838}"/>
              </a:ext>
            </a:extLst>
          </p:cNvPr>
          <p:cNvSpPr txBox="1"/>
          <p:nvPr/>
        </p:nvSpPr>
        <p:spPr>
          <a:xfrm>
            <a:off x="2423569" y="1167034"/>
            <a:ext cx="1640438" cy="17786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000" dirty="0"/>
              <a:t>size, write, masked, </a:t>
            </a:r>
            <a:r>
              <a:rPr lang="en-US" sz="1000" dirty="0" err="1"/>
              <a:t>addr</a:t>
            </a:r>
            <a:endParaRPr lang="en-US" sz="10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C8AE57-6D82-494F-7B36-80DF0EE1222F}"/>
              </a:ext>
            </a:extLst>
          </p:cNvPr>
          <p:cNvSpPr txBox="1"/>
          <p:nvPr/>
        </p:nvSpPr>
        <p:spPr>
          <a:xfrm>
            <a:off x="3243289" y="1469092"/>
            <a:ext cx="775431" cy="17786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000" dirty="0"/>
              <a:t>select </a:t>
            </a:r>
            <a:r>
              <a:rPr lang="en-US" sz="1000" dirty="0" err="1"/>
              <a:t>chan</a:t>
            </a:r>
            <a:endParaRPr lang="en-US" sz="10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C59FED-3C1A-5F8C-5C88-CB498386F9D1}"/>
              </a:ext>
            </a:extLst>
          </p:cNvPr>
          <p:cNvSpPr txBox="1"/>
          <p:nvPr/>
        </p:nvSpPr>
        <p:spPr>
          <a:xfrm>
            <a:off x="1460158" y="805398"/>
            <a:ext cx="843493" cy="2067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(×</a:t>
            </a:r>
            <a:r>
              <a:rPr lang="en-US" sz="1200" i="1" dirty="0"/>
              <a:t>N</a:t>
            </a:r>
            <a:r>
              <a:rPr lang="en-US" sz="1200" dirty="0"/>
              <a:t> banks)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51843999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Hardware and implementation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Block diagram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Host interface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Decode and control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Memory interfaces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DMA channels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Arithmetic unit (ALU)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 (SPU)</a:t>
            </a:r>
          </a:p>
        </p:txBody>
      </p:sp>
    </p:spTree>
    <p:extLst>
      <p:ext uri="{BB962C8B-B14F-4D97-AF65-F5344CB8AC3E}">
        <p14:creationId xmlns:p14="http://schemas.microsoft.com/office/powerpoint/2010/main" val="840633932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3249636" y="886264"/>
            <a:ext cx="4775981" cy="375526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C242B-BA0F-41CA-8946-81BC3248848E}"/>
              </a:ext>
            </a:extLst>
          </p:cNvPr>
          <p:cNvSpPr/>
          <p:nvPr/>
        </p:nvSpPr>
        <p:spPr>
          <a:xfrm>
            <a:off x="457200" y="2784544"/>
            <a:ext cx="1695158" cy="1544807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RAM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(shown with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4 banks)</a:t>
            </a: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4E2843BF-25A9-4C45-A015-C69F2E5CE489}"/>
              </a:ext>
            </a:extLst>
          </p:cNvPr>
          <p:cNvSpPr/>
          <p:nvPr/>
        </p:nvSpPr>
        <p:spPr>
          <a:xfrm>
            <a:off x="2433712" y="804499"/>
            <a:ext cx="492366" cy="1886826"/>
          </a:xfrm>
          <a:prstGeom prst="upDownArrow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B5B9CE-F2B5-472D-B34A-4516260056D3}"/>
              </a:ext>
            </a:extLst>
          </p:cNvPr>
          <p:cNvSpPr txBox="1"/>
          <p:nvPr/>
        </p:nvSpPr>
        <p:spPr>
          <a:xfrm rot="16200000">
            <a:off x="1778225" y="1592075"/>
            <a:ext cx="1789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Bus  (AHB/APB/Chimera)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BACD9FED-E004-445C-ACF6-1814DE5A84E8}"/>
              </a:ext>
            </a:extLst>
          </p:cNvPr>
          <p:cNvSpPr/>
          <p:nvPr/>
        </p:nvSpPr>
        <p:spPr>
          <a:xfrm>
            <a:off x="2152358" y="1603717"/>
            <a:ext cx="389698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19292B43-F65B-43E3-BE59-7F2B47DABE04}"/>
              </a:ext>
            </a:extLst>
          </p:cNvPr>
          <p:cNvSpPr/>
          <p:nvPr/>
        </p:nvSpPr>
        <p:spPr>
          <a:xfrm>
            <a:off x="2810700" y="1329396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C571D963-7092-4F5F-8F21-1A75BB3F70F4}"/>
              </a:ext>
            </a:extLst>
          </p:cNvPr>
          <p:cNvSpPr/>
          <p:nvPr/>
        </p:nvSpPr>
        <p:spPr>
          <a:xfrm>
            <a:off x="2810700" y="2027530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D43787-027B-4B78-A956-2AE8E1BEEF62}"/>
              </a:ext>
            </a:extLst>
          </p:cNvPr>
          <p:cNvCxnSpPr>
            <a:cxnSpLocks/>
          </p:cNvCxnSpPr>
          <p:nvPr/>
        </p:nvCxnSpPr>
        <p:spPr>
          <a:xfrm>
            <a:off x="1963834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578B61-9DBF-4786-844D-398FC9527506}"/>
              </a:ext>
            </a:extLst>
          </p:cNvPr>
          <p:cNvCxnSpPr>
            <a:cxnSpLocks/>
          </p:cNvCxnSpPr>
          <p:nvPr/>
        </p:nvCxnSpPr>
        <p:spPr>
          <a:xfrm>
            <a:off x="1963834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A0AC6A-24DD-48BF-BDA5-58F40BFAE81C}"/>
              </a:ext>
            </a:extLst>
          </p:cNvPr>
          <p:cNvCxnSpPr>
            <a:cxnSpLocks/>
          </p:cNvCxnSpPr>
          <p:nvPr/>
        </p:nvCxnSpPr>
        <p:spPr>
          <a:xfrm>
            <a:off x="1963834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AFD5C465-A71D-4AC1-AAD0-56B9BDA2AFF1}"/>
              </a:ext>
            </a:extLst>
          </p:cNvPr>
          <p:cNvSpPr/>
          <p:nvPr/>
        </p:nvSpPr>
        <p:spPr>
          <a:xfrm rot="5400000">
            <a:off x="1048746" y="2408852"/>
            <a:ext cx="512064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89AD431E-15A8-4E1D-9C48-53E6FA642EA0}"/>
              </a:ext>
            </a:extLst>
          </p:cNvPr>
          <p:cNvSpPr/>
          <p:nvPr/>
        </p:nvSpPr>
        <p:spPr>
          <a:xfrm>
            <a:off x="2161475" y="2890315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FDC4BCAA-63C9-4D7F-B330-705AE6DFA87F}"/>
              </a:ext>
            </a:extLst>
          </p:cNvPr>
          <p:cNvSpPr/>
          <p:nvPr/>
        </p:nvSpPr>
        <p:spPr>
          <a:xfrm>
            <a:off x="2161475" y="3276363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C9F4C436-67CD-4247-9CE1-6E747D3FC0D4}"/>
              </a:ext>
            </a:extLst>
          </p:cNvPr>
          <p:cNvSpPr/>
          <p:nvPr/>
        </p:nvSpPr>
        <p:spPr>
          <a:xfrm>
            <a:off x="2161475" y="3650537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9" name="Arrow: Left-Right 38">
            <a:extLst>
              <a:ext uri="{FF2B5EF4-FFF2-40B4-BE49-F238E27FC236}">
                <a16:creationId xmlns:a16="http://schemas.microsoft.com/office/drawing/2014/main" id="{AC30C105-145A-4607-BED3-113C446F514A}"/>
              </a:ext>
            </a:extLst>
          </p:cNvPr>
          <p:cNvSpPr/>
          <p:nvPr/>
        </p:nvSpPr>
        <p:spPr>
          <a:xfrm>
            <a:off x="2161475" y="4042011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D52088-85BD-4F3B-B23D-858766D8CF63}"/>
              </a:ext>
            </a:extLst>
          </p:cNvPr>
          <p:cNvSpPr txBox="1"/>
          <p:nvPr/>
        </p:nvSpPr>
        <p:spPr>
          <a:xfrm>
            <a:off x="3153728" y="4634371"/>
            <a:ext cx="788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hydra4.v</a:t>
            </a:r>
            <a:endParaRPr lang="en-US" sz="1400" dirty="0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0912D67-82A7-48EF-B7DD-089311616EB5}"/>
              </a:ext>
            </a:extLst>
          </p:cNvPr>
          <p:cNvCxnSpPr>
            <a:cxnSpLocks/>
          </p:cNvCxnSpPr>
          <p:nvPr/>
        </p:nvCxnSpPr>
        <p:spPr>
          <a:xfrm>
            <a:off x="457200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88D5593-1BD3-4D55-AEBF-671E538193AB}"/>
              </a:ext>
            </a:extLst>
          </p:cNvPr>
          <p:cNvCxnSpPr>
            <a:cxnSpLocks/>
          </p:cNvCxnSpPr>
          <p:nvPr/>
        </p:nvCxnSpPr>
        <p:spPr>
          <a:xfrm>
            <a:off x="457200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BBA571-6B35-46FD-839E-B5397E003251}"/>
              </a:ext>
            </a:extLst>
          </p:cNvPr>
          <p:cNvCxnSpPr>
            <a:cxnSpLocks/>
          </p:cNvCxnSpPr>
          <p:nvPr/>
        </p:nvCxnSpPr>
        <p:spPr>
          <a:xfrm>
            <a:off x="457200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B4B1858-66D5-4935-846D-869CDAEDE283}"/>
              </a:ext>
            </a:extLst>
          </p:cNvPr>
          <p:cNvSpPr/>
          <p:nvPr/>
        </p:nvSpPr>
        <p:spPr>
          <a:xfrm>
            <a:off x="481031" y="1153551"/>
            <a:ext cx="1671327" cy="110431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Host CPU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(RISC-V, ARM, Chimera)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25537D-B0B3-4587-BDAF-63EF6926A79D}"/>
              </a:ext>
            </a:extLst>
          </p:cNvPr>
          <p:cNvSpPr/>
          <p:nvPr/>
        </p:nvSpPr>
        <p:spPr>
          <a:xfrm>
            <a:off x="4821532" y="2349129"/>
            <a:ext cx="1512208" cy="2222871"/>
          </a:xfrm>
          <a:prstGeom prst="roundRect">
            <a:avLst>
              <a:gd name="adj" fmla="val 1149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654C0-C9C0-4DEB-BFC1-C6B7D9A0017D}"/>
              </a:ext>
            </a:extLst>
          </p:cNvPr>
          <p:cNvSpPr txBox="1"/>
          <p:nvPr/>
        </p:nvSpPr>
        <p:spPr>
          <a:xfrm>
            <a:off x="3207017" y="1866198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 (optional)</a:t>
            </a:r>
            <a:endParaRPr lang="en-US" sz="1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B4050C-E503-4374-8C9D-BBC600E870F8}"/>
              </a:ext>
            </a:extLst>
          </p:cNvPr>
          <p:cNvSpPr/>
          <p:nvPr/>
        </p:nvSpPr>
        <p:spPr>
          <a:xfrm>
            <a:off x="3472307" y="280614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671CFE-E3CD-4CF8-8519-C4CDE7639804}"/>
              </a:ext>
            </a:extLst>
          </p:cNvPr>
          <p:cNvSpPr/>
          <p:nvPr/>
        </p:nvSpPr>
        <p:spPr>
          <a:xfrm>
            <a:off x="6519116" y="1790116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Control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6088FC-2AE1-4B0B-AC00-FEF716936A55}"/>
              </a:ext>
            </a:extLst>
          </p:cNvPr>
          <p:cNvSpPr/>
          <p:nvPr/>
        </p:nvSpPr>
        <p:spPr>
          <a:xfrm>
            <a:off x="3472307" y="3190968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6187F6-9147-4C56-A947-4B2D1E4EED69}"/>
              </a:ext>
            </a:extLst>
          </p:cNvPr>
          <p:cNvSpPr/>
          <p:nvPr/>
        </p:nvSpPr>
        <p:spPr>
          <a:xfrm>
            <a:off x="3472307" y="357579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477B6F-7F2C-409B-BBB6-32332E5EAD2B}"/>
              </a:ext>
            </a:extLst>
          </p:cNvPr>
          <p:cNvSpPr/>
          <p:nvPr/>
        </p:nvSpPr>
        <p:spPr>
          <a:xfrm>
            <a:off x="3472307" y="3960617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DABEF1-D85E-4092-B271-71CBFCEB0A7B}"/>
              </a:ext>
            </a:extLst>
          </p:cNvPr>
          <p:cNvSpPr/>
          <p:nvPr/>
        </p:nvSpPr>
        <p:spPr>
          <a:xfrm>
            <a:off x="4906617" y="251352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2"/>
                </a:solidFill>
              </a:rPr>
              <a:t>vmask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728F9A-31B8-4841-950A-647691A2138E}"/>
              </a:ext>
            </a:extLst>
          </p:cNvPr>
          <p:cNvSpPr/>
          <p:nvPr/>
        </p:nvSpPr>
        <p:spPr>
          <a:xfrm>
            <a:off x="4906617" y="284398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SPU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4915DA-FFB5-4C6B-9BE8-09D65837D806}"/>
              </a:ext>
            </a:extLst>
          </p:cNvPr>
          <p:cNvSpPr/>
          <p:nvPr/>
        </p:nvSpPr>
        <p:spPr>
          <a:xfrm>
            <a:off x="4906617" y="317445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src1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4CF187-6019-4E46-BF7A-9E97257C6FB4}"/>
              </a:ext>
            </a:extLst>
          </p:cNvPr>
          <p:cNvSpPr/>
          <p:nvPr/>
        </p:nvSpPr>
        <p:spPr>
          <a:xfrm>
            <a:off x="4906617" y="350491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src2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B6F1F6-7A83-41A1-B033-38971EA28DBD}"/>
              </a:ext>
            </a:extLst>
          </p:cNvPr>
          <p:cNvSpPr/>
          <p:nvPr/>
        </p:nvSpPr>
        <p:spPr>
          <a:xfrm>
            <a:off x="4906617" y="383538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misc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2AAE3D-49A5-4B8C-8427-B3436B26D526}"/>
              </a:ext>
            </a:extLst>
          </p:cNvPr>
          <p:cNvSpPr/>
          <p:nvPr/>
        </p:nvSpPr>
        <p:spPr>
          <a:xfrm>
            <a:off x="4906617" y="4165848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dest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3374BAF-73A4-43BE-9615-ECB5531CB0AD}"/>
              </a:ext>
            </a:extLst>
          </p:cNvPr>
          <p:cNvSpPr/>
          <p:nvPr/>
        </p:nvSpPr>
        <p:spPr>
          <a:xfrm>
            <a:off x="6519116" y="3202036"/>
            <a:ext cx="1273128" cy="120128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ALU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(fixed-point and floating-point </a:t>
            </a:r>
            <a:r>
              <a:rPr lang="en-US" sz="1200" dirty="0" err="1">
                <a:solidFill>
                  <a:schemeClr val="tx2"/>
                </a:solidFill>
              </a:rPr>
              <a:t>datapath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212FC3E-5264-40D1-B8B9-BEF3D4DE0D88}"/>
              </a:ext>
            </a:extLst>
          </p:cNvPr>
          <p:cNvSpPr/>
          <p:nvPr/>
        </p:nvSpPr>
        <p:spPr>
          <a:xfrm>
            <a:off x="6519117" y="2422306"/>
            <a:ext cx="1267352" cy="60827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Stored program unit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6" name="Arrow: Up-Down 55">
            <a:extLst>
              <a:ext uri="{FF2B5EF4-FFF2-40B4-BE49-F238E27FC236}">
                <a16:creationId xmlns:a16="http://schemas.microsoft.com/office/drawing/2014/main" id="{51E90450-220F-4B6D-90D2-76FA70EE193F}"/>
              </a:ext>
            </a:extLst>
          </p:cNvPr>
          <p:cNvSpPr/>
          <p:nvPr/>
        </p:nvSpPr>
        <p:spPr>
          <a:xfrm>
            <a:off x="4599470" y="2294473"/>
            <a:ext cx="182464" cy="2222872"/>
          </a:xfrm>
          <a:prstGeom prst="upDownArrow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3F3A70D-0E4E-45CA-9116-55558C06257A}"/>
              </a:ext>
            </a:extLst>
          </p:cNvPr>
          <p:cNvCxnSpPr>
            <a:cxnSpLocks/>
          </p:cNvCxnSpPr>
          <p:nvPr/>
        </p:nvCxnSpPr>
        <p:spPr>
          <a:xfrm flipH="1">
            <a:off x="4429275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A06DA67-AE15-46EC-9FA9-AEB2E8746AD7}"/>
              </a:ext>
            </a:extLst>
          </p:cNvPr>
          <p:cNvCxnSpPr>
            <a:cxnSpLocks/>
          </p:cNvCxnSpPr>
          <p:nvPr/>
        </p:nvCxnSpPr>
        <p:spPr>
          <a:xfrm flipH="1">
            <a:off x="4429275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748A339-08C0-4EC4-A899-7565EB6CE02F}"/>
              </a:ext>
            </a:extLst>
          </p:cNvPr>
          <p:cNvCxnSpPr>
            <a:cxnSpLocks/>
          </p:cNvCxnSpPr>
          <p:nvPr/>
        </p:nvCxnSpPr>
        <p:spPr>
          <a:xfrm flipH="1">
            <a:off x="4429275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8A856C-DE98-47F9-8365-CAD951EE2FE7}"/>
              </a:ext>
            </a:extLst>
          </p:cNvPr>
          <p:cNvCxnSpPr>
            <a:cxnSpLocks/>
          </p:cNvCxnSpPr>
          <p:nvPr/>
        </p:nvCxnSpPr>
        <p:spPr>
          <a:xfrm flipH="1">
            <a:off x="4429275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BBB88A-EF9E-4E17-9B53-6F55E43965CB}"/>
              </a:ext>
            </a:extLst>
          </p:cNvPr>
          <p:cNvCxnSpPr>
            <a:cxnSpLocks/>
          </p:cNvCxnSpPr>
          <p:nvPr/>
        </p:nvCxnSpPr>
        <p:spPr>
          <a:xfrm flipH="1">
            <a:off x="3249636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092468D-4EFF-4C92-9C84-918DCE430FB7}"/>
              </a:ext>
            </a:extLst>
          </p:cNvPr>
          <p:cNvCxnSpPr>
            <a:cxnSpLocks/>
          </p:cNvCxnSpPr>
          <p:nvPr/>
        </p:nvCxnSpPr>
        <p:spPr>
          <a:xfrm flipH="1">
            <a:off x="3249636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7777FA5-B5DC-4E8D-8975-C530BE8E1EEB}"/>
              </a:ext>
            </a:extLst>
          </p:cNvPr>
          <p:cNvCxnSpPr>
            <a:cxnSpLocks/>
          </p:cNvCxnSpPr>
          <p:nvPr/>
        </p:nvCxnSpPr>
        <p:spPr>
          <a:xfrm flipH="1">
            <a:off x="3249636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46D930-D8B7-4558-8117-9FFC55BDC6C5}"/>
              </a:ext>
            </a:extLst>
          </p:cNvPr>
          <p:cNvCxnSpPr>
            <a:cxnSpLocks/>
          </p:cNvCxnSpPr>
          <p:nvPr/>
        </p:nvCxnSpPr>
        <p:spPr>
          <a:xfrm flipH="1">
            <a:off x="3249636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1B9E48F-DFC1-44B3-A790-995EC01F53D8}"/>
              </a:ext>
            </a:extLst>
          </p:cNvPr>
          <p:cNvCxnSpPr>
            <a:cxnSpLocks/>
          </p:cNvCxnSpPr>
          <p:nvPr/>
        </p:nvCxnSpPr>
        <p:spPr>
          <a:xfrm flipH="1">
            <a:off x="4728651" y="429475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3A481B5-6B80-4637-B482-353C0D8751C2}"/>
              </a:ext>
            </a:extLst>
          </p:cNvPr>
          <p:cNvCxnSpPr>
            <a:cxnSpLocks/>
          </p:cNvCxnSpPr>
          <p:nvPr/>
        </p:nvCxnSpPr>
        <p:spPr>
          <a:xfrm flipH="1">
            <a:off x="4728651" y="3964989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D30A7B7-2721-4AEB-88F0-4D9E2F2D57E6}"/>
              </a:ext>
            </a:extLst>
          </p:cNvPr>
          <p:cNvCxnSpPr>
            <a:cxnSpLocks/>
          </p:cNvCxnSpPr>
          <p:nvPr/>
        </p:nvCxnSpPr>
        <p:spPr>
          <a:xfrm flipH="1">
            <a:off x="4728651" y="3635221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944DA62-1313-493D-8C1C-C590923AC598}"/>
              </a:ext>
            </a:extLst>
          </p:cNvPr>
          <p:cNvCxnSpPr>
            <a:cxnSpLocks/>
          </p:cNvCxnSpPr>
          <p:nvPr/>
        </p:nvCxnSpPr>
        <p:spPr>
          <a:xfrm flipH="1">
            <a:off x="4728651" y="3305453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507B54C-E0A2-4070-BFD2-736C88FFC1A6}"/>
              </a:ext>
            </a:extLst>
          </p:cNvPr>
          <p:cNvCxnSpPr>
            <a:cxnSpLocks/>
          </p:cNvCxnSpPr>
          <p:nvPr/>
        </p:nvCxnSpPr>
        <p:spPr>
          <a:xfrm flipH="1">
            <a:off x="4728651" y="264591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3B4EC1-111E-4B63-B1A0-7513955E891F}"/>
              </a:ext>
            </a:extLst>
          </p:cNvPr>
          <p:cNvCxnSpPr>
            <a:cxnSpLocks/>
          </p:cNvCxnSpPr>
          <p:nvPr/>
        </p:nvCxnSpPr>
        <p:spPr>
          <a:xfrm>
            <a:off x="6202592" y="3637712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2245EFD-39F3-4190-8A46-CEF8F7408798}"/>
              </a:ext>
            </a:extLst>
          </p:cNvPr>
          <p:cNvCxnSpPr>
            <a:cxnSpLocks/>
          </p:cNvCxnSpPr>
          <p:nvPr/>
        </p:nvCxnSpPr>
        <p:spPr>
          <a:xfrm>
            <a:off x="6202592" y="3917813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41EB101-FC0A-49FB-AA87-B06BEAB70A9F}"/>
              </a:ext>
            </a:extLst>
          </p:cNvPr>
          <p:cNvCxnSpPr>
            <a:cxnSpLocks/>
          </p:cNvCxnSpPr>
          <p:nvPr/>
        </p:nvCxnSpPr>
        <p:spPr>
          <a:xfrm>
            <a:off x="6202592" y="4296955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839A949-8FB6-445A-A856-E1A5AA6CB278}"/>
              </a:ext>
            </a:extLst>
          </p:cNvPr>
          <p:cNvCxnSpPr>
            <a:cxnSpLocks/>
          </p:cNvCxnSpPr>
          <p:nvPr/>
        </p:nvCxnSpPr>
        <p:spPr>
          <a:xfrm>
            <a:off x="6202592" y="4008374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EE87E70-28FA-4D6E-A958-D510DAE52E00}"/>
              </a:ext>
            </a:extLst>
          </p:cNvPr>
          <p:cNvSpPr/>
          <p:nvPr/>
        </p:nvSpPr>
        <p:spPr>
          <a:xfrm>
            <a:off x="3242603" y="2145324"/>
            <a:ext cx="726831" cy="255413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068BA1E-4256-4292-8D45-460A323D794A}"/>
              </a:ext>
            </a:extLst>
          </p:cNvPr>
          <p:cNvCxnSpPr>
            <a:cxnSpLocks/>
          </p:cNvCxnSpPr>
          <p:nvPr/>
        </p:nvCxnSpPr>
        <p:spPr>
          <a:xfrm>
            <a:off x="6202592" y="3306667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58004CD-4179-45A9-931B-15A34683B39C}"/>
              </a:ext>
            </a:extLst>
          </p:cNvPr>
          <p:cNvSpPr/>
          <p:nvPr/>
        </p:nvSpPr>
        <p:spPr>
          <a:xfrm flipV="1">
            <a:off x="6195559" y="2027529"/>
            <a:ext cx="316523" cy="623165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1BEAAB9-CF95-49C5-B2C0-09270FC624D9}"/>
              </a:ext>
            </a:extLst>
          </p:cNvPr>
          <p:cNvSpPr/>
          <p:nvPr/>
        </p:nvSpPr>
        <p:spPr>
          <a:xfrm>
            <a:off x="3472307" y="2400740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Mem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5495AA3-45FC-4D06-97A2-2C866B3DD507}"/>
              </a:ext>
            </a:extLst>
          </p:cNvPr>
          <p:cNvCxnSpPr>
            <a:cxnSpLocks/>
          </p:cNvCxnSpPr>
          <p:nvPr/>
        </p:nvCxnSpPr>
        <p:spPr>
          <a:xfrm flipH="1">
            <a:off x="4429275" y="2570423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A5C0DE8-C182-4E1D-B633-08853F23BF94}"/>
              </a:ext>
            </a:extLst>
          </p:cNvPr>
          <p:cNvSpPr txBox="1"/>
          <p:nvPr/>
        </p:nvSpPr>
        <p:spPr>
          <a:xfrm>
            <a:off x="6216664" y="3779314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src3</a:t>
            </a:r>
            <a:endParaRPr lang="en-US" sz="1000" i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38D6D3-B975-4536-9E9E-9082C644FEA0}"/>
              </a:ext>
            </a:extLst>
          </p:cNvPr>
          <p:cNvSpPr txBox="1"/>
          <p:nvPr/>
        </p:nvSpPr>
        <p:spPr>
          <a:xfrm>
            <a:off x="6204143" y="4042161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dest2</a:t>
            </a:r>
            <a:endParaRPr lang="en-US" sz="10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4BE15E-6039-48FA-B6C5-9A469C810419}"/>
              </a:ext>
            </a:extLst>
          </p:cNvPr>
          <p:cNvSpPr txBox="1"/>
          <p:nvPr/>
        </p:nvSpPr>
        <p:spPr>
          <a:xfrm>
            <a:off x="3207017" y="116806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F19693-59DB-4057-827B-37A1AC1F76D8}"/>
              </a:ext>
            </a:extLst>
          </p:cNvPr>
          <p:cNvSpPr/>
          <p:nvPr/>
        </p:nvSpPr>
        <p:spPr>
          <a:xfrm>
            <a:off x="3688189" y="1103762"/>
            <a:ext cx="739719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Host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0683E1-DFC0-4E29-BEB2-E09C4939329A}"/>
              </a:ext>
            </a:extLst>
          </p:cNvPr>
          <p:cNvSpPr/>
          <p:nvPr/>
        </p:nvSpPr>
        <p:spPr>
          <a:xfrm>
            <a:off x="4892582" y="1095304"/>
            <a:ext cx="1172201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Registers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387414-62FC-4DA6-8A84-2BECBBC7F6C4}"/>
              </a:ext>
            </a:extLst>
          </p:cNvPr>
          <p:cNvSpPr/>
          <p:nvPr/>
        </p:nvSpPr>
        <p:spPr>
          <a:xfrm>
            <a:off x="6519116" y="1095304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Decode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83CD3B9-427C-4F6D-886A-732C12939BE2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3259155" y="1441936"/>
            <a:ext cx="4290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D2A54B-2A0B-476F-A007-5735012C512F}"/>
              </a:ext>
            </a:extLst>
          </p:cNvPr>
          <p:cNvCxnSpPr>
            <a:cxnSpLocks/>
          </p:cNvCxnSpPr>
          <p:nvPr/>
        </p:nvCxnSpPr>
        <p:spPr>
          <a:xfrm flipH="1">
            <a:off x="4423853" y="1441936"/>
            <a:ext cx="46634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50A97A-AFDB-4CB2-8F55-B16DBDE26E98}"/>
              </a:ext>
            </a:extLst>
          </p:cNvPr>
          <p:cNvCxnSpPr>
            <a:cxnSpLocks/>
          </p:cNvCxnSpPr>
          <p:nvPr/>
        </p:nvCxnSpPr>
        <p:spPr>
          <a:xfrm flipH="1">
            <a:off x="6062653" y="1322360"/>
            <a:ext cx="457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C0F5557-7496-48A0-B0DB-894E036881AB}"/>
              </a:ext>
            </a:extLst>
          </p:cNvPr>
          <p:cNvCxnSpPr>
            <a:cxnSpLocks/>
          </p:cNvCxnSpPr>
          <p:nvPr/>
        </p:nvCxnSpPr>
        <p:spPr>
          <a:xfrm rot="5400000" flipH="1">
            <a:off x="6979481" y="1677923"/>
            <a:ext cx="24688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5A06524-B49B-4790-95C6-43E64CA2406E}"/>
              </a:ext>
            </a:extLst>
          </p:cNvPr>
          <p:cNvCxnSpPr>
            <a:cxnSpLocks/>
          </p:cNvCxnSpPr>
          <p:nvPr/>
        </p:nvCxnSpPr>
        <p:spPr>
          <a:xfrm flipH="1">
            <a:off x="4728651" y="2975685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57182EDD-D7F6-4C96-8888-C56A5AAD26CE}"/>
              </a:ext>
            </a:extLst>
          </p:cNvPr>
          <p:cNvSpPr/>
          <p:nvPr/>
        </p:nvSpPr>
        <p:spPr>
          <a:xfrm flipV="1">
            <a:off x="6195559" y="2839600"/>
            <a:ext cx="327074" cy="141481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6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4 internally has six channels for transferring data to or from memory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read-only </a:t>
            </a:r>
            <a:r>
              <a:rPr lang="en-US" i="1" dirty="0"/>
              <a:t>src1</a:t>
            </a:r>
            <a:r>
              <a:rPr lang="en-US" dirty="0"/>
              <a:t> channel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read-only </a:t>
            </a:r>
            <a:r>
              <a:rPr lang="en-US" i="1" dirty="0"/>
              <a:t>src2</a:t>
            </a:r>
            <a:r>
              <a:rPr lang="en-US" dirty="0"/>
              <a:t> channel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write-only </a:t>
            </a:r>
            <a:r>
              <a:rPr lang="en-US" i="1" dirty="0" err="1"/>
              <a:t>dest</a:t>
            </a:r>
            <a:r>
              <a:rPr lang="en-US" dirty="0"/>
              <a:t> channel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“</a:t>
            </a:r>
            <a:r>
              <a:rPr lang="en-US" dirty="0" err="1"/>
              <a:t>misc</a:t>
            </a:r>
            <a:r>
              <a:rPr lang="en-US" dirty="0"/>
              <a:t>” channel which can either read </a:t>
            </a:r>
            <a:r>
              <a:rPr lang="en-US" i="1" dirty="0"/>
              <a:t>src3</a:t>
            </a:r>
            <a:r>
              <a:rPr lang="en-US" dirty="0"/>
              <a:t> or write </a:t>
            </a:r>
            <a:r>
              <a:rPr lang="en-US" i="1" dirty="0"/>
              <a:t>dest2</a:t>
            </a:r>
            <a:r>
              <a:rPr lang="en-US" dirty="0"/>
              <a:t>  (depending on the instruction)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special read-only channel for reading vector masks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special channel for reading SPU programs and performing SPU loads/stores</a:t>
            </a:r>
          </a:p>
          <a:p>
            <a:pPr>
              <a:spcBef>
                <a:spcPts val="1600"/>
              </a:spcBef>
            </a:pPr>
            <a:r>
              <a:rPr lang="en-US" dirty="0"/>
              <a:t>These channels contend with each other for access to the RAM bank interfaces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Each channel wants to talk to one bank according to its current RAM address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When several channels all want to use the same bank, Hydra uses a priority rule first,</a:t>
            </a:r>
            <a:br>
              <a:rPr lang="en-US" dirty="0"/>
            </a:br>
            <a:r>
              <a:rPr lang="en-US" dirty="0"/>
              <a:t>then round-robin arbitration if RAM contention persists</a:t>
            </a:r>
          </a:p>
        </p:txBody>
      </p:sp>
    </p:spTree>
    <p:extLst>
      <p:ext uri="{BB962C8B-B14F-4D97-AF65-F5344CB8AC3E}">
        <p14:creationId xmlns:p14="http://schemas.microsoft.com/office/powerpoint/2010/main" val="201939016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As shown earlier, Hydra (like the Cray-1 and other vector machines)</a:t>
            </a:r>
            <a:br>
              <a:rPr lang="en-US" dirty="0"/>
            </a:br>
            <a:r>
              <a:rPr lang="en-US" dirty="0"/>
              <a:t>needs to perform multiple parallel reads and writes per cycle</a:t>
            </a:r>
            <a:br>
              <a:rPr lang="en-US" dirty="0"/>
            </a:br>
            <a:r>
              <a:rPr lang="en-US" dirty="0"/>
              <a:t>to keep its data pipeline busy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Interleaved banks of RAM allow Hydra to do</a:t>
            </a:r>
            <a:br>
              <a:rPr lang="en-US" dirty="0"/>
            </a:br>
            <a:r>
              <a:rPr lang="en-US" dirty="0"/>
              <a:t>this automatically, with no user intervention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Hydra does not require users to manage the</a:t>
            </a:r>
            <a:br>
              <a:rPr lang="en-US" dirty="0"/>
            </a:br>
            <a:r>
              <a:rPr lang="en-US" dirty="0"/>
              <a:t>location or alignment of vectors in RAM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Hydra’s channel FIFOs make this possible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00F5FDB-3362-4640-B123-8BC14A7742D2}"/>
              </a:ext>
            </a:extLst>
          </p:cNvPr>
          <p:cNvSpPr/>
          <p:nvPr/>
        </p:nvSpPr>
        <p:spPr>
          <a:xfrm>
            <a:off x="6053404" y="3406496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FFF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E8A81AF-9F36-4D30-9E93-C702CB9D4EA7}"/>
              </a:ext>
            </a:extLst>
          </p:cNvPr>
          <p:cNvSpPr/>
          <p:nvPr/>
        </p:nvSpPr>
        <p:spPr>
          <a:xfrm>
            <a:off x="6053404" y="3629011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FFF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D4A6BDD-49D9-4342-9240-D43DFF0C42CE}"/>
              </a:ext>
            </a:extLst>
          </p:cNvPr>
          <p:cNvSpPr/>
          <p:nvPr/>
        </p:nvSpPr>
        <p:spPr>
          <a:xfrm>
            <a:off x="6053404" y="4290533"/>
            <a:ext cx="437745" cy="219456"/>
          </a:xfrm>
          <a:prstGeom prst="roundRect">
            <a:avLst>
              <a:gd name="adj" fmla="val 41975"/>
            </a:avLst>
          </a:prstGeom>
          <a:solidFill>
            <a:srgbClr val="FFF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C549C81-2C02-4C30-8C92-01B2F09BDEE7}"/>
              </a:ext>
            </a:extLst>
          </p:cNvPr>
          <p:cNvSpPr/>
          <p:nvPr/>
        </p:nvSpPr>
        <p:spPr>
          <a:xfrm>
            <a:off x="3805084" y="340649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E8E91E6-AB2A-4B48-9468-B348DA0A8939}"/>
              </a:ext>
            </a:extLst>
          </p:cNvPr>
          <p:cNvSpPr/>
          <p:nvPr/>
        </p:nvSpPr>
        <p:spPr>
          <a:xfrm>
            <a:off x="3805084" y="362901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C74B23-65AC-4A11-9B03-C3A3A09E0749}"/>
              </a:ext>
            </a:extLst>
          </p:cNvPr>
          <p:cNvSpPr/>
          <p:nvPr/>
        </p:nvSpPr>
        <p:spPr>
          <a:xfrm>
            <a:off x="3805084" y="429053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2843225-0D80-46C8-9DFD-F716200E1A3A}"/>
              </a:ext>
            </a:extLst>
          </p:cNvPr>
          <p:cNvSpPr/>
          <p:nvPr/>
        </p:nvSpPr>
        <p:spPr>
          <a:xfrm>
            <a:off x="3246919" y="340649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4B530C5-37E6-451B-897D-2FCA4C960708}"/>
              </a:ext>
            </a:extLst>
          </p:cNvPr>
          <p:cNvSpPr/>
          <p:nvPr/>
        </p:nvSpPr>
        <p:spPr>
          <a:xfrm>
            <a:off x="3246919" y="362901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3806B6F-C040-4426-BE6B-489CAE5249BF}"/>
              </a:ext>
            </a:extLst>
          </p:cNvPr>
          <p:cNvSpPr/>
          <p:nvPr/>
        </p:nvSpPr>
        <p:spPr>
          <a:xfrm>
            <a:off x="3246919" y="429053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CDB765-78EA-46FD-B3E6-FCE2C155E1D1}"/>
              </a:ext>
            </a:extLst>
          </p:cNvPr>
          <p:cNvSpPr/>
          <p:nvPr/>
        </p:nvSpPr>
        <p:spPr>
          <a:xfrm>
            <a:off x="4360018" y="340649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CCA25E-576C-4863-81B6-465DBF20A0CF}"/>
              </a:ext>
            </a:extLst>
          </p:cNvPr>
          <p:cNvSpPr/>
          <p:nvPr/>
        </p:nvSpPr>
        <p:spPr>
          <a:xfrm>
            <a:off x="4360018" y="362901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0311BFC-388F-4390-B386-7087F248AD0A}"/>
              </a:ext>
            </a:extLst>
          </p:cNvPr>
          <p:cNvSpPr/>
          <p:nvPr/>
        </p:nvSpPr>
        <p:spPr>
          <a:xfrm>
            <a:off x="4360018" y="429053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793A3D4-534C-43DB-9E96-8BAB52587B25}"/>
              </a:ext>
            </a:extLst>
          </p:cNvPr>
          <p:cNvSpPr/>
          <p:nvPr/>
        </p:nvSpPr>
        <p:spPr>
          <a:xfrm>
            <a:off x="4932931" y="340649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0AE94D4-44D7-4A48-9BEB-DF61567DD8CC}"/>
              </a:ext>
            </a:extLst>
          </p:cNvPr>
          <p:cNvSpPr/>
          <p:nvPr/>
        </p:nvSpPr>
        <p:spPr>
          <a:xfrm>
            <a:off x="4932931" y="362901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E1335FD-F70D-4F56-BFFB-F1F48B1E92A4}"/>
              </a:ext>
            </a:extLst>
          </p:cNvPr>
          <p:cNvSpPr/>
          <p:nvPr/>
        </p:nvSpPr>
        <p:spPr>
          <a:xfrm>
            <a:off x="4932931" y="429053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9CD8408-F6B8-47D4-90C6-B125E163C25D}"/>
              </a:ext>
            </a:extLst>
          </p:cNvPr>
          <p:cNvSpPr/>
          <p:nvPr/>
        </p:nvSpPr>
        <p:spPr>
          <a:xfrm>
            <a:off x="5498470" y="3406496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EF07C47-43ED-4242-A90A-8B6D3755C04C}"/>
              </a:ext>
            </a:extLst>
          </p:cNvPr>
          <p:cNvSpPr/>
          <p:nvPr/>
        </p:nvSpPr>
        <p:spPr>
          <a:xfrm>
            <a:off x="5498470" y="3629011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A480BD4-E23A-4B4A-9873-8DF9625D8AD9}"/>
              </a:ext>
            </a:extLst>
          </p:cNvPr>
          <p:cNvSpPr/>
          <p:nvPr/>
        </p:nvSpPr>
        <p:spPr>
          <a:xfrm>
            <a:off x="5498470" y="4290533"/>
            <a:ext cx="437745" cy="219456"/>
          </a:xfrm>
          <a:prstGeom prst="roundRect">
            <a:avLst>
              <a:gd name="adj" fmla="val 41975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AC47C2E-08B2-47C0-B0F8-B82FABE29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578166"/>
              </p:ext>
            </p:extLst>
          </p:nvPr>
        </p:nvGraphicFramePr>
        <p:xfrm>
          <a:off x="326898" y="3428619"/>
          <a:ext cx="8490204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B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9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C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</a:t>
                      </a:r>
                      <a:r>
                        <a:rPr lang="en-US" sz="1200" b="0" kern="1200" baseline="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  <a:endParaRPr lang="en-US" sz="1200" b="0" kern="1200" dirty="0">
                        <a:solidFill>
                          <a:srgbClr val="01538A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 (2)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 A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DA6C7AB7-5028-48B3-95E3-BA293842D7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96" t="1809" r="41242" b="66477"/>
          <a:stretch/>
        </p:blipFill>
        <p:spPr>
          <a:xfrm>
            <a:off x="5370676" y="1514107"/>
            <a:ext cx="1631958" cy="158604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B2F8585-DD4A-4BE9-9FBF-1B82406FEF40}"/>
              </a:ext>
            </a:extLst>
          </p:cNvPr>
          <p:cNvSpPr/>
          <p:nvPr/>
        </p:nvSpPr>
        <p:spPr>
          <a:xfrm>
            <a:off x="8477655" y="3323550"/>
            <a:ext cx="437745" cy="1823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FC12B862-AA54-48A6-9C33-EB9A7EAB8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964619"/>
              </p:ext>
            </p:extLst>
          </p:nvPr>
        </p:nvGraphicFramePr>
        <p:xfrm>
          <a:off x="7324280" y="433501"/>
          <a:ext cx="1579764" cy="31189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5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175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1735">
                <a:tc>
                  <a:txBody>
                    <a:bodyPr/>
                    <a:lstStyle/>
                    <a:p>
                      <a:pPr algn="ctr"/>
                      <a:endParaRPr lang="en-US" sz="600" dirty="0"/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1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2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3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4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5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6</a:t>
                      </a:r>
                    </a:p>
                  </a:txBody>
                  <a:tcPr marL="0" marR="0" marT="0" marB="0"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7</a:t>
                      </a:r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0000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0001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0002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0003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0004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0005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0006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0" marR="0" marT="0" marB="0">
                    <a:lnL w="12700" cmpd="sng">
                      <a:noFill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0007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0008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0009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000A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000B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000C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000D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000E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000F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0010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0011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0012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0013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0014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0015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0016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0017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0018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0019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001A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001B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001C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001D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001E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001F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91735">
                <a:tc>
                  <a:txBody>
                    <a:bodyPr/>
                    <a:lstStyle/>
                    <a:p>
                      <a:pPr algn="ctr"/>
                      <a:r>
                        <a:rPr lang="en-US" sz="600" dirty="0"/>
                        <a:t>0020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0" marR="0" marT="0" marB="0"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3225FDFE-F476-4F62-AE56-3F8E126729B4}"/>
              </a:ext>
            </a:extLst>
          </p:cNvPr>
          <p:cNvSpPr/>
          <p:nvPr/>
        </p:nvSpPr>
        <p:spPr>
          <a:xfrm>
            <a:off x="6573187" y="2998033"/>
            <a:ext cx="314793" cy="1723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8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 read/write channels with FIFOs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Hydra’s several channels to RAM operate simultaneously and independently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dirty="0"/>
              <a:t>Each RAM channel has a FIFO (first-in/first-out) data buffer</a:t>
            </a:r>
          </a:p>
        </p:txBody>
      </p:sp>
      <p:sp>
        <p:nvSpPr>
          <p:cNvPr id="28" name="Right Arrow 26">
            <a:extLst>
              <a:ext uri="{FF2B5EF4-FFF2-40B4-BE49-F238E27FC236}">
                <a16:creationId xmlns:a16="http://schemas.microsoft.com/office/drawing/2014/main" id="{39CACAB0-8745-448F-BC5A-ABD22100243F}"/>
              </a:ext>
            </a:extLst>
          </p:cNvPr>
          <p:cNvSpPr/>
          <p:nvPr/>
        </p:nvSpPr>
        <p:spPr>
          <a:xfrm>
            <a:off x="2387163" y="2270285"/>
            <a:ext cx="1365287" cy="194640"/>
          </a:xfrm>
          <a:prstGeom prst="rightArrow">
            <a:avLst/>
          </a:prstGeom>
          <a:solidFill>
            <a:srgbClr val="7EC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DEB21097-CF52-41BE-8C43-76944E11AA0E}"/>
              </a:ext>
            </a:extLst>
          </p:cNvPr>
          <p:cNvSpPr/>
          <p:nvPr/>
        </p:nvSpPr>
        <p:spPr>
          <a:xfrm>
            <a:off x="2387163" y="3098623"/>
            <a:ext cx="1365287" cy="194640"/>
          </a:xfrm>
          <a:prstGeom prst="rightArrow">
            <a:avLst/>
          </a:prstGeom>
          <a:solidFill>
            <a:srgbClr val="7EC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ight Arrow 30">
            <a:extLst>
              <a:ext uri="{FF2B5EF4-FFF2-40B4-BE49-F238E27FC236}">
                <a16:creationId xmlns:a16="http://schemas.microsoft.com/office/drawing/2014/main" id="{93B9C30C-048A-452A-B986-D5906B84DD81}"/>
              </a:ext>
            </a:extLst>
          </p:cNvPr>
          <p:cNvSpPr/>
          <p:nvPr/>
        </p:nvSpPr>
        <p:spPr>
          <a:xfrm flipH="1">
            <a:off x="2387163" y="3942499"/>
            <a:ext cx="1365287" cy="194640"/>
          </a:xfrm>
          <a:prstGeom prst="rightArrow">
            <a:avLst/>
          </a:prstGeom>
          <a:solidFill>
            <a:srgbClr val="7EC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0ED2AC-FB44-4ADE-BDB1-ADD53D9B5011}"/>
              </a:ext>
            </a:extLst>
          </p:cNvPr>
          <p:cNvSpPr txBox="1"/>
          <p:nvPr/>
        </p:nvSpPr>
        <p:spPr>
          <a:xfrm>
            <a:off x="2677541" y="2072055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src1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D85F48-1CAA-43A7-97A7-B41E41810C8B}"/>
              </a:ext>
            </a:extLst>
          </p:cNvPr>
          <p:cNvSpPr txBox="1"/>
          <p:nvPr/>
        </p:nvSpPr>
        <p:spPr>
          <a:xfrm>
            <a:off x="2677541" y="2908212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src2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98F684-E268-46B0-B41B-5D84E4E88956}"/>
              </a:ext>
            </a:extLst>
          </p:cNvPr>
          <p:cNvSpPr txBox="1"/>
          <p:nvPr/>
        </p:nvSpPr>
        <p:spPr>
          <a:xfrm>
            <a:off x="2677540" y="3745701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dest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</p:txBody>
      </p:sp>
      <p:sp>
        <p:nvSpPr>
          <p:cNvPr id="34" name="Right Arrow 51">
            <a:extLst>
              <a:ext uri="{FF2B5EF4-FFF2-40B4-BE49-F238E27FC236}">
                <a16:creationId xmlns:a16="http://schemas.microsoft.com/office/drawing/2014/main" id="{08ADF124-AF1B-4E23-A8F5-B99A258399F4}"/>
              </a:ext>
            </a:extLst>
          </p:cNvPr>
          <p:cNvSpPr/>
          <p:nvPr/>
        </p:nvSpPr>
        <p:spPr>
          <a:xfrm>
            <a:off x="5159113" y="2270285"/>
            <a:ext cx="1167423" cy="194640"/>
          </a:xfrm>
          <a:prstGeom prst="rightArrow">
            <a:avLst/>
          </a:prstGeom>
          <a:solidFill>
            <a:srgbClr val="7EC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ight Arrow 52">
            <a:extLst>
              <a:ext uri="{FF2B5EF4-FFF2-40B4-BE49-F238E27FC236}">
                <a16:creationId xmlns:a16="http://schemas.microsoft.com/office/drawing/2014/main" id="{3D2EB0F0-243D-4B5F-AE76-847032FD0673}"/>
              </a:ext>
            </a:extLst>
          </p:cNvPr>
          <p:cNvSpPr/>
          <p:nvPr/>
        </p:nvSpPr>
        <p:spPr>
          <a:xfrm>
            <a:off x="5159113" y="3098623"/>
            <a:ext cx="1167423" cy="194640"/>
          </a:xfrm>
          <a:prstGeom prst="rightArrow">
            <a:avLst/>
          </a:prstGeom>
          <a:solidFill>
            <a:srgbClr val="7EC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ight Arrow 53">
            <a:extLst>
              <a:ext uri="{FF2B5EF4-FFF2-40B4-BE49-F238E27FC236}">
                <a16:creationId xmlns:a16="http://schemas.microsoft.com/office/drawing/2014/main" id="{B15EA2BC-3A3E-4B6E-BB38-367101D8FB8B}"/>
              </a:ext>
            </a:extLst>
          </p:cNvPr>
          <p:cNvSpPr/>
          <p:nvPr/>
        </p:nvSpPr>
        <p:spPr>
          <a:xfrm flipH="1">
            <a:off x="5159113" y="3942499"/>
            <a:ext cx="2568698" cy="194640"/>
          </a:xfrm>
          <a:prstGeom prst="rightArrow">
            <a:avLst>
              <a:gd name="adj1" fmla="val 43708"/>
              <a:gd name="adj2" fmla="val 50000"/>
            </a:avLst>
          </a:prstGeom>
          <a:solidFill>
            <a:srgbClr val="7EC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245D29D-F915-4F08-AACF-135D6B0DAA81}"/>
              </a:ext>
            </a:extLst>
          </p:cNvPr>
          <p:cNvCxnSpPr>
            <a:cxnSpLocks/>
            <a:stCxn id="39" idx="0"/>
          </p:cNvCxnSpPr>
          <p:nvPr/>
        </p:nvCxnSpPr>
        <p:spPr>
          <a:xfrm>
            <a:off x="4443936" y="2130358"/>
            <a:ext cx="5432" cy="428249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05F4E5E-3802-4983-8FBD-0BF97E79A4B5}"/>
              </a:ext>
            </a:extLst>
          </p:cNvPr>
          <p:cNvGrpSpPr/>
          <p:nvPr/>
        </p:nvGrpSpPr>
        <p:grpSpPr>
          <a:xfrm>
            <a:off x="3745435" y="2130358"/>
            <a:ext cx="1397001" cy="426300"/>
            <a:chOff x="3522133" y="2966993"/>
            <a:chExt cx="1862668" cy="45155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C74D006-6821-418E-BE30-36EFCBF9A922}"/>
                </a:ext>
              </a:extLst>
            </p:cNvPr>
            <p:cNvSpPr/>
            <p:nvPr/>
          </p:nvSpPr>
          <p:spPr>
            <a:xfrm>
              <a:off x="3522133" y="2966993"/>
              <a:ext cx="1862668" cy="45155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Read FIFO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C3E275E-D8B9-46A6-B4F9-5353F2237466}"/>
                </a:ext>
              </a:extLst>
            </p:cNvPr>
            <p:cNvCxnSpPr>
              <a:cxnSpLocks/>
            </p:cNvCxnSpPr>
            <p:nvPr/>
          </p:nvCxnSpPr>
          <p:spPr>
            <a:xfrm>
              <a:off x="3987770" y="2966993"/>
              <a:ext cx="20" cy="45155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75644C-84E2-4EEC-9F34-33076043251A}"/>
                </a:ext>
              </a:extLst>
            </p:cNvPr>
            <p:cNvCxnSpPr>
              <a:cxnSpLocks/>
            </p:cNvCxnSpPr>
            <p:nvPr/>
          </p:nvCxnSpPr>
          <p:spPr>
            <a:xfrm>
              <a:off x="4918973" y="2966993"/>
              <a:ext cx="20" cy="45155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8AC9F29-29C3-4F4F-9B2E-892AD11423DB}"/>
              </a:ext>
            </a:extLst>
          </p:cNvPr>
          <p:cNvGrpSpPr/>
          <p:nvPr/>
        </p:nvGrpSpPr>
        <p:grpSpPr>
          <a:xfrm>
            <a:off x="3745435" y="2973996"/>
            <a:ext cx="1397001" cy="428615"/>
            <a:chOff x="3522133" y="4092161"/>
            <a:chExt cx="1862668" cy="454007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F52F393-B361-4BDD-BE77-63E69EBB02DE}"/>
                </a:ext>
              </a:extLst>
            </p:cNvPr>
            <p:cNvSpPr/>
            <p:nvPr/>
          </p:nvSpPr>
          <p:spPr>
            <a:xfrm>
              <a:off x="3522133" y="4092161"/>
              <a:ext cx="1862668" cy="45155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Read FIFO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C258277-52BD-4E2F-914E-E0A5ACBF3068}"/>
                </a:ext>
              </a:extLst>
            </p:cNvPr>
            <p:cNvCxnSpPr>
              <a:cxnSpLocks/>
            </p:cNvCxnSpPr>
            <p:nvPr/>
          </p:nvCxnSpPr>
          <p:spPr>
            <a:xfrm>
              <a:off x="4453447" y="4094613"/>
              <a:ext cx="20" cy="45155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BD64902-07B6-444A-802B-256AD7B93CD1}"/>
                </a:ext>
              </a:extLst>
            </p:cNvPr>
            <p:cNvCxnSpPr>
              <a:cxnSpLocks/>
            </p:cNvCxnSpPr>
            <p:nvPr/>
          </p:nvCxnSpPr>
          <p:spPr>
            <a:xfrm>
              <a:off x="3987770" y="4094613"/>
              <a:ext cx="20" cy="45155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7E4E284-7A16-4984-8AB5-F9A0C7D2640B}"/>
                </a:ext>
              </a:extLst>
            </p:cNvPr>
            <p:cNvCxnSpPr>
              <a:cxnSpLocks/>
            </p:cNvCxnSpPr>
            <p:nvPr/>
          </p:nvCxnSpPr>
          <p:spPr>
            <a:xfrm>
              <a:off x="4918973" y="4094613"/>
              <a:ext cx="20" cy="45155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DCBB7E-19A2-4FDE-ACD5-45C81B279767}"/>
              </a:ext>
            </a:extLst>
          </p:cNvPr>
          <p:cNvGrpSpPr/>
          <p:nvPr/>
        </p:nvGrpSpPr>
        <p:grpSpPr>
          <a:xfrm>
            <a:off x="3745435" y="3814870"/>
            <a:ext cx="1397001" cy="429911"/>
            <a:chOff x="3522133" y="5213506"/>
            <a:chExt cx="1862668" cy="45537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2414CDA-82F3-4F23-BCE4-9483EBEA6505}"/>
                </a:ext>
              </a:extLst>
            </p:cNvPr>
            <p:cNvSpPr/>
            <p:nvPr/>
          </p:nvSpPr>
          <p:spPr>
            <a:xfrm>
              <a:off x="3522133" y="5217329"/>
              <a:ext cx="1862668" cy="45155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Write FIFO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60EB4D3-A327-4034-94C3-551C27F70E68}"/>
                </a:ext>
              </a:extLst>
            </p:cNvPr>
            <p:cNvCxnSpPr>
              <a:cxnSpLocks/>
            </p:cNvCxnSpPr>
            <p:nvPr/>
          </p:nvCxnSpPr>
          <p:spPr>
            <a:xfrm>
              <a:off x="4453447" y="5213506"/>
              <a:ext cx="20" cy="45155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D7CFCB0-15A8-4F8D-9BF0-15BF09617214}"/>
                </a:ext>
              </a:extLst>
            </p:cNvPr>
            <p:cNvCxnSpPr>
              <a:cxnSpLocks/>
            </p:cNvCxnSpPr>
            <p:nvPr/>
          </p:nvCxnSpPr>
          <p:spPr>
            <a:xfrm>
              <a:off x="3987770" y="5213506"/>
              <a:ext cx="20" cy="45155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2263DDE-3D3E-4872-A2E3-01C8D0199BF4}"/>
                </a:ext>
              </a:extLst>
            </p:cNvPr>
            <p:cNvCxnSpPr>
              <a:cxnSpLocks/>
            </p:cNvCxnSpPr>
            <p:nvPr/>
          </p:nvCxnSpPr>
          <p:spPr>
            <a:xfrm>
              <a:off x="4918973" y="5213506"/>
              <a:ext cx="20" cy="45155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Arrow: U-Turn 51">
            <a:extLst>
              <a:ext uri="{FF2B5EF4-FFF2-40B4-BE49-F238E27FC236}">
                <a16:creationId xmlns:a16="http://schemas.microsoft.com/office/drawing/2014/main" id="{D0CA8C99-A1CC-4ACA-9752-70E3A46EA8CF}"/>
              </a:ext>
            </a:extLst>
          </p:cNvPr>
          <p:cNvSpPr/>
          <p:nvPr/>
        </p:nvSpPr>
        <p:spPr>
          <a:xfrm rot="5400000">
            <a:off x="7151882" y="3055309"/>
            <a:ext cx="1360466" cy="697202"/>
          </a:xfrm>
          <a:prstGeom prst="uturnArrow">
            <a:avLst>
              <a:gd name="adj1" fmla="val 12528"/>
              <a:gd name="adj2" fmla="val 6264"/>
              <a:gd name="adj3" fmla="val 8605"/>
              <a:gd name="adj4" fmla="val 54289"/>
              <a:gd name="adj5" fmla="val 100000"/>
            </a:avLst>
          </a:prstGeom>
          <a:solidFill>
            <a:srgbClr val="7EC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3A1954-BF15-4462-B865-D8D2F4CF281F}"/>
              </a:ext>
            </a:extLst>
          </p:cNvPr>
          <p:cNvSpPr/>
          <p:nvPr/>
        </p:nvSpPr>
        <p:spPr>
          <a:xfrm>
            <a:off x="990163" y="1803037"/>
            <a:ext cx="1397001" cy="2700960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Banked RAM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2B057A-41D7-4BBA-B78B-B99898598B1C}"/>
              </a:ext>
            </a:extLst>
          </p:cNvPr>
          <p:cNvSpPr/>
          <p:nvPr/>
        </p:nvSpPr>
        <p:spPr>
          <a:xfrm>
            <a:off x="6329834" y="2072054"/>
            <a:ext cx="1153681" cy="1422608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Arithmetic Unit</a:t>
            </a:r>
          </a:p>
        </p:txBody>
      </p:sp>
    </p:spTree>
    <p:extLst>
      <p:ext uri="{BB962C8B-B14F-4D97-AF65-F5344CB8AC3E}">
        <p14:creationId xmlns:p14="http://schemas.microsoft.com/office/powerpoint/2010/main" val="2282372106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 read/write channels with FIFOs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The read and write FIFOs create some “slack” in the pipeline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This makes Hydra extremely tolerant of arbitrary vector alignments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Hydra starts by reading both source vectors simultaneously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If the arrays’ alignment in RAM is such that </a:t>
            </a:r>
            <a:r>
              <a:rPr lang="en-US" i="1" dirty="0"/>
              <a:t>B</a:t>
            </a:r>
            <a:r>
              <a:rPr lang="en-US" i="1" spc="75" dirty="0"/>
              <a:t>[</a:t>
            </a:r>
            <a:r>
              <a:rPr lang="en-US" i="1" spc="75" dirty="0" err="1"/>
              <a:t>i</a:t>
            </a:r>
            <a:r>
              <a:rPr lang="en-US" i="1" spc="150" dirty="0"/>
              <a:t>]</a:t>
            </a:r>
            <a:r>
              <a:rPr lang="en-US" dirty="0"/>
              <a:t> falls in a</a:t>
            </a:r>
            <a:br>
              <a:rPr lang="en-US" dirty="0"/>
            </a:br>
            <a:r>
              <a:rPr lang="en-US" dirty="0"/>
              <a:t>different bank than </a:t>
            </a:r>
            <a:r>
              <a:rPr lang="en-US" i="1" dirty="0"/>
              <a:t>C</a:t>
            </a:r>
            <a:r>
              <a:rPr lang="en-US" i="1" spc="75" dirty="0"/>
              <a:t>[</a:t>
            </a:r>
            <a:r>
              <a:rPr lang="en-US" i="1" spc="75" dirty="0" err="1"/>
              <a:t>i</a:t>
            </a:r>
            <a:r>
              <a:rPr lang="en-US" i="1" spc="150" dirty="0"/>
              <a:t>]</a:t>
            </a:r>
            <a:r>
              <a:rPr lang="en-US" i="1" dirty="0"/>
              <a:t> </a:t>
            </a:r>
            <a:r>
              <a:rPr lang="en-US" dirty="0"/>
              <a:t>for every </a:t>
            </a:r>
            <a:r>
              <a:rPr lang="en-US" i="1" dirty="0" err="1"/>
              <a:t>i</a:t>
            </a:r>
            <a:r>
              <a:rPr lang="en-US" i="1" dirty="0"/>
              <a:t> …</a:t>
            </a:r>
          </a:p>
          <a:p>
            <a:pPr lvl="1">
              <a:spcBef>
                <a:spcPts val="500"/>
              </a:spcBef>
            </a:pPr>
            <a:r>
              <a:rPr lang="en-US" i="1" dirty="0"/>
              <a:t>…</a:t>
            </a:r>
            <a:r>
              <a:rPr lang="en-US" dirty="0"/>
              <a:t> and likewise there is no conflict when writing to </a:t>
            </a:r>
            <a:r>
              <a:rPr lang="en-US" i="1" dirty="0"/>
              <a:t>A</a:t>
            </a:r>
            <a:r>
              <a:rPr lang="en-US" i="1" spc="75" dirty="0"/>
              <a:t>[</a:t>
            </a:r>
            <a:r>
              <a:rPr lang="en-US" i="1" spc="75" dirty="0" err="1"/>
              <a:t>i</a:t>
            </a:r>
            <a:r>
              <a:rPr lang="en-US" i="1" dirty="0"/>
              <a:t>] …</a:t>
            </a:r>
          </a:p>
          <a:p>
            <a:pPr lvl="1">
              <a:spcBef>
                <a:spcPts val="500"/>
              </a:spcBef>
            </a:pPr>
            <a:r>
              <a:rPr lang="en-US" i="1" dirty="0"/>
              <a:t>…</a:t>
            </a:r>
            <a:r>
              <a:rPr lang="en-US" dirty="0"/>
              <a:t> then everything is simple: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AC47C2E-08B2-47C0-B0F8-B82FABE29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300710"/>
              </p:ext>
            </p:extLst>
          </p:nvPr>
        </p:nvGraphicFramePr>
        <p:xfrm>
          <a:off x="326898" y="3428619"/>
          <a:ext cx="8490204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B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9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C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9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</a:t>
                      </a:r>
                      <a:r>
                        <a:rPr lang="en-US" sz="1200" b="0" kern="1200" baseline="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  <a:endParaRPr lang="en-US" sz="1200" b="0" kern="1200" dirty="0">
                        <a:solidFill>
                          <a:srgbClr val="01538A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 (2)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 A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5EB28B9D-DB05-4508-A61E-5011B0EBFB8B}"/>
              </a:ext>
            </a:extLst>
          </p:cNvPr>
          <p:cNvGrpSpPr/>
          <p:nvPr/>
        </p:nvGrpSpPr>
        <p:grpSpPr>
          <a:xfrm>
            <a:off x="6452020" y="1591114"/>
            <a:ext cx="2548038" cy="1180469"/>
            <a:chOff x="898186" y="2404049"/>
            <a:chExt cx="7773352" cy="360128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2C33F68-1472-4BFB-84D3-9407BCEFAA18}"/>
                </a:ext>
              </a:extLst>
            </p:cNvPr>
            <p:cNvSpPr/>
            <p:nvPr/>
          </p:nvSpPr>
          <p:spPr>
            <a:xfrm>
              <a:off x="898186" y="2404049"/>
              <a:ext cx="1862668" cy="360128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Banked RAM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2E843C8-8B10-4EEF-8919-A9A12EDC795E}"/>
                </a:ext>
              </a:extLst>
            </p:cNvPr>
            <p:cNvSpPr/>
            <p:nvPr/>
          </p:nvSpPr>
          <p:spPr>
            <a:xfrm>
              <a:off x="6203695" y="2762739"/>
              <a:ext cx="1538241" cy="189681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err="1">
                  <a:solidFill>
                    <a:schemeClr val="tx1"/>
                  </a:solidFill>
                </a:rPr>
                <a:t>Arith</a:t>
              </a:r>
              <a:r>
                <a:rPr lang="en-US" sz="1200" dirty="0">
                  <a:solidFill>
                    <a:schemeClr val="tx1"/>
                  </a:solidFill>
                </a:rPr>
                <a:t> Unit</a:t>
              </a:r>
            </a:p>
          </p:txBody>
        </p:sp>
        <p:sp>
          <p:nvSpPr>
            <p:cNvPr id="29" name="Right Arrow 26">
              <a:extLst>
                <a:ext uri="{FF2B5EF4-FFF2-40B4-BE49-F238E27FC236}">
                  <a16:creationId xmlns:a16="http://schemas.microsoft.com/office/drawing/2014/main" id="{89E299A8-A9C8-434A-B605-FAB443CCC64E}"/>
                </a:ext>
              </a:extLst>
            </p:cNvPr>
            <p:cNvSpPr/>
            <p:nvPr/>
          </p:nvSpPr>
          <p:spPr>
            <a:xfrm>
              <a:off x="2760854" y="3027047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ight Arrow 28">
              <a:extLst>
                <a:ext uri="{FF2B5EF4-FFF2-40B4-BE49-F238E27FC236}">
                  <a16:creationId xmlns:a16="http://schemas.microsoft.com/office/drawing/2014/main" id="{BA959FBC-4D8C-4156-8246-9FE533F9F0E5}"/>
                </a:ext>
              </a:extLst>
            </p:cNvPr>
            <p:cNvSpPr/>
            <p:nvPr/>
          </p:nvSpPr>
          <p:spPr>
            <a:xfrm>
              <a:off x="2760854" y="4131497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D7417AA7-21A0-42E8-9815-012FC3471458}"/>
                </a:ext>
              </a:extLst>
            </p:cNvPr>
            <p:cNvSpPr/>
            <p:nvPr/>
          </p:nvSpPr>
          <p:spPr>
            <a:xfrm flipH="1">
              <a:off x="2760852" y="5256665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ight Arrow 51">
              <a:extLst>
                <a:ext uri="{FF2B5EF4-FFF2-40B4-BE49-F238E27FC236}">
                  <a16:creationId xmlns:a16="http://schemas.microsoft.com/office/drawing/2014/main" id="{829658ED-8AC5-49D7-8985-9276B88ACAD5}"/>
                </a:ext>
              </a:extLst>
            </p:cNvPr>
            <p:cNvSpPr/>
            <p:nvPr/>
          </p:nvSpPr>
          <p:spPr>
            <a:xfrm>
              <a:off x="5512191" y="3027047"/>
              <a:ext cx="692796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ight Arrow 52">
              <a:extLst>
                <a:ext uri="{FF2B5EF4-FFF2-40B4-BE49-F238E27FC236}">
                  <a16:creationId xmlns:a16="http://schemas.microsoft.com/office/drawing/2014/main" id="{2DF2277E-D5CA-4119-B596-E3CB206EBA84}"/>
                </a:ext>
              </a:extLst>
            </p:cNvPr>
            <p:cNvSpPr/>
            <p:nvPr/>
          </p:nvSpPr>
          <p:spPr>
            <a:xfrm>
              <a:off x="5512191" y="4131497"/>
              <a:ext cx="692796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53">
              <a:extLst>
                <a:ext uri="{FF2B5EF4-FFF2-40B4-BE49-F238E27FC236}">
                  <a16:creationId xmlns:a16="http://schemas.microsoft.com/office/drawing/2014/main" id="{88012EEA-3318-40E1-91BB-338B8CC1BDBA}"/>
                </a:ext>
              </a:extLst>
            </p:cNvPr>
            <p:cNvSpPr/>
            <p:nvPr/>
          </p:nvSpPr>
          <p:spPr>
            <a:xfrm flipH="1">
              <a:off x="5512188" y="5256665"/>
              <a:ext cx="2391779" cy="259520"/>
            </a:xfrm>
            <a:prstGeom prst="rightArrow">
              <a:avLst>
                <a:gd name="adj1" fmla="val 43708"/>
                <a:gd name="adj2" fmla="val 50000"/>
              </a:avLst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A062C29-2108-4342-8FF7-D4DC737E8CE1}"/>
                </a:ext>
              </a:extLst>
            </p:cNvPr>
            <p:cNvCxnSpPr>
              <a:cxnSpLocks/>
              <a:stCxn id="48" idx="0"/>
            </p:cNvCxnSpPr>
            <p:nvPr/>
          </p:nvCxnSpPr>
          <p:spPr>
            <a:xfrm>
              <a:off x="4573614" y="2840477"/>
              <a:ext cx="7243" cy="570998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C52D93C-0AFD-4949-BFAC-3EFCD024E87C}"/>
                </a:ext>
              </a:extLst>
            </p:cNvPr>
            <p:cNvGrpSpPr/>
            <p:nvPr/>
          </p:nvGrpSpPr>
          <p:grpSpPr>
            <a:xfrm>
              <a:off x="3642280" y="2840477"/>
              <a:ext cx="1862668" cy="568400"/>
              <a:chOff x="3522133" y="2966993"/>
              <a:chExt cx="1862668" cy="451555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4480054C-69EC-4F7A-82AA-75135FB72CD2}"/>
                  </a:ext>
                </a:extLst>
              </p:cNvPr>
              <p:cNvSpPr/>
              <p:nvPr/>
            </p:nvSpPr>
            <p:spPr>
              <a:xfrm>
                <a:off x="3522133" y="2966993"/>
                <a:ext cx="1862668" cy="451555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0031F12-3E45-43CF-8029-926BB4C8EB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296699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0C775E2-4950-452E-B67F-BA504B0D0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296699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CE3DA8-557D-40FA-AFEC-76434A783B9B}"/>
                </a:ext>
              </a:extLst>
            </p:cNvPr>
            <p:cNvGrpSpPr/>
            <p:nvPr/>
          </p:nvGrpSpPr>
          <p:grpSpPr>
            <a:xfrm>
              <a:off x="3642280" y="3965328"/>
              <a:ext cx="1862668" cy="571486"/>
              <a:chOff x="3522133" y="4092161"/>
              <a:chExt cx="1862668" cy="454007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E8E195A0-FD2F-42C0-BF2B-7393AEAF7F55}"/>
                  </a:ext>
                </a:extLst>
              </p:cNvPr>
              <p:cNvSpPr/>
              <p:nvPr/>
            </p:nvSpPr>
            <p:spPr>
              <a:xfrm>
                <a:off x="3522133" y="4092161"/>
                <a:ext cx="1862668" cy="45155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6D28A7A-69C0-44AF-B8FC-EBCA45103F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3447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23F5AD0-6F64-40A9-9F8B-1FAFEEB75C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8328E685-65A2-488B-BFAE-30C9BED5F7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C5D9116-0883-4C1A-83DD-35E1D5894E63}"/>
                </a:ext>
              </a:extLst>
            </p:cNvPr>
            <p:cNvGrpSpPr/>
            <p:nvPr/>
          </p:nvGrpSpPr>
          <p:grpSpPr>
            <a:xfrm>
              <a:off x="3642280" y="5086494"/>
              <a:ext cx="1862668" cy="573214"/>
              <a:chOff x="3522133" y="5213506"/>
              <a:chExt cx="1862668" cy="455378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118668F-AB7C-44B4-8BF0-696355F383AA}"/>
                  </a:ext>
                </a:extLst>
              </p:cNvPr>
              <p:cNvSpPr/>
              <p:nvPr/>
            </p:nvSpPr>
            <p:spPr>
              <a:xfrm>
                <a:off x="3522133" y="5217329"/>
                <a:ext cx="1862668" cy="45155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265B7E28-3E31-4CAF-A78B-D690728118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3447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9BE914A6-2D10-4513-8D43-4A7C909B3B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A186B599-10E8-4592-8C33-4D96BD961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Arrow: U-Turn 38">
              <a:extLst>
                <a:ext uri="{FF2B5EF4-FFF2-40B4-BE49-F238E27FC236}">
                  <a16:creationId xmlns:a16="http://schemas.microsoft.com/office/drawing/2014/main" id="{B6AFF7E4-7893-4BB9-A618-4A8D70F818FE}"/>
                </a:ext>
              </a:extLst>
            </p:cNvPr>
            <p:cNvSpPr/>
            <p:nvPr/>
          </p:nvSpPr>
          <p:spPr>
            <a:xfrm rot="5400000">
              <a:off x="7299759" y="4073746"/>
              <a:ext cx="1813955" cy="929602"/>
            </a:xfrm>
            <a:prstGeom prst="uturnArrow">
              <a:avLst>
                <a:gd name="adj1" fmla="val 12528"/>
                <a:gd name="adj2" fmla="val 6264"/>
                <a:gd name="adj3" fmla="val 8605"/>
                <a:gd name="adj4" fmla="val 54289"/>
                <a:gd name="adj5" fmla="val 100000"/>
              </a:avLst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5C92ADB6-3429-4E7F-8E14-D2166F1C31EB}"/>
              </a:ext>
            </a:extLst>
          </p:cNvPr>
          <p:cNvSpPr txBox="1"/>
          <p:nvPr/>
        </p:nvSpPr>
        <p:spPr>
          <a:xfrm>
            <a:off x="7899958" y="1636988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C6B222-516F-4631-9B03-D770DA55796D}"/>
              </a:ext>
            </a:extLst>
          </p:cNvPr>
          <p:cNvSpPr txBox="1"/>
          <p:nvPr/>
        </p:nvSpPr>
        <p:spPr>
          <a:xfrm>
            <a:off x="7896753" y="2003168"/>
            <a:ext cx="3449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7F5E7DA-4727-4036-9274-C0C5B52FA4A9}"/>
              </a:ext>
            </a:extLst>
          </p:cNvPr>
          <p:cNvSpPr txBox="1"/>
          <p:nvPr/>
        </p:nvSpPr>
        <p:spPr>
          <a:xfrm>
            <a:off x="7899958" y="2381196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0138865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 read/write channels with FIFOs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490204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Suppose </a:t>
            </a:r>
            <a:r>
              <a:rPr lang="en-US" i="1" dirty="0"/>
              <a:t>B</a:t>
            </a:r>
            <a:r>
              <a:rPr lang="en-US" i="1" spc="75" dirty="0"/>
              <a:t>[</a:t>
            </a:r>
            <a:r>
              <a:rPr lang="en-US" i="1" spc="75" dirty="0" err="1"/>
              <a:t>i</a:t>
            </a:r>
            <a:r>
              <a:rPr lang="en-US" i="1" spc="150" dirty="0"/>
              <a:t>]</a:t>
            </a:r>
            <a:r>
              <a:rPr lang="en-US" dirty="0"/>
              <a:t> lands in the same bank as </a:t>
            </a:r>
            <a:r>
              <a:rPr lang="en-US" i="1" dirty="0"/>
              <a:t>C</a:t>
            </a:r>
            <a:r>
              <a:rPr lang="en-US" i="1" spc="75" dirty="0"/>
              <a:t>[</a:t>
            </a:r>
            <a:r>
              <a:rPr lang="en-US" i="1" spc="75" dirty="0" err="1"/>
              <a:t>i</a:t>
            </a:r>
            <a:r>
              <a:rPr lang="en-US" i="1" dirty="0"/>
              <a:t>],</a:t>
            </a:r>
            <a:r>
              <a:rPr lang="en-US" dirty="0"/>
              <a:t> because </a:t>
            </a:r>
            <a:r>
              <a:rPr lang="en-US" i="1" dirty="0"/>
              <a:t>B</a:t>
            </a:r>
            <a:r>
              <a:rPr lang="en-US" dirty="0"/>
              <a:t> and </a:t>
            </a:r>
            <a:r>
              <a:rPr lang="en-US" i="1" dirty="0"/>
              <a:t>C</a:t>
            </a:r>
            <a:r>
              <a:rPr lang="en-US" dirty="0"/>
              <a:t> are similarly aligned in RAM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Hydra will fetch </a:t>
            </a:r>
            <a:r>
              <a:rPr lang="en-US" i="1" dirty="0"/>
              <a:t>B</a:t>
            </a:r>
            <a:r>
              <a:rPr lang="en-US" i="1" spc="75" dirty="0"/>
              <a:t>[0]</a:t>
            </a:r>
            <a:r>
              <a:rPr lang="en-US" dirty="0"/>
              <a:t> on the first cycle …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… but its attempt to fetch </a:t>
            </a:r>
            <a:r>
              <a:rPr lang="en-US" i="1" dirty="0"/>
              <a:t>C</a:t>
            </a:r>
            <a:r>
              <a:rPr lang="en-US" i="1" spc="75" dirty="0"/>
              <a:t>[0]</a:t>
            </a:r>
            <a:r>
              <a:rPr lang="en-US" dirty="0"/>
              <a:t> at the same time will stall due</a:t>
            </a:r>
            <a:br>
              <a:rPr lang="en-US" dirty="0"/>
            </a:br>
            <a:r>
              <a:rPr lang="en-US" dirty="0"/>
              <a:t>to a bank conflict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Hydra will hold </a:t>
            </a:r>
            <a:r>
              <a:rPr lang="en-US" i="1" dirty="0"/>
              <a:t>B</a:t>
            </a:r>
            <a:r>
              <a:rPr lang="en-US" i="1" spc="75" dirty="0"/>
              <a:t>[0]</a:t>
            </a:r>
            <a:r>
              <a:rPr lang="en-US" dirty="0"/>
              <a:t> in its channel FIFO while it tries to</a:t>
            </a:r>
            <a:br>
              <a:rPr lang="en-US" dirty="0"/>
            </a:br>
            <a:r>
              <a:rPr lang="en-US" dirty="0"/>
              <a:t>read </a:t>
            </a:r>
            <a:r>
              <a:rPr lang="en-US" i="1" dirty="0"/>
              <a:t>C</a:t>
            </a:r>
            <a:r>
              <a:rPr lang="en-US" i="1" spc="75" dirty="0"/>
              <a:t>[0]</a:t>
            </a:r>
            <a:r>
              <a:rPr lang="en-US" dirty="0"/>
              <a:t> again on the next cycle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 “</a:t>
            </a:r>
            <a:r>
              <a:rPr lang="en-US" i="1" dirty="0"/>
              <a:t>B</a:t>
            </a:r>
            <a:r>
              <a:rPr lang="en-US" dirty="0"/>
              <a:t>” RAM channel simultaneously reads </a:t>
            </a:r>
            <a:r>
              <a:rPr lang="en-US" i="1" dirty="0"/>
              <a:t>B</a:t>
            </a:r>
            <a:r>
              <a:rPr lang="en-US" i="1" spc="75" dirty="0"/>
              <a:t>[1</a:t>
            </a:r>
            <a:r>
              <a:rPr lang="en-US" i="1" dirty="0"/>
              <a:t>]</a:t>
            </a:r>
            <a:r>
              <a:rPr lang="en-US" dirty="0"/>
              <a:t>, which</a:t>
            </a:r>
            <a:br>
              <a:rPr lang="en-US" dirty="0"/>
            </a:br>
            <a:r>
              <a:rPr lang="en-US" dirty="0"/>
              <a:t>also succeeds because </a:t>
            </a:r>
            <a:r>
              <a:rPr lang="en-US" i="1" dirty="0"/>
              <a:t>B[1</a:t>
            </a:r>
            <a:r>
              <a:rPr lang="en-US" i="1" spc="75" dirty="0"/>
              <a:t>]</a:t>
            </a:r>
            <a:r>
              <a:rPr lang="en-US" dirty="0"/>
              <a:t> and </a:t>
            </a:r>
            <a:r>
              <a:rPr lang="en-US" i="1" dirty="0"/>
              <a:t>C</a:t>
            </a:r>
            <a:r>
              <a:rPr lang="en-US" i="1" spc="75" dirty="0"/>
              <a:t>[0]</a:t>
            </a:r>
            <a:r>
              <a:rPr lang="en-US" i="1" dirty="0"/>
              <a:t> </a:t>
            </a:r>
            <a:r>
              <a:rPr lang="en-US" dirty="0"/>
              <a:t>fall in different banks</a:t>
            </a:r>
          </a:p>
          <a:p>
            <a:pPr lvl="2">
              <a:spcBef>
                <a:spcPts val="200"/>
              </a:spcBef>
            </a:pPr>
            <a:r>
              <a:rPr lang="en-US" dirty="0"/>
              <a:t>They must, since </a:t>
            </a:r>
            <a:r>
              <a:rPr lang="en-US" i="1" dirty="0"/>
              <a:t>B[1]</a:t>
            </a:r>
            <a:r>
              <a:rPr lang="en-US" dirty="0"/>
              <a:t> and </a:t>
            </a:r>
            <a:r>
              <a:rPr lang="en-US" i="1" dirty="0"/>
              <a:t>B[0]</a:t>
            </a:r>
            <a:r>
              <a:rPr lang="en-US" dirty="0"/>
              <a:t> are in different interleaved banks</a:t>
            </a:r>
            <a:br>
              <a:rPr lang="en-US" dirty="0"/>
            </a:br>
            <a:r>
              <a:rPr lang="en-US" dirty="0"/>
              <a:t>while </a:t>
            </a:r>
            <a:r>
              <a:rPr lang="en-US" i="1" dirty="0"/>
              <a:t>B[0</a:t>
            </a:r>
            <a:r>
              <a:rPr lang="en-US" dirty="0"/>
              <a:t>] and </a:t>
            </a:r>
            <a:r>
              <a:rPr lang="en-US" i="1" dirty="0"/>
              <a:t>C[0]</a:t>
            </a:r>
            <a:r>
              <a:rPr lang="en-US" dirty="0"/>
              <a:t> were in the same bank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AC47C2E-08B2-47C0-B0F8-B82FABE29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59011"/>
              </p:ext>
            </p:extLst>
          </p:nvPr>
        </p:nvGraphicFramePr>
        <p:xfrm>
          <a:off x="326898" y="3428619"/>
          <a:ext cx="8490204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B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EAAA0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C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stall</a:t>
                      </a:r>
                      <a:endParaRPr lang="en-US" sz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EAAA0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</a:t>
                      </a:r>
                      <a:r>
                        <a:rPr lang="en-US" sz="1200" b="0" kern="1200" baseline="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  <a:endParaRPr lang="en-US" sz="1200" b="0" kern="1200" dirty="0">
                        <a:solidFill>
                          <a:srgbClr val="01538A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 (2)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 A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5EB28B9D-DB05-4508-A61E-5011B0EBFB8B}"/>
              </a:ext>
            </a:extLst>
          </p:cNvPr>
          <p:cNvGrpSpPr/>
          <p:nvPr/>
        </p:nvGrpSpPr>
        <p:grpSpPr>
          <a:xfrm>
            <a:off x="6452020" y="1591114"/>
            <a:ext cx="2548038" cy="1180469"/>
            <a:chOff x="898186" y="2404049"/>
            <a:chExt cx="7773352" cy="360128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2C33F68-1472-4BFB-84D3-9407BCEFAA18}"/>
                </a:ext>
              </a:extLst>
            </p:cNvPr>
            <p:cNvSpPr/>
            <p:nvPr/>
          </p:nvSpPr>
          <p:spPr>
            <a:xfrm>
              <a:off x="898186" y="2404049"/>
              <a:ext cx="1862668" cy="360128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Banked RAM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2E843C8-8B10-4EEF-8919-A9A12EDC795E}"/>
                </a:ext>
              </a:extLst>
            </p:cNvPr>
            <p:cNvSpPr/>
            <p:nvPr/>
          </p:nvSpPr>
          <p:spPr>
            <a:xfrm>
              <a:off x="6203695" y="2762739"/>
              <a:ext cx="1538241" cy="189681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err="1">
                  <a:solidFill>
                    <a:schemeClr val="tx1"/>
                  </a:solidFill>
                </a:rPr>
                <a:t>Arith</a:t>
              </a:r>
              <a:r>
                <a:rPr lang="en-US" sz="1200" dirty="0">
                  <a:solidFill>
                    <a:schemeClr val="tx1"/>
                  </a:solidFill>
                </a:rPr>
                <a:t> Unit</a:t>
              </a:r>
            </a:p>
          </p:txBody>
        </p:sp>
        <p:sp>
          <p:nvSpPr>
            <p:cNvPr id="29" name="Right Arrow 26">
              <a:extLst>
                <a:ext uri="{FF2B5EF4-FFF2-40B4-BE49-F238E27FC236}">
                  <a16:creationId xmlns:a16="http://schemas.microsoft.com/office/drawing/2014/main" id="{89E299A8-A9C8-434A-B605-FAB443CCC64E}"/>
                </a:ext>
              </a:extLst>
            </p:cNvPr>
            <p:cNvSpPr/>
            <p:nvPr/>
          </p:nvSpPr>
          <p:spPr>
            <a:xfrm>
              <a:off x="2760854" y="3027047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ight Arrow 28">
              <a:extLst>
                <a:ext uri="{FF2B5EF4-FFF2-40B4-BE49-F238E27FC236}">
                  <a16:creationId xmlns:a16="http://schemas.microsoft.com/office/drawing/2014/main" id="{BA959FBC-4D8C-4156-8246-9FE533F9F0E5}"/>
                </a:ext>
              </a:extLst>
            </p:cNvPr>
            <p:cNvSpPr/>
            <p:nvPr/>
          </p:nvSpPr>
          <p:spPr>
            <a:xfrm>
              <a:off x="2760854" y="4131497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D7417AA7-21A0-42E8-9815-012FC3471458}"/>
                </a:ext>
              </a:extLst>
            </p:cNvPr>
            <p:cNvSpPr/>
            <p:nvPr/>
          </p:nvSpPr>
          <p:spPr>
            <a:xfrm flipH="1">
              <a:off x="2760852" y="5256665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ight Arrow 51">
              <a:extLst>
                <a:ext uri="{FF2B5EF4-FFF2-40B4-BE49-F238E27FC236}">
                  <a16:creationId xmlns:a16="http://schemas.microsoft.com/office/drawing/2014/main" id="{829658ED-8AC5-49D7-8985-9276B88ACAD5}"/>
                </a:ext>
              </a:extLst>
            </p:cNvPr>
            <p:cNvSpPr/>
            <p:nvPr/>
          </p:nvSpPr>
          <p:spPr>
            <a:xfrm>
              <a:off x="5512191" y="3027047"/>
              <a:ext cx="692796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ight Arrow 52">
              <a:extLst>
                <a:ext uri="{FF2B5EF4-FFF2-40B4-BE49-F238E27FC236}">
                  <a16:creationId xmlns:a16="http://schemas.microsoft.com/office/drawing/2014/main" id="{2DF2277E-D5CA-4119-B596-E3CB206EBA84}"/>
                </a:ext>
              </a:extLst>
            </p:cNvPr>
            <p:cNvSpPr/>
            <p:nvPr/>
          </p:nvSpPr>
          <p:spPr>
            <a:xfrm>
              <a:off x="5512191" y="4131497"/>
              <a:ext cx="692796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53">
              <a:extLst>
                <a:ext uri="{FF2B5EF4-FFF2-40B4-BE49-F238E27FC236}">
                  <a16:creationId xmlns:a16="http://schemas.microsoft.com/office/drawing/2014/main" id="{88012EEA-3318-40E1-91BB-338B8CC1BDBA}"/>
                </a:ext>
              </a:extLst>
            </p:cNvPr>
            <p:cNvSpPr/>
            <p:nvPr/>
          </p:nvSpPr>
          <p:spPr>
            <a:xfrm flipH="1">
              <a:off x="5512188" y="5256665"/>
              <a:ext cx="2391779" cy="259520"/>
            </a:xfrm>
            <a:prstGeom prst="rightArrow">
              <a:avLst>
                <a:gd name="adj1" fmla="val 43708"/>
                <a:gd name="adj2" fmla="val 50000"/>
              </a:avLst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A062C29-2108-4342-8FF7-D4DC737E8CE1}"/>
                </a:ext>
              </a:extLst>
            </p:cNvPr>
            <p:cNvCxnSpPr>
              <a:cxnSpLocks/>
              <a:stCxn id="48" idx="0"/>
            </p:cNvCxnSpPr>
            <p:nvPr/>
          </p:nvCxnSpPr>
          <p:spPr>
            <a:xfrm>
              <a:off x="4573614" y="2840477"/>
              <a:ext cx="7243" cy="570998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C52D93C-0AFD-4949-BFAC-3EFCD024E87C}"/>
                </a:ext>
              </a:extLst>
            </p:cNvPr>
            <p:cNvGrpSpPr/>
            <p:nvPr/>
          </p:nvGrpSpPr>
          <p:grpSpPr>
            <a:xfrm>
              <a:off x="3642280" y="2840477"/>
              <a:ext cx="1862668" cy="568400"/>
              <a:chOff x="3522133" y="2966993"/>
              <a:chExt cx="1862668" cy="451555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4480054C-69EC-4F7A-82AA-75135FB72CD2}"/>
                  </a:ext>
                </a:extLst>
              </p:cNvPr>
              <p:cNvSpPr/>
              <p:nvPr/>
            </p:nvSpPr>
            <p:spPr>
              <a:xfrm>
                <a:off x="3522133" y="2966993"/>
                <a:ext cx="1862668" cy="451555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0031F12-3E45-43CF-8029-926BB4C8EB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296699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0C775E2-4950-452E-B67F-BA504B0D0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296699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CE3DA8-557D-40FA-AFEC-76434A783B9B}"/>
                </a:ext>
              </a:extLst>
            </p:cNvPr>
            <p:cNvGrpSpPr/>
            <p:nvPr/>
          </p:nvGrpSpPr>
          <p:grpSpPr>
            <a:xfrm>
              <a:off x="3642280" y="3965328"/>
              <a:ext cx="1862668" cy="571486"/>
              <a:chOff x="3522133" y="4092161"/>
              <a:chExt cx="1862668" cy="454007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E8E195A0-FD2F-42C0-BF2B-7393AEAF7F55}"/>
                  </a:ext>
                </a:extLst>
              </p:cNvPr>
              <p:cNvSpPr/>
              <p:nvPr/>
            </p:nvSpPr>
            <p:spPr>
              <a:xfrm>
                <a:off x="3522133" y="4092161"/>
                <a:ext cx="1862668" cy="45155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6D28A7A-69C0-44AF-B8FC-EBCA45103F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3447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23F5AD0-6F64-40A9-9F8B-1FAFEEB75C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8328E685-65A2-488B-BFAE-30C9BED5F7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C5D9116-0883-4C1A-83DD-35E1D5894E63}"/>
                </a:ext>
              </a:extLst>
            </p:cNvPr>
            <p:cNvGrpSpPr/>
            <p:nvPr/>
          </p:nvGrpSpPr>
          <p:grpSpPr>
            <a:xfrm>
              <a:off x="3642280" y="5086494"/>
              <a:ext cx="1862668" cy="573214"/>
              <a:chOff x="3522133" y="5213506"/>
              <a:chExt cx="1862668" cy="455378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118668F-AB7C-44B4-8BF0-696355F383AA}"/>
                  </a:ext>
                </a:extLst>
              </p:cNvPr>
              <p:cNvSpPr/>
              <p:nvPr/>
            </p:nvSpPr>
            <p:spPr>
              <a:xfrm>
                <a:off x="3522133" y="5217329"/>
                <a:ext cx="1862668" cy="45155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265B7E28-3E31-4CAF-A78B-D690728118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3447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9BE914A6-2D10-4513-8D43-4A7C909B3B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A186B599-10E8-4592-8C33-4D96BD961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Arrow: U-Turn 38">
              <a:extLst>
                <a:ext uri="{FF2B5EF4-FFF2-40B4-BE49-F238E27FC236}">
                  <a16:creationId xmlns:a16="http://schemas.microsoft.com/office/drawing/2014/main" id="{B6AFF7E4-7893-4BB9-A618-4A8D70F818FE}"/>
                </a:ext>
              </a:extLst>
            </p:cNvPr>
            <p:cNvSpPr/>
            <p:nvPr/>
          </p:nvSpPr>
          <p:spPr>
            <a:xfrm rot="5400000">
              <a:off x="7299759" y="4073746"/>
              <a:ext cx="1813955" cy="929602"/>
            </a:xfrm>
            <a:prstGeom prst="uturnArrow">
              <a:avLst>
                <a:gd name="adj1" fmla="val 12528"/>
                <a:gd name="adj2" fmla="val 6264"/>
                <a:gd name="adj3" fmla="val 8605"/>
                <a:gd name="adj4" fmla="val 54289"/>
                <a:gd name="adj5" fmla="val 100000"/>
              </a:avLst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5C92ADB6-3429-4E7F-8E14-D2166F1C31EB}"/>
              </a:ext>
            </a:extLst>
          </p:cNvPr>
          <p:cNvSpPr txBox="1"/>
          <p:nvPr/>
        </p:nvSpPr>
        <p:spPr>
          <a:xfrm>
            <a:off x="7899958" y="1636988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C6B222-516F-4631-9B03-D770DA55796D}"/>
              </a:ext>
            </a:extLst>
          </p:cNvPr>
          <p:cNvSpPr txBox="1"/>
          <p:nvPr/>
        </p:nvSpPr>
        <p:spPr>
          <a:xfrm>
            <a:off x="7896753" y="2003168"/>
            <a:ext cx="3449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7F5E7DA-4727-4036-9274-C0C5B52FA4A9}"/>
              </a:ext>
            </a:extLst>
          </p:cNvPr>
          <p:cNvSpPr txBox="1"/>
          <p:nvPr/>
        </p:nvSpPr>
        <p:spPr>
          <a:xfrm>
            <a:off x="7899958" y="2381196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76C328C-4127-4BC3-8D22-5B94E0E60A43}"/>
              </a:ext>
            </a:extLst>
          </p:cNvPr>
          <p:cNvSpPr/>
          <p:nvPr/>
        </p:nvSpPr>
        <p:spPr>
          <a:xfrm>
            <a:off x="7836417" y="1750728"/>
            <a:ext cx="113913" cy="151109"/>
          </a:xfrm>
          <a:prstGeom prst="ellipse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A9B8C09-43D7-40BD-819D-9A33040D59DF}"/>
              </a:ext>
            </a:extLst>
          </p:cNvPr>
          <p:cNvCxnSpPr/>
          <p:nvPr/>
        </p:nvCxnSpPr>
        <p:spPr>
          <a:xfrm>
            <a:off x="1401821" y="3736484"/>
            <a:ext cx="118241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040490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 read/write channels with FIFOs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490204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Hydra quickly falls into a pattern fetching </a:t>
            </a:r>
            <a:r>
              <a:rPr lang="en-US" i="1" dirty="0"/>
              <a:t>B</a:t>
            </a:r>
            <a:r>
              <a:rPr lang="en-US" i="1" spc="150" dirty="0"/>
              <a:t>[</a:t>
            </a:r>
            <a:r>
              <a:rPr lang="en-US" i="1" spc="225" dirty="0"/>
              <a:t>i</a:t>
            </a:r>
            <a:r>
              <a:rPr lang="en-US" i="1" dirty="0"/>
              <a:t>+1]</a:t>
            </a:r>
            <a:r>
              <a:rPr lang="en-US" dirty="0"/>
              <a:t> together with </a:t>
            </a:r>
            <a:r>
              <a:rPr lang="en-US" i="1" dirty="0"/>
              <a:t>C</a:t>
            </a:r>
            <a:r>
              <a:rPr lang="en-US" i="1" spc="75" dirty="0"/>
              <a:t>[</a:t>
            </a:r>
            <a:r>
              <a:rPr lang="en-US" i="1" spc="75" dirty="0" err="1"/>
              <a:t>i</a:t>
            </a:r>
            <a:r>
              <a:rPr lang="en-US" i="1" dirty="0"/>
              <a:t>] </a:t>
            </a:r>
            <a:r>
              <a:rPr lang="en-US" dirty="0"/>
              <a:t>on each cycle “</a:t>
            </a:r>
            <a:r>
              <a:rPr lang="en-US" i="1" spc="50" dirty="0" err="1"/>
              <a:t>i</a:t>
            </a:r>
            <a:r>
              <a:rPr lang="en-US" dirty="0"/>
              <a:t>”,</a:t>
            </a:r>
            <a:br>
              <a:rPr lang="en-US" dirty="0"/>
            </a:br>
            <a:r>
              <a:rPr lang="en-US" dirty="0"/>
              <a:t>free of bank conflicts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“B” FIFO always holds one data value:</a:t>
            </a:r>
            <a:br>
              <a:rPr lang="en-US" dirty="0"/>
            </a:br>
            <a:r>
              <a:rPr lang="en-US" dirty="0"/>
              <a:t>It pushes and pops one value on every cycle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“C” FIFO always passes its data straight through</a:t>
            </a:r>
          </a:p>
          <a:p>
            <a:pPr>
              <a:spcBef>
                <a:spcPts val="1200"/>
              </a:spcBef>
            </a:pPr>
            <a:r>
              <a:rPr lang="en-US" dirty="0"/>
              <a:t>No special attention is required by the user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dirty="0"/>
              <a:t>Firmware can casually allocate arrays like </a:t>
            </a:r>
            <a:r>
              <a:rPr lang="en-US" i="1" dirty="0"/>
              <a:t>B</a:t>
            </a:r>
            <a:r>
              <a:rPr lang="en-US" dirty="0"/>
              <a:t> and </a:t>
            </a:r>
            <a:r>
              <a:rPr lang="en-US" i="1" dirty="0"/>
              <a:t>C</a:t>
            </a:r>
            <a:br>
              <a:rPr lang="en-US" dirty="0"/>
            </a:br>
            <a:r>
              <a:rPr lang="en-US" dirty="0"/>
              <a:t>without micro-managing their location and alignment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AC47C2E-08B2-47C0-B0F8-B82FABE29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177588"/>
              </p:ext>
            </p:extLst>
          </p:nvPr>
        </p:nvGraphicFramePr>
        <p:xfrm>
          <a:off x="326898" y="3428619"/>
          <a:ext cx="8490204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B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EAAA0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9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C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stall</a:t>
                      </a:r>
                      <a:endParaRPr lang="en-US" sz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EAAA0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</a:t>
                      </a:r>
                      <a:r>
                        <a:rPr lang="en-US" sz="1200" b="0" kern="1200" baseline="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  <a:endParaRPr lang="en-US" sz="1200" b="0" kern="1200" dirty="0">
                        <a:solidFill>
                          <a:srgbClr val="01538A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 (2)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 A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5EB28B9D-DB05-4508-A61E-5011B0EBFB8B}"/>
              </a:ext>
            </a:extLst>
          </p:cNvPr>
          <p:cNvGrpSpPr/>
          <p:nvPr/>
        </p:nvGrpSpPr>
        <p:grpSpPr>
          <a:xfrm>
            <a:off x="6452020" y="1591114"/>
            <a:ext cx="2548038" cy="1180469"/>
            <a:chOff x="898186" y="2404049"/>
            <a:chExt cx="7773352" cy="360128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2C33F68-1472-4BFB-84D3-9407BCEFAA18}"/>
                </a:ext>
              </a:extLst>
            </p:cNvPr>
            <p:cNvSpPr/>
            <p:nvPr/>
          </p:nvSpPr>
          <p:spPr>
            <a:xfrm>
              <a:off x="898186" y="2404049"/>
              <a:ext cx="1862668" cy="360128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Banked RAM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2E843C8-8B10-4EEF-8919-A9A12EDC795E}"/>
                </a:ext>
              </a:extLst>
            </p:cNvPr>
            <p:cNvSpPr/>
            <p:nvPr/>
          </p:nvSpPr>
          <p:spPr>
            <a:xfrm>
              <a:off x="6203695" y="2762739"/>
              <a:ext cx="1538241" cy="189681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err="1">
                  <a:solidFill>
                    <a:schemeClr val="tx1"/>
                  </a:solidFill>
                </a:rPr>
                <a:t>Arith</a:t>
              </a:r>
              <a:r>
                <a:rPr lang="en-US" sz="1200" dirty="0">
                  <a:solidFill>
                    <a:schemeClr val="tx1"/>
                  </a:solidFill>
                </a:rPr>
                <a:t> Unit</a:t>
              </a:r>
            </a:p>
          </p:txBody>
        </p:sp>
        <p:sp>
          <p:nvSpPr>
            <p:cNvPr id="29" name="Right Arrow 26">
              <a:extLst>
                <a:ext uri="{FF2B5EF4-FFF2-40B4-BE49-F238E27FC236}">
                  <a16:creationId xmlns:a16="http://schemas.microsoft.com/office/drawing/2014/main" id="{89E299A8-A9C8-434A-B605-FAB443CCC64E}"/>
                </a:ext>
              </a:extLst>
            </p:cNvPr>
            <p:cNvSpPr/>
            <p:nvPr/>
          </p:nvSpPr>
          <p:spPr>
            <a:xfrm>
              <a:off x="2760854" y="3027047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ight Arrow 28">
              <a:extLst>
                <a:ext uri="{FF2B5EF4-FFF2-40B4-BE49-F238E27FC236}">
                  <a16:creationId xmlns:a16="http://schemas.microsoft.com/office/drawing/2014/main" id="{BA959FBC-4D8C-4156-8246-9FE533F9F0E5}"/>
                </a:ext>
              </a:extLst>
            </p:cNvPr>
            <p:cNvSpPr/>
            <p:nvPr/>
          </p:nvSpPr>
          <p:spPr>
            <a:xfrm>
              <a:off x="2760854" y="4131497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D7417AA7-21A0-42E8-9815-012FC3471458}"/>
                </a:ext>
              </a:extLst>
            </p:cNvPr>
            <p:cNvSpPr/>
            <p:nvPr/>
          </p:nvSpPr>
          <p:spPr>
            <a:xfrm flipH="1">
              <a:off x="2760852" y="5256665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ight Arrow 51">
              <a:extLst>
                <a:ext uri="{FF2B5EF4-FFF2-40B4-BE49-F238E27FC236}">
                  <a16:creationId xmlns:a16="http://schemas.microsoft.com/office/drawing/2014/main" id="{829658ED-8AC5-49D7-8985-9276B88ACAD5}"/>
                </a:ext>
              </a:extLst>
            </p:cNvPr>
            <p:cNvSpPr/>
            <p:nvPr/>
          </p:nvSpPr>
          <p:spPr>
            <a:xfrm>
              <a:off x="5512191" y="3027047"/>
              <a:ext cx="692796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ight Arrow 52">
              <a:extLst>
                <a:ext uri="{FF2B5EF4-FFF2-40B4-BE49-F238E27FC236}">
                  <a16:creationId xmlns:a16="http://schemas.microsoft.com/office/drawing/2014/main" id="{2DF2277E-D5CA-4119-B596-E3CB206EBA84}"/>
                </a:ext>
              </a:extLst>
            </p:cNvPr>
            <p:cNvSpPr/>
            <p:nvPr/>
          </p:nvSpPr>
          <p:spPr>
            <a:xfrm>
              <a:off x="5512191" y="4131497"/>
              <a:ext cx="692796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53">
              <a:extLst>
                <a:ext uri="{FF2B5EF4-FFF2-40B4-BE49-F238E27FC236}">
                  <a16:creationId xmlns:a16="http://schemas.microsoft.com/office/drawing/2014/main" id="{88012EEA-3318-40E1-91BB-338B8CC1BDBA}"/>
                </a:ext>
              </a:extLst>
            </p:cNvPr>
            <p:cNvSpPr/>
            <p:nvPr/>
          </p:nvSpPr>
          <p:spPr>
            <a:xfrm flipH="1">
              <a:off x="5512188" y="5256665"/>
              <a:ext cx="2391779" cy="259520"/>
            </a:xfrm>
            <a:prstGeom prst="rightArrow">
              <a:avLst>
                <a:gd name="adj1" fmla="val 43708"/>
                <a:gd name="adj2" fmla="val 50000"/>
              </a:avLst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A062C29-2108-4342-8FF7-D4DC737E8CE1}"/>
                </a:ext>
              </a:extLst>
            </p:cNvPr>
            <p:cNvCxnSpPr>
              <a:cxnSpLocks/>
              <a:stCxn id="48" idx="0"/>
            </p:cNvCxnSpPr>
            <p:nvPr/>
          </p:nvCxnSpPr>
          <p:spPr>
            <a:xfrm>
              <a:off x="4573614" y="2840477"/>
              <a:ext cx="7243" cy="570998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C52D93C-0AFD-4949-BFAC-3EFCD024E87C}"/>
                </a:ext>
              </a:extLst>
            </p:cNvPr>
            <p:cNvGrpSpPr/>
            <p:nvPr/>
          </p:nvGrpSpPr>
          <p:grpSpPr>
            <a:xfrm>
              <a:off x="3642280" y="2840477"/>
              <a:ext cx="1862668" cy="568400"/>
              <a:chOff x="3522133" y="2966993"/>
              <a:chExt cx="1862668" cy="451555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4480054C-69EC-4F7A-82AA-75135FB72CD2}"/>
                  </a:ext>
                </a:extLst>
              </p:cNvPr>
              <p:cNvSpPr/>
              <p:nvPr/>
            </p:nvSpPr>
            <p:spPr>
              <a:xfrm>
                <a:off x="3522133" y="2966993"/>
                <a:ext cx="1862668" cy="451555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0031F12-3E45-43CF-8029-926BB4C8EB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296699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0C775E2-4950-452E-B67F-BA504B0D0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296699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CE3DA8-557D-40FA-AFEC-76434A783B9B}"/>
                </a:ext>
              </a:extLst>
            </p:cNvPr>
            <p:cNvGrpSpPr/>
            <p:nvPr/>
          </p:nvGrpSpPr>
          <p:grpSpPr>
            <a:xfrm>
              <a:off x="3642280" y="3965328"/>
              <a:ext cx="1862668" cy="571486"/>
              <a:chOff x="3522133" y="4092161"/>
              <a:chExt cx="1862668" cy="454007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E8E195A0-FD2F-42C0-BF2B-7393AEAF7F55}"/>
                  </a:ext>
                </a:extLst>
              </p:cNvPr>
              <p:cNvSpPr/>
              <p:nvPr/>
            </p:nvSpPr>
            <p:spPr>
              <a:xfrm>
                <a:off x="3522133" y="4092161"/>
                <a:ext cx="1862668" cy="45155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6D28A7A-69C0-44AF-B8FC-EBCA45103F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3447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23F5AD0-6F64-40A9-9F8B-1FAFEEB75C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8328E685-65A2-488B-BFAE-30C9BED5F7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C5D9116-0883-4C1A-83DD-35E1D5894E63}"/>
                </a:ext>
              </a:extLst>
            </p:cNvPr>
            <p:cNvGrpSpPr/>
            <p:nvPr/>
          </p:nvGrpSpPr>
          <p:grpSpPr>
            <a:xfrm>
              <a:off x="3642280" y="5086494"/>
              <a:ext cx="1862668" cy="573214"/>
              <a:chOff x="3522133" y="5213506"/>
              <a:chExt cx="1862668" cy="455378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118668F-AB7C-44B4-8BF0-696355F383AA}"/>
                  </a:ext>
                </a:extLst>
              </p:cNvPr>
              <p:cNvSpPr/>
              <p:nvPr/>
            </p:nvSpPr>
            <p:spPr>
              <a:xfrm>
                <a:off x="3522133" y="5217329"/>
                <a:ext cx="1862668" cy="45155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265B7E28-3E31-4CAF-A78B-D690728118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3447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9BE914A6-2D10-4513-8D43-4A7C909B3B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A186B599-10E8-4592-8C33-4D96BD961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Arrow: U-Turn 38">
              <a:extLst>
                <a:ext uri="{FF2B5EF4-FFF2-40B4-BE49-F238E27FC236}">
                  <a16:creationId xmlns:a16="http://schemas.microsoft.com/office/drawing/2014/main" id="{B6AFF7E4-7893-4BB9-A618-4A8D70F818FE}"/>
                </a:ext>
              </a:extLst>
            </p:cNvPr>
            <p:cNvSpPr/>
            <p:nvPr/>
          </p:nvSpPr>
          <p:spPr>
            <a:xfrm rot="5400000">
              <a:off x="7299759" y="4073746"/>
              <a:ext cx="1813955" cy="929602"/>
            </a:xfrm>
            <a:prstGeom prst="uturnArrow">
              <a:avLst>
                <a:gd name="adj1" fmla="val 12528"/>
                <a:gd name="adj2" fmla="val 6264"/>
                <a:gd name="adj3" fmla="val 8605"/>
                <a:gd name="adj4" fmla="val 54289"/>
                <a:gd name="adj5" fmla="val 100000"/>
              </a:avLst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5C92ADB6-3429-4E7F-8E14-D2166F1C31EB}"/>
              </a:ext>
            </a:extLst>
          </p:cNvPr>
          <p:cNvSpPr txBox="1"/>
          <p:nvPr/>
        </p:nvSpPr>
        <p:spPr>
          <a:xfrm>
            <a:off x="7899958" y="1636988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C6B222-516F-4631-9B03-D770DA55796D}"/>
              </a:ext>
            </a:extLst>
          </p:cNvPr>
          <p:cNvSpPr txBox="1"/>
          <p:nvPr/>
        </p:nvSpPr>
        <p:spPr>
          <a:xfrm>
            <a:off x="7896753" y="2003168"/>
            <a:ext cx="3449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7F5E7DA-4727-4036-9274-C0C5B52FA4A9}"/>
              </a:ext>
            </a:extLst>
          </p:cNvPr>
          <p:cNvSpPr txBox="1"/>
          <p:nvPr/>
        </p:nvSpPr>
        <p:spPr>
          <a:xfrm>
            <a:off x="7899958" y="2381196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E0C6536-0CBC-4D63-9857-4178AA364A12}"/>
              </a:ext>
            </a:extLst>
          </p:cNvPr>
          <p:cNvCxnSpPr/>
          <p:nvPr/>
        </p:nvCxnSpPr>
        <p:spPr>
          <a:xfrm>
            <a:off x="1401821" y="3736484"/>
            <a:ext cx="118241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CD8FDA20-EC4D-47E9-BE66-9D52619E68BA}"/>
              </a:ext>
            </a:extLst>
          </p:cNvPr>
          <p:cNvSpPr/>
          <p:nvPr/>
        </p:nvSpPr>
        <p:spPr>
          <a:xfrm>
            <a:off x="7836417" y="1750728"/>
            <a:ext cx="113913" cy="151109"/>
          </a:xfrm>
          <a:prstGeom prst="ellipse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30563819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 read/write channels with FIFOs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490204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Now suppose </a:t>
            </a:r>
            <a:r>
              <a:rPr lang="en-US" i="1" dirty="0"/>
              <a:t>A</a:t>
            </a:r>
            <a:r>
              <a:rPr lang="en-US" i="1" spc="75" dirty="0"/>
              <a:t>[0]</a:t>
            </a:r>
            <a:r>
              <a:rPr lang="en-US" dirty="0"/>
              <a:t> also lands so that it would conflict with the reads of </a:t>
            </a:r>
            <a:r>
              <a:rPr lang="en-US" i="1" dirty="0"/>
              <a:t>B[4</a:t>
            </a:r>
            <a:r>
              <a:rPr lang="en-US" i="1" spc="75" dirty="0"/>
              <a:t>]</a:t>
            </a:r>
            <a:r>
              <a:rPr lang="en-US" dirty="0"/>
              <a:t> and </a:t>
            </a:r>
            <a:r>
              <a:rPr lang="en-US" i="1" dirty="0"/>
              <a:t>C[4]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Hydra absorbs two results into its write-channel FIFO as it waits for a chance to write to </a:t>
            </a:r>
            <a:r>
              <a:rPr lang="en-US" i="1" dirty="0"/>
              <a:t>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Again, it naturally falls into a pattern where RAM accesses</a:t>
            </a:r>
            <a:br>
              <a:rPr lang="en-US" dirty="0"/>
            </a:br>
            <a:r>
              <a:rPr lang="en-US" dirty="0"/>
              <a:t>go at full speed with no conflicts</a:t>
            </a:r>
          </a:p>
          <a:p>
            <a:pPr>
              <a:spcBef>
                <a:spcPts val="600"/>
              </a:spcBef>
            </a:pPr>
            <a:r>
              <a:rPr lang="en-US" dirty="0"/>
              <a:t>For these particular vector alignments, the steady state is: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FIFO “B” always holds one value, pushing and popping each time;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FIFO “C” always passes straight through;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dirty="0"/>
              <a:t>FIFO “A” always holds two values, pushing and popping each time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AC47C2E-08B2-47C0-B0F8-B82FABE29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476598"/>
              </p:ext>
            </p:extLst>
          </p:nvPr>
        </p:nvGraphicFramePr>
        <p:xfrm>
          <a:off x="326898" y="3428619"/>
          <a:ext cx="8490204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235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B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EAAA0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9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C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stall</a:t>
                      </a:r>
                      <a:endParaRPr lang="en-US" sz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EAAA0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</a:t>
                      </a:r>
                      <a:r>
                        <a:rPr lang="en-US" sz="1200" b="0" kern="1200" baseline="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  <a:endParaRPr lang="en-US" sz="1200" b="0" kern="1200" dirty="0">
                        <a:solidFill>
                          <a:srgbClr val="01538A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 (2)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 A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stall</a:t>
                      </a:r>
                      <a:endParaRPr lang="en-US" sz="11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stall</a:t>
                      </a:r>
                      <a:endParaRPr lang="en-US" sz="11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CB2F8585-DD4A-4BE9-9FBF-1B82406FEF40}"/>
              </a:ext>
            </a:extLst>
          </p:cNvPr>
          <p:cNvSpPr/>
          <p:nvPr/>
        </p:nvSpPr>
        <p:spPr>
          <a:xfrm>
            <a:off x="8477655" y="3173650"/>
            <a:ext cx="437745" cy="1823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EB28B9D-DB05-4508-A61E-5011B0EBFB8B}"/>
              </a:ext>
            </a:extLst>
          </p:cNvPr>
          <p:cNvGrpSpPr/>
          <p:nvPr/>
        </p:nvGrpSpPr>
        <p:grpSpPr>
          <a:xfrm>
            <a:off x="6452020" y="1591114"/>
            <a:ext cx="2548038" cy="1180469"/>
            <a:chOff x="898186" y="2404049"/>
            <a:chExt cx="7773352" cy="360128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2C33F68-1472-4BFB-84D3-9407BCEFAA18}"/>
                </a:ext>
              </a:extLst>
            </p:cNvPr>
            <p:cNvSpPr/>
            <p:nvPr/>
          </p:nvSpPr>
          <p:spPr>
            <a:xfrm>
              <a:off x="898186" y="2404049"/>
              <a:ext cx="1862668" cy="360128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Banked RAM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2E843C8-8B10-4EEF-8919-A9A12EDC795E}"/>
                </a:ext>
              </a:extLst>
            </p:cNvPr>
            <p:cNvSpPr/>
            <p:nvPr/>
          </p:nvSpPr>
          <p:spPr>
            <a:xfrm>
              <a:off x="6203695" y="2762739"/>
              <a:ext cx="1538241" cy="189681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err="1">
                  <a:solidFill>
                    <a:schemeClr val="tx1"/>
                  </a:solidFill>
                </a:rPr>
                <a:t>Arith</a:t>
              </a:r>
              <a:r>
                <a:rPr lang="en-US" sz="1200" dirty="0">
                  <a:solidFill>
                    <a:schemeClr val="tx1"/>
                  </a:solidFill>
                </a:rPr>
                <a:t> Unit</a:t>
              </a:r>
            </a:p>
          </p:txBody>
        </p:sp>
        <p:sp>
          <p:nvSpPr>
            <p:cNvPr id="29" name="Right Arrow 26">
              <a:extLst>
                <a:ext uri="{FF2B5EF4-FFF2-40B4-BE49-F238E27FC236}">
                  <a16:creationId xmlns:a16="http://schemas.microsoft.com/office/drawing/2014/main" id="{89E299A8-A9C8-434A-B605-FAB443CCC64E}"/>
                </a:ext>
              </a:extLst>
            </p:cNvPr>
            <p:cNvSpPr/>
            <p:nvPr/>
          </p:nvSpPr>
          <p:spPr>
            <a:xfrm>
              <a:off x="2760854" y="3027047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ight Arrow 28">
              <a:extLst>
                <a:ext uri="{FF2B5EF4-FFF2-40B4-BE49-F238E27FC236}">
                  <a16:creationId xmlns:a16="http://schemas.microsoft.com/office/drawing/2014/main" id="{BA959FBC-4D8C-4156-8246-9FE533F9F0E5}"/>
                </a:ext>
              </a:extLst>
            </p:cNvPr>
            <p:cNvSpPr/>
            <p:nvPr/>
          </p:nvSpPr>
          <p:spPr>
            <a:xfrm>
              <a:off x="2760854" y="4131497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D7417AA7-21A0-42E8-9815-012FC3471458}"/>
                </a:ext>
              </a:extLst>
            </p:cNvPr>
            <p:cNvSpPr/>
            <p:nvPr/>
          </p:nvSpPr>
          <p:spPr>
            <a:xfrm flipH="1">
              <a:off x="2760852" y="5256665"/>
              <a:ext cx="881428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ight Arrow 51">
              <a:extLst>
                <a:ext uri="{FF2B5EF4-FFF2-40B4-BE49-F238E27FC236}">
                  <a16:creationId xmlns:a16="http://schemas.microsoft.com/office/drawing/2014/main" id="{829658ED-8AC5-49D7-8985-9276B88ACAD5}"/>
                </a:ext>
              </a:extLst>
            </p:cNvPr>
            <p:cNvSpPr/>
            <p:nvPr/>
          </p:nvSpPr>
          <p:spPr>
            <a:xfrm>
              <a:off x="5512191" y="3027047"/>
              <a:ext cx="692796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ight Arrow 52">
              <a:extLst>
                <a:ext uri="{FF2B5EF4-FFF2-40B4-BE49-F238E27FC236}">
                  <a16:creationId xmlns:a16="http://schemas.microsoft.com/office/drawing/2014/main" id="{2DF2277E-D5CA-4119-B596-E3CB206EBA84}"/>
                </a:ext>
              </a:extLst>
            </p:cNvPr>
            <p:cNvSpPr/>
            <p:nvPr/>
          </p:nvSpPr>
          <p:spPr>
            <a:xfrm>
              <a:off x="5512191" y="4131497"/>
              <a:ext cx="692796" cy="259520"/>
            </a:xfrm>
            <a:prstGeom prst="rightArrow">
              <a:avLst/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ight Arrow 53">
              <a:extLst>
                <a:ext uri="{FF2B5EF4-FFF2-40B4-BE49-F238E27FC236}">
                  <a16:creationId xmlns:a16="http://schemas.microsoft.com/office/drawing/2014/main" id="{88012EEA-3318-40E1-91BB-338B8CC1BDBA}"/>
                </a:ext>
              </a:extLst>
            </p:cNvPr>
            <p:cNvSpPr/>
            <p:nvPr/>
          </p:nvSpPr>
          <p:spPr>
            <a:xfrm flipH="1">
              <a:off x="5512188" y="5256665"/>
              <a:ext cx="2391779" cy="259520"/>
            </a:xfrm>
            <a:prstGeom prst="rightArrow">
              <a:avLst>
                <a:gd name="adj1" fmla="val 43708"/>
                <a:gd name="adj2" fmla="val 50000"/>
              </a:avLst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A062C29-2108-4342-8FF7-D4DC737E8CE1}"/>
                </a:ext>
              </a:extLst>
            </p:cNvPr>
            <p:cNvCxnSpPr>
              <a:cxnSpLocks/>
              <a:stCxn id="48" idx="0"/>
            </p:cNvCxnSpPr>
            <p:nvPr/>
          </p:nvCxnSpPr>
          <p:spPr>
            <a:xfrm>
              <a:off x="4573614" y="2840477"/>
              <a:ext cx="7243" cy="570998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C52D93C-0AFD-4949-BFAC-3EFCD024E87C}"/>
                </a:ext>
              </a:extLst>
            </p:cNvPr>
            <p:cNvGrpSpPr/>
            <p:nvPr/>
          </p:nvGrpSpPr>
          <p:grpSpPr>
            <a:xfrm>
              <a:off x="3642280" y="2840477"/>
              <a:ext cx="1862668" cy="568400"/>
              <a:chOff x="3522133" y="2966993"/>
              <a:chExt cx="1862668" cy="451555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4480054C-69EC-4F7A-82AA-75135FB72CD2}"/>
                  </a:ext>
                </a:extLst>
              </p:cNvPr>
              <p:cNvSpPr/>
              <p:nvPr/>
            </p:nvSpPr>
            <p:spPr>
              <a:xfrm>
                <a:off x="3522133" y="2966993"/>
                <a:ext cx="1862668" cy="451555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0031F12-3E45-43CF-8029-926BB4C8EB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296699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0C775E2-4950-452E-B67F-BA504B0D0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296699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CE3DA8-557D-40FA-AFEC-76434A783B9B}"/>
                </a:ext>
              </a:extLst>
            </p:cNvPr>
            <p:cNvGrpSpPr/>
            <p:nvPr/>
          </p:nvGrpSpPr>
          <p:grpSpPr>
            <a:xfrm>
              <a:off x="3642280" y="3965328"/>
              <a:ext cx="1862668" cy="571486"/>
              <a:chOff x="3522133" y="4092161"/>
              <a:chExt cx="1862668" cy="454007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E8E195A0-FD2F-42C0-BF2B-7393AEAF7F55}"/>
                  </a:ext>
                </a:extLst>
              </p:cNvPr>
              <p:cNvSpPr/>
              <p:nvPr/>
            </p:nvSpPr>
            <p:spPr>
              <a:xfrm>
                <a:off x="3522133" y="4092161"/>
                <a:ext cx="1862668" cy="45155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6D28A7A-69C0-44AF-B8FC-EBCA45103F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3447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23F5AD0-6F64-40A9-9F8B-1FAFEEB75C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8328E685-65A2-488B-BFAE-30C9BED5F7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4094613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C5D9116-0883-4C1A-83DD-35E1D5894E63}"/>
                </a:ext>
              </a:extLst>
            </p:cNvPr>
            <p:cNvGrpSpPr/>
            <p:nvPr/>
          </p:nvGrpSpPr>
          <p:grpSpPr>
            <a:xfrm>
              <a:off x="3642280" y="5086494"/>
              <a:ext cx="1862668" cy="573214"/>
              <a:chOff x="3522133" y="5213506"/>
              <a:chExt cx="1862668" cy="455378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118668F-AB7C-44B4-8BF0-696355F383AA}"/>
                  </a:ext>
                </a:extLst>
              </p:cNvPr>
              <p:cNvSpPr/>
              <p:nvPr/>
            </p:nvSpPr>
            <p:spPr>
              <a:xfrm>
                <a:off x="3522133" y="5217329"/>
                <a:ext cx="1862668" cy="451555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265B7E28-3E31-4CAF-A78B-D690728118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3447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9BE914A6-2D10-4513-8D43-4A7C909B3B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87770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A186B599-10E8-4592-8C33-4D96BD961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8973" y="5213506"/>
                <a:ext cx="20" cy="451555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Arrow: U-Turn 38">
              <a:extLst>
                <a:ext uri="{FF2B5EF4-FFF2-40B4-BE49-F238E27FC236}">
                  <a16:creationId xmlns:a16="http://schemas.microsoft.com/office/drawing/2014/main" id="{B6AFF7E4-7893-4BB9-A618-4A8D70F818FE}"/>
                </a:ext>
              </a:extLst>
            </p:cNvPr>
            <p:cNvSpPr/>
            <p:nvPr/>
          </p:nvSpPr>
          <p:spPr>
            <a:xfrm rot="5400000">
              <a:off x="7299759" y="4073746"/>
              <a:ext cx="1813955" cy="929602"/>
            </a:xfrm>
            <a:prstGeom prst="uturnArrow">
              <a:avLst>
                <a:gd name="adj1" fmla="val 12528"/>
                <a:gd name="adj2" fmla="val 6264"/>
                <a:gd name="adj3" fmla="val 8605"/>
                <a:gd name="adj4" fmla="val 54289"/>
                <a:gd name="adj5" fmla="val 100000"/>
              </a:avLst>
            </a:prstGeom>
            <a:solidFill>
              <a:srgbClr val="7EC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5C92ADB6-3429-4E7F-8E14-D2166F1C31EB}"/>
              </a:ext>
            </a:extLst>
          </p:cNvPr>
          <p:cNvSpPr txBox="1"/>
          <p:nvPr/>
        </p:nvSpPr>
        <p:spPr>
          <a:xfrm>
            <a:off x="7899958" y="1636988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C6B222-516F-4631-9B03-D770DA55796D}"/>
              </a:ext>
            </a:extLst>
          </p:cNvPr>
          <p:cNvSpPr txBox="1"/>
          <p:nvPr/>
        </p:nvSpPr>
        <p:spPr>
          <a:xfrm>
            <a:off x="7896753" y="2003168"/>
            <a:ext cx="3449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7F5E7DA-4727-4036-9274-C0C5B52FA4A9}"/>
              </a:ext>
            </a:extLst>
          </p:cNvPr>
          <p:cNvSpPr txBox="1"/>
          <p:nvPr/>
        </p:nvSpPr>
        <p:spPr>
          <a:xfrm>
            <a:off x="7899958" y="2381196"/>
            <a:ext cx="3385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BC1F6A0-A558-4A2B-A8EE-FD35CF4256CB}"/>
              </a:ext>
            </a:extLst>
          </p:cNvPr>
          <p:cNvSpPr/>
          <p:nvPr/>
        </p:nvSpPr>
        <p:spPr>
          <a:xfrm>
            <a:off x="7531667" y="2491401"/>
            <a:ext cx="113913" cy="15110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D571E00-7C5E-44D2-A003-69F4E768380D}"/>
              </a:ext>
            </a:extLst>
          </p:cNvPr>
          <p:cNvSpPr/>
          <p:nvPr/>
        </p:nvSpPr>
        <p:spPr>
          <a:xfrm>
            <a:off x="7379072" y="2491401"/>
            <a:ext cx="113913" cy="15110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C5F0C50-6890-41D8-8699-341A5E8EF65A}"/>
              </a:ext>
            </a:extLst>
          </p:cNvPr>
          <p:cNvCxnSpPr/>
          <p:nvPr/>
        </p:nvCxnSpPr>
        <p:spPr>
          <a:xfrm>
            <a:off x="1401821" y="3736484"/>
            <a:ext cx="118241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9ED8104-85BC-4D23-A498-D945540038CA}"/>
              </a:ext>
            </a:extLst>
          </p:cNvPr>
          <p:cNvCxnSpPr/>
          <p:nvPr/>
        </p:nvCxnSpPr>
        <p:spPr>
          <a:xfrm>
            <a:off x="3649593" y="4395126"/>
            <a:ext cx="118241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BC0CE01-CC36-4228-92D0-E29BABE9DA0D}"/>
              </a:ext>
            </a:extLst>
          </p:cNvPr>
          <p:cNvCxnSpPr/>
          <p:nvPr/>
        </p:nvCxnSpPr>
        <p:spPr>
          <a:xfrm>
            <a:off x="4195722" y="4395126"/>
            <a:ext cx="118241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58543413-EB4E-4A8B-8A3B-B45935E48E97}"/>
              </a:ext>
            </a:extLst>
          </p:cNvPr>
          <p:cNvSpPr/>
          <p:nvPr/>
        </p:nvSpPr>
        <p:spPr>
          <a:xfrm>
            <a:off x="7836417" y="1750728"/>
            <a:ext cx="113913" cy="151109"/>
          </a:xfrm>
          <a:prstGeom prst="ellipse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88938529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 read/write channels with FIFOs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490204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Hydra shares access to the RAM with the host CPU and (in some chips) with other DMA peripherals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host CPU and DMA get top priority, and Hydra’s FIFOs soak up the resulting stalls naturally</a:t>
            </a:r>
          </a:p>
          <a:p>
            <a:pPr>
              <a:spcBef>
                <a:spcPts val="1500"/>
              </a:spcBef>
            </a:pPr>
            <a:r>
              <a:rPr lang="en-US" sz="1400" dirty="0">
                <a:sym typeface="Symbol" panose="05050102010706020507" pitchFamily="18" charset="2"/>
              </a:rPr>
              <a:t>  Each </a:t>
            </a:r>
            <a:r>
              <a:rPr lang="en-US" sz="1400" dirty="0"/>
              <a:t>RAM-read channel issues “read” requests to RAM as fast as it can go</a:t>
            </a:r>
          </a:p>
          <a:p>
            <a:pPr>
              <a:spcBef>
                <a:spcPts val="600"/>
              </a:spcBef>
            </a:pPr>
            <a:r>
              <a:rPr lang="en-US" sz="1400" dirty="0">
                <a:sym typeface="Symbol" panose="05050102010706020507" pitchFamily="18" charset="2"/>
              </a:rPr>
              <a:t>  </a:t>
            </a:r>
            <a:r>
              <a:rPr lang="en-US" sz="1400" dirty="0"/>
              <a:t>The RAM-write channel deposits results to RAM as fast as the RAM can take them</a:t>
            </a:r>
          </a:p>
          <a:p>
            <a:pPr>
              <a:spcBef>
                <a:spcPts val="600"/>
              </a:spcBef>
            </a:pPr>
            <a:r>
              <a:rPr lang="en-US" sz="1400" dirty="0">
                <a:sym typeface="Symbol" panose="05050102010706020507" pitchFamily="18" charset="2"/>
              </a:rPr>
              <a:t>  </a:t>
            </a:r>
            <a:r>
              <a:rPr lang="en-US" sz="1400" dirty="0"/>
              <a:t>If a FIFO ever fills to capacity (~4 items), the pipeline stalls upstream to relieve “back pressure”</a:t>
            </a:r>
          </a:p>
          <a:p>
            <a:pPr>
              <a:spcBef>
                <a:spcPts val="600"/>
              </a:spcBef>
            </a:pPr>
            <a:r>
              <a:rPr lang="en-US" sz="1400" dirty="0">
                <a:sym typeface="Symbol" panose="05050102010706020507" pitchFamily="18" charset="2"/>
              </a:rPr>
              <a:t>  </a:t>
            </a:r>
            <a:r>
              <a:rPr lang="en-US" sz="1400" dirty="0"/>
              <a:t>If a FIFO ever runs empty, the pipeline stalls downstream until more data is available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AC47C2E-08B2-47C0-B0F8-B82FABE29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86196"/>
              </p:ext>
            </p:extLst>
          </p:nvPr>
        </p:nvGraphicFramePr>
        <p:xfrm>
          <a:off x="326897" y="3428619"/>
          <a:ext cx="8585264" cy="11006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807570110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1107302578"/>
                    </a:ext>
                  </a:extLst>
                </a:gridCol>
                <a:gridCol w="49657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B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EAAA0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5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stall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A86ED4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9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Fetch C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stall</a:t>
                      </a:r>
                      <a:endParaRPr lang="en-US" sz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EAAA0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stall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A86ED4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7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8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</a:t>
                      </a:r>
                      <a:r>
                        <a:rPr lang="en-US" sz="1200" b="0" kern="1200" baseline="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  <a:endParaRPr lang="en-US" sz="1200" b="0" kern="1200" dirty="0">
                        <a:solidFill>
                          <a:srgbClr val="01538A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—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Exec (2)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[0]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[1]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[2]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[3]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—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[8]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[9]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kern="1200" dirty="0">
                        <a:solidFill>
                          <a:srgbClr val="01538A"/>
                        </a:solidFill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133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 A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</a:t>
                      </a:r>
                      <a:r>
                        <a:rPr lang="en-US" sz="1200" b="1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3</a:t>
                      </a:r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A[4]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—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A[5]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A[6]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A[7]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stall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rgbClr val="A86ED4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A[8]</a:t>
                      </a:r>
                      <a:endParaRPr lang="en-US" sz="1100" b="1" kern="1200" dirty="0">
                        <a:solidFill>
                          <a:srgbClr val="A86ED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rgbClr val="01538A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A[9]</a:t>
                      </a:r>
                      <a:endParaRPr lang="en-US" sz="1100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C5F0C50-6890-41D8-8699-341A5E8EF65A}"/>
              </a:ext>
            </a:extLst>
          </p:cNvPr>
          <p:cNvCxnSpPr/>
          <p:nvPr/>
        </p:nvCxnSpPr>
        <p:spPr>
          <a:xfrm>
            <a:off x="1373685" y="3736484"/>
            <a:ext cx="118241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D88FF8E-0907-4B52-B7E5-EA487E252EEA}"/>
              </a:ext>
            </a:extLst>
          </p:cNvPr>
          <p:cNvCxnSpPr/>
          <p:nvPr/>
        </p:nvCxnSpPr>
        <p:spPr>
          <a:xfrm>
            <a:off x="7831559" y="4402621"/>
            <a:ext cx="118241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EFEFAFE-088B-4EDC-9651-FD7494CC5F27}"/>
              </a:ext>
            </a:extLst>
          </p:cNvPr>
          <p:cNvCxnSpPr/>
          <p:nvPr/>
        </p:nvCxnSpPr>
        <p:spPr>
          <a:xfrm>
            <a:off x="4345477" y="3736484"/>
            <a:ext cx="118241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FA9C97C-A688-4357-85F2-4F06DA75C603}"/>
              </a:ext>
            </a:extLst>
          </p:cNvPr>
          <p:cNvCxnSpPr/>
          <p:nvPr/>
        </p:nvCxnSpPr>
        <p:spPr>
          <a:xfrm>
            <a:off x="5340487" y="3515766"/>
            <a:ext cx="118241" cy="0"/>
          </a:xfrm>
          <a:prstGeom prst="straightConnector1">
            <a:avLst/>
          </a:prstGeom>
          <a:ln w="12700">
            <a:solidFill>
              <a:srgbClr val="C00000"/>
            </a:solidFill>
            <a:headEnd type="none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0410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674CF-2A38-BB14-1490-D2E4F98B2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6ACC5-EFF9-87DA-4D80-F4AAD2E82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 contention for linear 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99C11-89C3-69DD-D862-4E2E361C04F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490204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This timing diagram (from actual simulation results, as shown in the </a:t>
            </a:r>
            <a:r>
              <a:rPr lang="en-US" i="1" dirty="0"/>
              <a:t>Hydra User’s Guide</a:t>
            </a:r>
            <a:r>
              <a:rPr lang="en-US" dirty="0"/>
              <a:t>) shows a </a:t>
            </a:r>
            <a:r>
              <a:rPr lang="en-US" dirty="0">
                <a:latin typeface="Avenir Next LT Pro Light" panose="020B0304020202020204" pitchFamily="34" charset="0"/>
              </a:rPr>
              <a:t>VMADD</a:t>
            </a:r>
            <a:r>
              <a:rPr lang="en-US" dirty="0"/>
              <a:t> instruction with four linear (stride-1) vectors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vector base addresses have been chosen to create worst-case bank contention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All three source vectors start in bank 2, causing two bank-conflict stalls at the start  (in </a:t>
            </a:r>
            <a:r>
              <a:rPr lang="en-US" dirty="0">
                <a:highlight>
                  <a:srgbClr val="FFFF00"/>
                </a:highlight>
              </a:rPr>
              <a:t>yellow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</a:t>
            </a:r>
            <a:r>
              <a:rPr lang="en-US" i="1" dirty="0" err="1"/>
              <a:t>dest</a:t>
            </a:r>
            <a:r>
              <a:rPr lang="en-US" dirty="0"/>
              <a:t> vector starts in bank 0, which happens to be busy serving </a:t>
            </a:r>
            <a:r>
              <a:rPr lang="en-US" i="1" dirty="0"/>
              <a:t>src1</a:t>
            </a:r>
            <a:r>
              <a:rPr lang="en-US" dirty="0"/>
              <a:t>, then </a:t>
            </a:r>
            <a:r>
              <a:rPr lang="en-US" i="1" dirty="0"/>
              <a:t>src2</a:t>
            </a:r>
            <a:r>
              <a:rPr lang="en-US" dirty="0"/>
              <a:t>, then </a:t>
            </a:r>
            <a:r>
              <a:rPr lang="en-US" i="1" dirty="0"/>
              <a:t>src3</a:t>
            </a:r>
            <a:br>
              <a:rPr lang="en-US" i="1" dirty="0"/>
            </a:br>
            <a:r>
              <a:rPr lang="en-US" dirty="0"/>
              <a:t>at time 12 when the first</a:t>
            </a:r>
            <a:br>
              <a:rPr lang="en-US" dirty="0"/>
            </a:br>
            <a:r>
              <a:rPr lang="en-US" dirty="0"/>
              <a:t>result emerges from the</a:t>
            </a:r>
            <a:br>
              <a:rPr lang="en-US" dirty="0"/>
            </a:br>
            <a:r>
              <a:rPr lang="en-US" dirty="0"/>
              <a:t>pipeline:  This causes</a:t>
            </a:r>
            <a:br>
              <a:rPr lang="en-US" dirty="0"/>
            </a:br>
            <a:r>
              <a:rPr lang="en-US" dirty="0"/>
              <a:t>three more stalls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Once the FIFOs have</a:t>
            </a:r>
            <a:br>
              <a:rPr lang="en-US" dirty="0"/>
            </a:br>
            <a:r>
              <a:rPr lang="en-US" dirty="0"/>
              <a:t>absorbed the stalls,</a:t>
            </a:r>
            <a:br>
              <a:rPr lang="en-US" dirty="0"/>
            </a:br>
            <a:r>
              <a:rPr lang="en-US" dirty="0"/>
              <a:t>operation continues</a:t>
            </a:r>
            <a:br>
              <a:rPr lang="en-US" dirty="0"/>
            </a:br>
            <a:r>
              <a:rPr lang="en-US" dirty="0"/>
              <a:t>at full speed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4764D7-102B-42B0-5A11-E24FA229E7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907" b="13498"/>
          <a:stretch/>
        </p:blipFill>
        <p:spPr>
          <a:xfrm>
            <a:off x="2975674" y="2365997"/>
            <a:ext cx="6075335" cy="256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91840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12A97-1863-2EB6-F4EE-8759F94D5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FBD7C-C029-6BBB-2C4B-A564C4A37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 contention for </a:t>
            </a:r>
            <a:r>
              <a:rPr lang="en-US" dirty="0" err="1"/>
              <a:t>strided</a:t>
            </a:r>
            <a:r>
              <a:rPr lang="en-US" dirty="0"/>
              <a:t> vectors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79FB1-3B2D-5EB8-03C2-384DDB376A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490204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When a vector’s stride is a multiple of 4</a:t>
            </a:r>
            <a:br>
              <a:rPr lang="en-US" dirty="0"/>
            </a:br>
            <a:r>
              <a:rPr lang="en-US" dirty="0"/>
              <a:t>(actually, a multiple of the number of</a:t>
            </a:r>
            <a:br>
              <a:rPr lang="en-US" dirty="0"/>
            </a:br>
            <a:r>
              <a:rPr lang="en-US" dirty="0"/>
              <a:t>RAM banks), every element in it will fall</a:t>
            </a:r>
            <a:br>
              <a:rPr lang="en-US" dirty="0"/>
            </a:br>
            <a:r>
              <a:rPr lang="en-US" dirty="0"/>
              <a:t>in the same bank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This can slow Hydra noticeably even</a:t>
            </a:r>
            <a:br>
              <a:rPr lang="en-US" dirty="0"/>
            </a:br>
            <a:r>
              <a:rPr lang="en-US" dirty="0"/>
              <a:t>if the other vectors are linear  </a:t>
            </a:r>
            <a:r>
              <a:rPr lang="en-US" sz="1400" dirty="0">
                <a:sym typeface="Symbol" panose="05050102010706020507" pitchFamily="18" charset="2"/>
              </a:rPr>
              <a:t></a:t>
            </a:r>
            <a:endParaRPr lang="en-US" dirty="0"/>
          </a:p>
          <a:p>
            <a:pPr lvl="1">
              <a:spcBef>
                <a:spcPts val="600"/>
              </a:spcBef>
            </a:pPr>
            <a:endParaRPr lang="en-US" dirty="0"/>
          </a:p>
          <a:p>
            <a:pPr lvl="1">
              <a:spcBef>
                <a:spcPts val="600"/>
              </a:spcBef>
            </a:pP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And it can slow down</a:t>
            </a:r>
            <a:br>
              <a:rPr lang="en-US" dirty="0"/>
            </a:br>
            <a:r>
              <a:rPr lang="en-US" dirty="0"/>
              <a:t>dramatically if the vectors</a:t>
            </a:r>
            <a:br>
              <a:rPr lang="en-US" dirty="0"/>
            </a:br>
            <a:r>
              <a:rPr lang="en-US" dirty="0"/>
              <a:t>are aligned the same</a:t>
            </a:r>
            <a:br>
              <a:rPr lang="en-US" dirty="0"/>
            </a:br>
            <a:r>
              <a:rPr lang="en-US" dirty="0"/>
              <a:t>and all are stride-4!  </a:t>
            </a:r>
            <a:r>
              <a:rPr lang="en-US" sz="1400" dirty="0">
                <a:sym typeface="Symbol" panose="05050102010706020507" pitchFamily="18" charset="2"/>
              </a:rPr>
              <a:t>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98F395-DC43-3C6A-FE8B-2EDE13877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024" y="1007774"/>
            <a:ext cx="4340507" cy="16778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89C0B6-B23B-604F-C3B9-E9B8697D7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642" y="3072082"/>
            <a:ext cx="5503762" cy="178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72208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Channels:  Other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The channel’s sequencer counts cycles to determine when the channel is done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… and it counts the nested sub-cycles of matrices and convolutions</a:t>
            </a:r>
          </a:p>
          <a:p>
            <a:pPr>
              <a:spcBef>
                <a:spcPts val="1600"/>
              </a:spcBef>
            </a:pPr>
            <a:r>
              <a:rPr lang="en-US" dirty="0"/>
              <a:t>The address generator produces a</a:t>
            </a:r>
            <a:br>
              <a:rPr lang="en-US" dirty="0"/>
            </a:br>
            <a:r>
              <a:rPr lang="en-US" dirty="0"/>
              <a:t>sequence of RAM addresses for</a:t>
            </a:r>
            <a:br>
              <a:rPr lang="en-US" dirty="0"/>
            </a:br>
            <a:r>
              <a:rPr lang="en-US" dirty="0"/>
              <a:t>the selected addressing mode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For linear mode and stride mode:</a:t>
            </a:r>
            <a:br>
              <a:rPr lang="en-US" dirty="0"/>
            </a:br>
            <a:r>
              <a:rPr lang="en-US" dirty="0"/>
              <a:t>Simple addition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For matrix addressing:  Add either</a:t>
            </a:r>
            <a:br>
              <a:rPr lang="en-US" dirty="0"/>
            </a:br>
            <a:r>
              <a:rPr lang="en-US" dirty="0"/>
              <a:t>the row stride or the column stride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Special formulas for FFT addressing,</a:t>
            </a:r>
            <a:br>
              <a:rPr lang="en-US" dirty="0"/>
            </a:br>
            <a:r>
              <a:rPr lang="en-US" dirty="0"/>
              <a:t>matrix multiply, convolutions, etc.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3E49EB-A23B-4FA1-A384-2D4551170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36" y="4338376"/>
            <a:ext cx="5193739" cy="5193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52BBB8-225C-4917-AFB6-EC231178B6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</a:blip>
          <a:srcRect l="5737" t="23460" r="43279" b="21166"/>
          <a:stretch/>
        </p:blipFill>
        <p:spPr>
          <a:xfrm>
            <a:off x="4272198" y="1541605"/>
            <a:ext cx="4661941" cy="2848131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3C12A3-A0D9-44A7-B1A3-4CBB3FFF2BB2}"/>
              </a:ext>
            </a:extLst>
          </p:cNvPr>
          <p:cNvSpPr txBox="1"/>
          <p:nvPr/>
        </p:nvSpPr>
        <p:spPr>
          <a:xfrm>
            <a:off x="2368447" y="3828488"/>
            <a:ext cx="1819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Sketch of address</a:t>
            </a:r>
            <a:br>
              <a:rPr lang="en-US" sz="1200" dirty="0"/>
            </a:br>
            <a:r>
              <a:rPr lang="en-US" sz="1200" dirty="0"/>
              <a:t>generation for </a:t>
            </a:r>
            <a:r>
              <a:rPr lang="en-US" sz="1200" i="1" dirty="0"/>
              <a:t>src1</a:t>
            </a:r>
            <a:r>
              <a:rPr lang="en-US" sz="1200" dirty="0"/>
              <a:t>    </a:t>
            </a:r>
            <a:r>
              <a:rPr lang="en-US" sz="1200" dirty="0">
                <a:sym typeface="Symbol" panose="05050102010706020507" pitchFamily="18" charset="2"/>
              </a:rPr>
              <a:t></a:t>
            </a:r>
            <a:br>
              <a:rPr lang="en-US" sz="1200" dirty="0"/>
            </a:br>
            <a:r>
              <a:rPr lang="en-US" sz="1200" dirty="0"/>
              <a:t>in 2D convolutions</a:t>
            </a:r>
          </a:p>
        </p:txBody>
      </p:sp>
    </p:spTree>
    <p:extLst>
      <p:ext uri="{BB962C8B-B14F-4D97-AF65-F5344CB8AC3E}">
        <p14:creationId xmlns:p14="http://schemas.microsoft.com/office/powerpoint/2010/main" val="383639274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Channels:  Other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Also…</a:t>
            </a:r>
          </a:p>
          <a:p>
            <a:pPr>
              <a:spcBef>
                <a:spcPts val="1600"/>
              </a:spcBef>
            </a:pPr>
            <a:r>
              <a:rPr lang="en-US" dirty="0"/>
              <a:t>A source unpacker or </a:t>
            </a:r>
            <a:r>
              <a:rPr lang="en-US" dirty="0" err="1"/>
              <a:t>dest</a:t>
            </a:r>
            <a:r>
              <a:rPr lang="en-US" dirty="0"/>
              <a:t> packer for packed addressing mode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It also realigns 16- or 8-bit data into the appropriate lanes of memory </a:t>
            </a:r>
            <a:r>
              <a:rPr lang="en-US" dirty="0" err="1">
                <a:latin typeface="Avenir Next LT Pro Light" panose="020B0304020202020204" pitchFamily="34" charset="0"/>
              </a:rPr>
              <a:t>wdata</a:t>
            </a:r>
            <a:r>
              <a:rPr lang="en-US" dirty="0">
                <a:latin typeface="Avenir Next LT Pro Light" panose="020B0304020202020204" pitchFamily="34" charset="0"/>
              </a:rPr>
              <a:t>/</a:t>
            </a:r>
            <a:r>
              <a:rPr lang="en-US" dirty="0" err="1">
                <a:latin typeface="Avenir Next LT Pro Light" panose="020B0304020202020204" pitchFamily="34" charset="0"/>
              </a:rPr>
              <a:t>rdata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500"/>
              </a:spcBef>
            </a:pPr>
            <a:r>
              <a:rPr lang="en-US" dirty="0"/>
              <a:t>And merges adjacent byte/short reads or writes into 32-bit accesses when possible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And it is used for instructions that generate a vector mask</a:t>
            </a:r>
          </a:p>
          <a:p>
            <a:pPr>
              <a:spcBef>
                <a:spcPts val="1600"/>
              </a:spcBef>
            </a:pPr>
            <a:r>
              <a:rPr lang="en-US" dirty="0"/>
              <a:t>Logic to handle incoming vector masks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With a parallel FIFO for “mask” bits and a few other control bits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 channel suppresses the RAM read or RAM write for any masked-out vector element</a:t>
            </a:r>
          </a:p>
          <a:p>
            <a:pPr>
              <a:spcBef>
                <a:spcPts val="1600"/>
              </a:spcBef>
            </a:pPr>
            <a:r>
              <a:rPr lang="en-US" dirty="0"/>
              <a:t>Extra pipeline stages in several places to help meet 400 MHz timing</a:t>
            </a:r>
          </a:p>
        </p:txBody>
      </p:sp>
    </p:spTree>
    <p:extLst>
      <p:ext uri="{BB962C8B-B14F-4D97-AF65-F5344CB8AC3E}">
        <p14:creationId xmlns:p14="http://schemas.microsoft.com/office/powerpoint/2010/main" val="3165352019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channel  (each of </a:t>
            </a:r>
            <a:r>
              <a:rPr lang="en-US" i="1" dirty="0"/>
              <a:t>src1, src2, </a:t>
            </a:r>
            <a:r>
              <a:rPr lang="en-US" i="1" dirty="0" err="1"/>
              <a:t>dest</a:t>
            </a:r>
            <a:r>
              <a:rPr lang="en-US" i="1" dirty="0"/>
              <a:t>, </a:t>
            </a:r>
            <a:r>
              <a:rPr lang="en-US" i="1" dirty="0" err="1"/>
              <a:t>mis</a:t>
            </a:r>
            <a:r>
              <a:rPr lang="en-US" i="1" spc="200" dirty="0" err="1"/>
              <a:t>c</a:t>
            </a:r>
            <a:r>
              <a:rPr lang="en-US" dirty="0"/>
              <a:t>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CE9D113-BC46-4786-B71F-E9D0ADDCCA60}"/>
              </a:ext>
            </a:extLst>
          </p:cNvPr>
          <p:cNvSpPr txBox="1"/>
          <p:nvPr/>
        </p:nvSpPr>
        <p:spPr>
          <a:xfrm>
            <a:off x="2730531" y="4862442"/>
            <a:ext cx="1420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hydra4_channel.v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531741" y="742949"/>
            <a:ext cx="8323872" cy="415133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88938C8-B811-4B81-8135-E6EEDA7412FA}"/>
              </a:ext>
            </a:extLst>
          </p:cNvPr>
          <p:cNvSpPr/>
          <p:nvPr/>
        </p:nvSpPr>
        <p:spPr>
          <a:xfrm>
            <a:off x="1015385" y="998736"/>
            <a:ext cx="2026179" cy="26090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count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F8785A-8DE3-4C1C-9385-BED10395DB94}"/>
              </a:ext>
            </a:extLst>
          </p:cNvPr>
          <p:cNvSpPr/>
          <p:nvPr/>
        </p:nvSpPr>
        <p:spPr>
          <a:xfrm>
            <a:off x="755564" y="869431"/>
            <a:ext cx="2878112" cy="1709190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B2D6CE8-03C9-42BC-B606-A91E00FE71A2}"/>
              </a:ext>
            </a:extLst>
          </p:cNvPr>
          <p:cNvSpPr/>
          <p:nvPr/>
        </p:nvSpPr>
        <p:spPr>
          <a:xfrm>
            <a:off x="755563" y="2908092"/>
            <a:ext cx="5370263" cy="1709191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9DCBD99-B9BE-4D0A-B9B0-94DEF0191120}"/>
              </a:ext>
            </a:extLst>
          </p:cNvPr>
          <p:cNvSpPr/>
          <p:nvPr/>
        </p:nvSpPr>
        <p:spPr>
          <a:xfrm>
            <a:off x="1015385" y="1385358"/>
            <a:ext cx="2026179" cy="26090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column_count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52A27EB-D1E4-40BA-8E86-5F957784D7D0}"/>
              </a:ext>
            </a:extLst>
          </p:cNvPr>
          <p:cNvSpPr/>
          <p:nvPr/>
        </p:nvSpPr>
        <p:spPr>
          <a:xfrm>
            <a:off x="1015385" y="1771980"/>
            <a:ext cx="2026179" cy="26090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kernel_count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21B7ED7-CF96-42B3-AB08-144DC2029931}"/>
              </a:ext>
            </a:extLst>
          </p:cNvPr>
          <p:cNvSpPr/>
          <p:nvPr/>
        </p:nvSpPr>
        <p:spPr>
          <a:xfrm>
            <a:off x="1015385" y="2158601"/>
            <a:ext cx="2026179" cy="26090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kernel_column_count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19E70CE-835D-48B2-BA6A-62B5661D1F7D}"/>
              </a:ext>
            </a:extLst>
          </p:cNvPr>
          <p:cNvSpPr/>
          <p:nvPr/>
        </p:nvSpPr>
        <p:spPr>
          <a:xfrm>
            <a:off x="1015385" y="3052388"/>
            <a:ext cx="2026179" cy="26090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addr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CF8D8D7-435A-41C6-AAD7-74C622390ACE}"/>
              </a:ext>
            </a:extLst>
          </p:cNvPr>
          <p:cNvSpPr/>
          <p:nvPr/>
        </p:nvSpPr>
        <p:spPr>
          <a:xfrm>
            <a:off x="1015385" y="3439010"/>
            <a:ext cx="2026179" cy="26090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row_addr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6565617-A237-4E6E-AA10-3A540EEEE0F4}"/>
              </a:ext>
            </a:extLst>
          </p:cNvPr>
          <p:cNvSpPr/>
          <p:nvPr/>
        </p:nvSpPr>
        <p:spPr>
          <a:xfrm>
            <a:off x="1015385" y="3825632"/>
            <a:ext cx="2026179" cy="26090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outer_addr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4A7FDC8-311E-4836-9CFB-1447C3B1848B}"/>
              </a:ext>
            </a:extLst>
          </p:cNvPr>
          <p:cNvSpPr/>
          <p:nvPr/>
        </p:nvSpPr>
        <p:spPr>
          <a:xfrm>
            <a:off x="1015385" y="4212253"/>
            <a:ext cx="2026179" cy="26090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outer_row_addr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A371FB8C-0532-4650-9BC5-BA8FBFC04362}"/>
              </a:ext>
            </a:extLst>
          </p:cNvPr>
          <p:cNvSpPr/>
          <p:nvPr/>
        </p:nvSpPr>
        <p:spPr>
          <a:xfrm>
            <a:off x="3124010" y="1717553"/>
            <a:ext cx="142407" cy="740834"/>
          </a:xfrm>
          <a:prstGeom prst="rightBrace">
            <a:avLst>
              <a:gd name="adj1" fmla="val 65532"/>
              <a:gd name="adj2" fmla="val 50000"/>
            </a:avLst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884C94-2EB7-4F86-95EA-DC94EF9803F1}"/>
              </a:ext>
            </a:extLst>
          </p:cNvPr>
          <p:cNvSpPr txBox="1"/>
          <p:nvPr/>
        </p:nvSpPr>
        <p:spPr>
          <a:xfrm rot="16200000">
            <a:off x="3089571" y="1938811"/>
            <a:ext cx="602245" cy="2067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00" i="1" dirty="0"/>
              <a:t>src1</a:t>
            </a:r>
            <a:r>
              <a:rPr lang="en-US" sz="1000" dirty="0"/>
              <a:t> only</a:t>
            </a:r>
            <a:endParaRPr lang="en-US" sz="1050" i="1" dirty="0"/>
          </a:p>
        </p:txBody>
      </p:sp>
      <p:sp>
        <p:nvSpPr>
          <p:cNvPr id="95" name="Right Brace 94">
            <a:extLst>
              <a:ext uri="{FF2B5EF4-FFF2-40B4-BE49-F238E27FC236}">
                <a16:creationId xmlns:a16="http://schemas.microsoft.com/office/drawing/2014/main" id="{AB498853-A4F0-477C-92F6-910258BA367D}"/>
              </a:ext>
            </a:extLst>
          </p:cNvPr>
          <p:cNvSpPr/>
          <p:nvPr/>
        </p:nvSpPr>
        <p:spPr>
          <a:xfrm>
            <a:off x="3124010" y="3778931"/>
            <a:ext cx="142407" cy="740834"/>
          </a:xfrm>
          <a:prstGeom prst="rightBrace">
            <a:avLst>
              <a:gd name="adj1" fmla="val 65532"/>
              <a:gd name="adj2" fmla="val 50000"/>
            </a:avLst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D9A72CD-8FEA-41D9-B467-67200D3DC1E3}"/>
              </a:ext>
            </a:extLst>
          </p:cNvPr>
          <p:cNvSpPr txBox="1"/>
          <p:nvPr/>
        </p:nvSpPr>
        <p:spPr>
          <a:xfrm rot="16200000">
            <a:off x="3089571" y="4000189"/>
            <a:ext cx="602245" cy="2067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00" i="1" dirty="0"/>
              <a:t>src1</a:t>
            </a:r>
            <a:r>
              <a:rPr lang="en-US" sz="1000" dirty="0"/>
              <a:t> only</a:t>
            </a:r>
            <a:endParaRPr lang="en-US" sz="1050" i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603630B-4688-46C5-B349-6718D2941A72}"/>
              </a:ext>
            </a:extLst>
          </p:cNvPr>
          <p:cNvSpPr txBox="1"/>
          <p:nvPr/>
        </p:nvSpPr>
        <p:spPr>
          <a:xfrm>
            <a:off x="881042" y="2596703"/>
            <a:ext cx="843493" cy="2067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Sequencer</a:t>
            </a:r>
            <a:endParaRPr lang="en-US" sz="14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2743C2A-000C-48D7-8385-06B964C28AC7}"/>
              </a:ext>
            </a:extLst>
          </p:cNvPr>
          <p:cNvSpPr txBox="1"/>
          <p:nvPr/>
        </p:nvSpPr>
        <p:spPr>
          <a:xfrm>
            <a:off x="881042" y="4635717"/>
            <a:ext cx="843493" cy="2067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Address generator</a:t>
            </a:r>
            <a:endParaRPr lang="en-US" sz="14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2611807-4641-4823-A76A-7BACDC269987}"/>
              </a:ext>
            </a:extLst>
          </p:cNvPr>
          <p:cNvSpPr txBox="1"/>
          <p:nvPr/>
        </p:nvSpPr>
        <p:spPr>
          <a:xfrm>
            <a:off x="7767812" y="3764309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start</a:t>
            </a:r>
            <a:endParaRPr lang="en-US" sz="14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7C23C6A-2BCC-4DD4-B303-A1274378C31C}"/>
              </a:ext>
            </a:extLst>
          </p:cNvPr>
          <p:cNvSpPr/>
          <p:nvPr/>
        </p:nvSpPr>
        <p:spPr>
          <a:xfrm>
            <a:off x="3831914" y="3670757"/>
            <a:ext cx="1872306" cy="517643"/>
          </a:xfrm>
          <a:custGeom>
            <a:avLst/>
            <a:gdLst>
              <a:gd name="connsiteX0" fmla="*/ 253365 w 253365"/>
              <a:gd name="connsiteY0" fmla="*/ 0 h 78105"/>
              <a:gd name="connsiteX1" fmla="*/ 253365 w 253365"/>
              <a:gd name="connsiteY1" fmla="*/ 78105 h 78105"/>
              <a:gd name="connsiteX2" fmla="*/ 0 w 253365"/>
              <a:gd name="connsiteY2" fmla="*/ 78105 h 7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" h="78105">
                <a:moveTo>
                  <a:pt x="253365" y="0"/>
                </a:moveTo>
                <a:lnTo>
                  <a:pt x="253365" y="78105"/>
                </a:lnTo>
                <a:lnTo>
                  <a:pt x="0" y="78105"/>
                </a:lnTo>
              </a:path>
            </a:pathLst>
          </a:custGeom>
          <a:noFill/>
          <a:ln>
            <a:solidFill>
              <a:schemeClr val="tx1"/>
            </a:solidFill>
            <a:headEnd type="arrow" w="sm" len="sm"/>
            <a:tailEnd type="none" w="sm" len="sm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5FE7A47-6FFE-468D-9117-0EC85D7E827D}"/>
              </a:ext>
            </a:extLst>
          </p:cNvPr>
          <p:cNvSpPr txBox="1"/>
          <p:nvPr/>
        </p:nvSpPr>
        <p:spPr>
          <a:xfrm>
            <a:off x="3840491" y="3245116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Column stride</a:t>
            </a:r>
            <a:endParaRPr lang="en-US" sz="14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7D59088-B198-4E23-AC8E-8B2A4CD36A41}"/>
              </a:ext>
            </a:extLst>
          </p:cNvPr>
          <p:cNvSpPr txBox="1"/>
          <p:nvPr/>
        </p:nvSpPr>
        <p:spPr>
          <a:xfrm>
            <a:off x="3840491" y="3444708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FFT adjust</a:t>
            </a:r>
            <a:endParaRPr lang="en-US" sz="14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3D89CEA-0FCD-49EC-8BE7-6A94F97E5856}"/>
              </a:ext>
            </a:extLst>
          </p:cNvPr>
          <p:cNvSpPr txBox="1"/>
          <p:nvPr/>
        </p:nvSpPr>
        <p:spPr>
          <a:xfrm>
            <a:off x="3840491" y="3644300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Packing stride</a:t>
            </a:r>
            <a:endParaRPr lang="en-US" sz="14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869F9A1-0297-42F8-BA52-4E8E111D7737}"/>
              </a:ext>
            </a:extLst>
          </p:cNvPr>
          <p:cNvSpPr txBox="1"/>
          <p:nvPr/>
        </p:nvSpPr>
        <p:spPr>
          <a:xfrm>
            <a:off x="3840491" y="3843894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Index value</a:t>
            </a:r>
            <a:endParaRPr lang="en-US" sz="1400" dirty="0"/>
          </a:p>
        </p:txBody>
      </p:sp>
      <p:sp>
        <p:nvSpPr>
          <p:cNvPr id="111" name="Trapezoid 110">
            <a:extLst>
              <a:ext uri="{FF2B5EF4-FFF2-40B4-BE49-F238E27FC236}">
                <a16:creationId xmlns:a16="http://schemas.microsoft.com/office/drawing/2014/main" id="{5DEADF62-F754-46D5-A933-7EB667B745EA}"/>
              </a:ext>
            </a:extLst>
          </p:cNvPr>
          <p:cNvSpPr/>
          <p:nvPr/>
        </p:nvSpPr>
        <p:spPr>
          <a:xfrm rot="16200000" flipV="1">
            <a:off x="4398020" y="3409493"/>
            <a:ext cx="1060368" cy="276999"/>
          </a:xfrm>
          <a:prstGeom prst="trapezoid">
            <a:avLst>
              <a:gd name="adj" fmla="val 70998"/>
            </a:avLst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6EEBB99-E527-4025-8CAD-374E3A206B2D}"/>
              </a:ext>
            </a:extLst>
          </p:cNvPr>
          <p:cNvCxnSpPr>
            <a:cxnSpLocks/>
          </p:cNvCxnSpPr>
          <p:nvPr/>
        </p:nvCxnSpPr>
        <p:spPr>
          <a:xfrm rot="16200000">
            <a:off x="4705471" y="3064836"/>
            <a:ext cx="0" cy="164592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7256749-A1AA-40DE-8A57-2CB0C230646B}"/>
              </a:ext>
            </a:extLst>
          </p:cNvPr>
          <p:cNvCxnSpPr>
            <a:cxnSpLocks/>
          </p:cNvCxnSpPr>
          <p:nvPr/>
        </p:nvCxnSpPr>
        <p:spPr>
          <a:xfrm rot="16200000">
            <a:off x="4705471" y="3262965"/>
            <a:ext cx="0" cy="164592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8626CFEF-89F7-41DB-9AAB-CCB5A40BE2AD}"/>
              </a:ext>
            </a:extLst>
          </p:cNvPr>
          <p:cNvCxnSpPr>
            <a:cxnSpLocks/>
          </p:cNvCxnSpPr>
          <p:nvPr/>
        </p:nvCxnSpPr>
        <p:spPr>
          <a:xfrm rot="16200000">
            <a:off x="4705471" y="3461094"/>
            <a:ext cx="0" cy="164592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EA8C8919-CFA4-4CB6-A7CE-54985F8EBFE3}"/>
              </a:ext>
            </a:extLst>
          </p:cNvPr>
          <p:cNvCxnSpPr>
            <a:cxnSpLocks/>
          </p:cNvCxnSpPr>
          <p:nvPr/>
        </p:nvCxnSpPr>
        <p:spPr>
          <a:xfrm rot="16200000">
            <a:off x="4705471" y="3659223"/>
            <a:ext cx="0" cy="164592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45B4A093-70CC-418A-8AFC-FB1131A2FA54}"/>
              </a:ext>
            </a:extLst>
          </p:cNvPr>
          <p:cNvCxnSpPr>
            <a:cxnSpLocks/>
          </p:cNvCxnSpPr>
          <p:nvPr/>
        </p:nvCxnSpPr>
        <p:spPr>
          <a:xfrm rot="16200000">
            <a:off x="4705471" y="3857351"/>
            <a:ext cx="0" cy="164592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Oval 117">
            <a:extLst>
              <a:ext uri="{FF2B5EF4-FFF2-40B4-BE49-F238E27FC236}">
                <a16:creationId xmlns:a16="http://schemas.microsoft.com/office/drawing/2014/main" id="{1BDD1607-F58C-483B-877A-4965661B4786}"/>
              </a:ext>
            </a:extLst>
          </p:cNvPr>
          <p:cNvSpPr/>
          <p:nvPr/>
        </p:nvSpPr>
        <p:spPr>
          <a:xfrm>
            <a:off x="5197016" y="3400088"/>
            <a:ext cx="274166" cy="274166"/>
          </a:xfrm>
          <a:prstGeom prst="ellipse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spc="-100" dirty="0">
                <a:solidFill>
                  <a:schemeClr val="tx1"/>
                </a:solidFill>
              </a:rPr>
              <a:t>&lt;</a:t>
            </a:r>
            <a:r>
              <a:rPr lang="en-US" sz="1200" dirty="0">
                <a:solidFill>
                  <a:schemeClr val="tx1"/>
                </a:solidFill>
              </a:rPr>
              <a:t>&lt;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B29C4A11-A471-4B09-90A9-D3821288C49F}"/>
              </a:ext>
            </a:extLst>
          </p:cNvPr>
          <p:cNvSpPr/>
          <p:nvPr/>
        </p:nvSpPr>
        <p:spPr>
          <a:xfrm>
            <a:off x="5568503" y="3400088"/>
            <a:ext cx="274166" cy="274166"/>
          </a:xfrm>
          <a:prstGeom prst="ellipse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+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14F0574-55E8-4DD2-A323-6B02ECDDDE99}"/>
              </a:ext>
            </a:extLst>
          </p:cNvPr>
          <p:cNvCxnSpPr>
            <a:cxnSpLocks/>
          </p:cNvCxnSpPr>
          <p:nvPr/>
        </p:nvCxnSpPr>
        <p:spPr>
          <a:xfrm>
            <a:off x="5061607" y="3543390"/>
            <a:ext cx="145942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753BFAE-1C11-4F42-85AF-C20BEB861F21}"/>
              </a:ext>
            </a:extLst>
          </p:cNvPr>
          <p:cNvCxnSpPr>
            <a:cxnSpLocks/>
          </p:cNvCxnSpPr>
          <p:nvPr/>
        </p:nvCxnSpPr>
        <p:spPr>
          <a:xfrm>
            <a:off x="5471182" y="3543390"/>
            <a:ext cx="101469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C637CE7-2FEE-46FE-B234-EC85B4E5E436}"/>
              </a:ext>
            </a:extLst>
          </p:cNvPr>
          <p:cNvSpPr/>
          <p:nvPr/>
        </p:nvSpPr>
        <p:spPr>
          <a:xfrm>
            <a:off x="3839238" y="3539188"/>
            <a:ext cx="2065623" cy="832250"/>
          </a:xfrm>
          <a:custGeom>
            <a:avLst/>
            <a:gdLst>
              <a:gd name="connsiteX0" fmla="*/ 2003128 w 2065623"/>
              <a:gd name="connsiteY0" fmla="*/ 0 h 766386"/>
              <a:gd name="connsiteX1" fmla="*/ 2065623 w 2065623"/>
              <a:gd name="connsiteY1" fmla="*/ 0 h 766386"/>
              <a:gd name="connsiteX2" fmla="*/ 2065623 w 2065623"/>
              <a:gd name="connsiteY2" fmla="*/ 766386 h 766386"/>
              <a:gd name="connsiteX3" fmla="*/ 0 w 2065623"/>
              <a:gd name="connsiteY3" fmla="*/ 766386 h 766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5623" h="766386">
                <a:moveTo>
                  <a:pt x="2003128" y="0"/>
                </a:moveTo>
                <a:lnTo>
                  <a:pt x="2065623" y="0"/>
                </a:lnTo>
                <a:lnTo>
                  <a:pt x="2065623" y="766386"/>
                </a:lnTo>
                <a:lnTo>
                  <a:pt x="0" y="766386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sm" len="sm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F9F0A2A4-3DFE-40CA-9916-77BBA9367B7E}"/>
              </a:ext>
            </a:extLst>
          </p:cNvPr>
          <p:cNvCxnSpPr/>
          <p:nvPr/>
        </p:nvCxnSpPr>
        <p:spPr>
          <a:xfrm>
            <a:off x="5331075" y="3280247"/>
            <a:ext cx="0" cy="123316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919530F6-9C64-49C3-9998-A781392AA82B}"/>
              </a:ext>
            </a:extLst>
          </p:cNvPr>
          <p:cNvSpPr txBox="1"/>
          <p:nvPr/>
        </p:nvSpPr>
        <p:spPr>
          <a:xfrm>
            <a:off x="5122741" y="3103429"/>
            <a:ext cx="417191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200" dirty="0" err="1"/>
              <a:t>esize</a:t>
            </a:r>
            <a:endParaRPr lang="en-US" sz="1400" dirty="0"/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3F66F56A-1845-451D-A089-EA0DF85FB45B}"/>
              </a:ext>
            </a:extLst>
          </p:cNvPr>
          <p:cNvCxnSpPr>
            <a:cxnSpLocks/>
          </p:cNvCxnSpPr>
          <p:nvPr/>
        </p:nvCxnSpPr>
        <p:spPr>
          <a:xfrm rot="16200000">
            <a:off x="7586816" y="3910083"/>
            <a:ext cx="0" cy="2286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7EF46E79-2FAA-4724-8649-97B71ABC2D7C}"/>
              </a:ext>
            </a:extLst>
          </p:cNvPr>
          <p:cNvCxnSpPr>
            <a:cxnSpLocks/>
          </p:cNvCxnSpPr>
          <p:nvPr/>
        </p:nvCxnSpPr>
        <p:spPr>
          <a:xfrm rot="16200000">
            <a:off x="7586816" y="3754137"/>
            <a:ext cx="0" cy="2286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810AED0E-C9DA-446F-9565-34A60A81E1A4}"/>
              </a:ext>
            </a:extLst>
          </p:cNvPr>
          <p:cNvCxnSpPr>
            <a:cxnSpLocks/>
          </p:cNvCxnSpPr>
          <p:nvPr/>
        </p:nvCxnSpPr>
        <p:spPr>
          <a:xfrm rot="16200000">
            <a:off x="7586816" y="4221975"/>
            <a:ext cx="0" cy="2286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00011E8B-F3EF-49E0-992D-47A2D2C15A5B}"/>
              </a:ext>
            </a:extLst>
          </p:cNvPr>
          <p:cNvCxnSpPr>
            <a:cxnSpLocks/>
          </p:cNvCxnSpPr>
          <p:nvPr/>
        </p:nvCxnSpPr>
        <p:spPr>
          <a:xfrm rot="16200000">
            <a:off x="7586816" y="4066029"/>
            <a:ext cx="0" cy="2286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458AEB35-9D13-41E2-8FBE-88EB85D307A6}"/>
              </a:ext>
            </a:extLst>
          </p:cNvPr>
          <p:cNvSpPr txBox="1"/>
          <p:nvPr/>
        </p:nvSpPr>
        <p:spPr>
          <a:xfrm>
            <a:off x="7767812" y="3919144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active</a:t>
            </a:r>
            <a:endParaRPr lang="en-US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D80D103-B918-458A-8AE9-A1BBCF0FAB77}"/>
              </a:ext>
            </a:extLst>
          </p:cNvPr>
          <p:cNvSpPr txBox="1"/>
          <p:nvPr/>
        </p:nvSpPr>
        <p:spPr>
          <a:xfrm>
            <a:off x="7767812" y="4073979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advance</a:t>
            </a:r>
            <a:endParaRPr lang="en-US" sz="14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888B7CD-2D95-43B2-97DC-7921FA7C157A}"/>
              </a:ext>
            </a:extLst>
          </p:cNvPr>
          <p:cNvSpPr txBox="1"/>
          <p:nvPr/>
        </p:nvSpPr>
        <p:spPr>
          <a:xfrm>
            <a:off x="7767812" y="4228815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done</a:t>
            </a:r>
            <a:endParaRPr lang="en-US" sz="14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AC5A1B8-3A31-4883-89E6-C693771D2712}"/>
              </a:ext>
            </a:extLst>
          </p:cNvPr>
          <p:cNvSpPr txBox="1"/>
          <p:nvPr/>
        </p:nvSpPr>
        <p:spPr>
          <a:xfrm>
            <a:off x="3921025" y="1245401"/>
            <a:ext cx="345274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first</a:t>
            </a:r>
            <a:endParaRPr lang="en-US" sz="1400" dirty="0"/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37F86B06-579E-480E-AFDA-58C8FFE97A3F}"/>
              </a:ext>
            </a:extLst>
          </p:cNvPr>
          <p:cNvCxnSpPr>
            <a:cxnSpLocks/>
          </p:cNvCxnSpPr>
          <p:nvPr/>
        </p:nvCxnSpPr>
        <p:spPr>
          <a:xfrm rot="16200000">
            <a:off x="3740029" y="1432125"/>
            <a:ext cx="0" cy="2286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33A2E348-1F5D-486B-BCF4-9FFCB80B9842}"/>
              </a:ext>
            </a:extLst>
          </p:cNvPr>
          <p:cNvCxnSpPr>
            <a:cxnSpLocks/>
          </p:cNvCxnSpPr>
          <p:nvPr/>
        </p:nvCxnSpPr>
        <p:spPr>
          <a:xfrm rot="16200000">
            <a:off x="3740029" y="1235229"/>
            <a:ext cx="0" cy="2286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D9157567-8272-4369-9139-F58C6D0160D4}"/>
              </a:ext>
            </a:extLst>
          </p:cNvPr>
          <p:cNvCxnSpPr>
            <a:cxnSpLocks/>
          </p:cNvCxnSpPr>
          <p:nvPr/>
        </p:nvCxnSpPr>
        <p:spPr>
          <a:xfrm rot="16200000">
            <a:off x="3740029" y="1825917"/>
            <a:ext cx="0" cy="2286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BCCE0D4-ABD8-4D72-9CA1-6A931C0ADC89}"/>
              </a:ext>
            </a:extLst>
          </p:cNvPr>
          <p:cNvCxnSpPr>
            <a:cxnSpLocks/>
          </p:cNvCxnSpPr>
          <p:nvPr/>
        </p:nvCxnSpPr>
        <p:spPr>
          <a:xfrm rot="16200000">
            <a:off x="3740029" y="1629021"/>
            <a:ext cx="0" cy="2286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BDC9254A-87DD-4804-858A-05BE9A91A348}"/>
              </a:ext>
            </a:extLst>
          </p:cNvPr>
          <p:cNvSpPr txBox="1"/>
          <p:nvPr/>
        </p:nvSpPr>
        <p:spPr>
          <a:xfrm>
            <a:off x="3921025" y="1441186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last</a:t>
            </a:r>
            <a:endParaRPr lang="en-US" sz="14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CD9837BC-4934-4674-8D1A-58B1E8FCD2E5}"/>
              </a:ext>
            </a:extLst>
          </p:cNvPr>
          <p:cNvSpPr txBox="1"/>
          <p:nvPr/>
        </p:nvSpPr>
        <p:spPr>
          <a:xfrm>
            <a:off x="3921025" y="1636971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final</a:t>
            </a:r>
            <a:endParaRPr lang="en-US" sz="14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C077B13-60E8-410F-A5F6-0972A0133B1A}"/>
              </a:ext>
            </a:extLst>
          </p:cNvPr>
          <p:cNvSpPr txBox="1"/>
          <p:nvPr/>
        </p:nvSpPr>
        <p:spPr>
          <a:xfrm>
            <a:off x="3921025" y="1832757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 err="1"/>
              <a:t>select_row</a:t>
            </a:r>
            <a:endParaRPr lang="en-US" sz="14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3B422BB-E531-44E6-A79B-7F4B7A9F56A1}"/>
              </a:ext>
            </a:extLst>
          </p:cNvPr>
          <p:cNvSpPr txBox="1"/>
          <p:nvPr/>
        </p:nvSpPr>
        <p:spPr>
          <a:xfrm>
            <a:off x="3840491" y="3048284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Row stride</a:t>
            </a:r>
            <a:endParaRPr lang="en-US" sz="1400" dirty="0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97F152CE-4CC0-4C41-8002-4488F7201B87}"/>
              </a:ext>
            </a:extLst>
          </p:cNvPr>
          <p:cNvSpPr/>
          <p:nvPr/>
        </p:nvSpPr>
        <p:spPr>
          <a:xfrm>
            <a:off x="5367493" y="1313165"/>
            <a:ext cx="628302" cy="246603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Front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D4E4641F-1CB5-4306-88E8-54C979A7C244}"/>
              </a:ext>
            </a:extLst>
          </p:cNvPr>
          <p:cNvSpPr/>
          <p:nvPr/>
        </p:nvSpPr>
        <p:spPr>
          <a:xfrm>
            <a:off x="6125827" y="1313165"/>
            <a:ext cx="676063" cy="246603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Unpack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A4BAF8B2-69B6-4F5A-B6E7-20E2EA65036A}"/>
              </a:ext>
            </a:extLst>
          </p:cNvPr>
          <p:cNvSpPr/>
          <p:nvPr/>
        </p:nvSpPr>
        <p:spPr>
          <a:xfrm>
            <a:off x="6125827" y="1617037"/>
            <a:ext cx="676063" cy="246603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Pack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C9F6D1E7-5CD8-439C-9740-193C659FF0B1}"/>
              </a:ext>
            </a:extLst>
          </p:cNvPr>
          <p:cNvSpPr/>
          <p:nvPr/>
        </p:nvSpPr>
        <p:spPr>
          <a:xfrm flipV="1">
            <a:off x="6559506" y="943393"/>
            <a:ext cx="450774" cy="190784"/>
          </a:xfrm>
          <a:custGeom>
            <a:avLst/>
            <a:gdLst>
              <a:gd name="connsiteX0" fmla="*/ 253365 w 253365"/>
              <a:gd name="connsiteY0" fmla="*/ 0 h 78105"/>
              <a:gd name="connsiteX1" fmla="*/ 253365 w 253365"/>
              <a:gd name="connsiteY1" fmla="*/ 78105 h 78105"/>
              <a:gd name="connsiteX2" fmla="*/ 0 w 253365"/>
              <a:gd name="connsiteY2" fmla="*/ 78105 h 7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" h="78105">
                <a:moveTo>
                  <a:pt x="253365" y="0"/>
                </a:moveTo>
                <a:lnTo>
                  <a:pt x="253365" y="78105"/>
                </a:lnTo>
                <a:lnTo>
                  <a:pt x="0" y="78105"/>
                </a:lnTo>
              </a:path>
            </a:pathLst>
          </a:custGeom>
          <a:noFill/>
          <a:ln>
            <a:solidFill>
              <a:schemeClr val="tx1"/>
            </a:solidFill>
            <a:headEnd type="arrow" w="sm" len="sm"/>
            <a:tailEnd type="none" w="sm" len="sm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E8FC197-94E6-4B4A-AF03-00598140938A}"/>
              </a:ext>
            </a:extLst>
          </p:cNvPr>
          <p:cNvSpPr txBox="1"/>
          <p:nvPr/>
        </p:nvSpPr>
        <p:spPr>
          <a:xfrm>
            <a:off x="5777386" y="841055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writing, </a:t>
            </a:r>
            <a:r>
              <a:rPr lang="en-US" sz="1200" dirty="0" err="1"/>
              <a:t>rscalar</a:t>
            </a:r>
            <a:r>
              <a:rPr lang="en-US" sz="1200" dirty="0"/>
              <a:t>, pattern</a:t>
            </a:r>
            <a:endParaRPr lang="en-US" sz="1400" dirty="0"/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04BD9ED2-A05D-43BB-A631-513B116D51DA}"/>
              </a:ext>
            </a:extLst>
          </p:cNvPr>
          <p:cNvCxnSpPr>
            <a:cxnSpLocks/>
          </p:cNvCxnSpPr>
          <p:nvPr/>
        </p:nvCxnSpPr>
        <p:spPr>
          <a:xfrm rot="16200000">
            <a:off x="6867576" y="1666708"/>
            <a:ext cx="0" cy="128016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313E351E-BC63-49A1-AC61-C3726911A8C9}"/>
              </a:ext>
            </a:extLst>
          </p:cNvPr>
          <p:cNvCxnSpPr>
            <a:cxnSpLocks/>
          </p:cNvCxnSpPr>
          <p:nvPr/>
        </p:nvCxnSpPr>
        <p:spPr>
          <a:xfrm rot="16200000">
            <a:off x="6867576" y="1374044"/>
            <a:ext cx="0" cy="128016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6C402562-578A-4873-B540-47A5E7468DD0}"/>
              </a:ext>
            </a:extLst>
          </p:cNvPr>
          <p:cNvCxnSpPr>
            <a:cxnSpLocks/>
          </p:cNvCxnSpPr>
          <p:nvPr/>
        </p:nvCxnSpPr>
        <p:spPr>
          <a:xfrm rot="16200000">
            <a:off x="6061819" y="1374044"/>
            <a:ext cx="0" cy="128016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4DEA6424-D0FB-4532-AA39-48316B891F6E}"/>
              </a:ext>
            </a:extLst>
          </p:cNvPr>
          <p:cNvCxnSpPr>
            <a:cxnSpLocks/>
          </p:cNvCxnSpPr>
          <p:nvPr/>
        </p:nvCxnSpPr>
        <p:spPr>
          <a:xfrm>
            <a:off x="7082204" y="1499211"/>
            <a:ext cx="11344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E49AA0-B86F-4B00-A41D-2453B9209979}"/>
              </a:ext>
            </a:extLst>
          </p:cNvPr>
          <p:cNvSpPr/>
          <p:nvPr/>
        </p:nvSpPr>
        <p:spPr>
          <a:xfrm>
            <a:off x="6574182" y="1212301"/>
            <a:ext cx="344658" cy="51108"/>
          </a:xfrm>
          <a:custGeom>
            <a:avLst/>
            <a:gdLst>
              <a:gd name="connsiteX0" fmla="*/ 0 w 344658"/>
              <a:gd name="connsiteY0" fmla="*/ 0 h 140677"/>
              <a:gd name="connsiteX1" fmla="*/ 182880 w 344658"/>
              <a:gd name="connsiteY1" fmla="*/ 0 h 140677"/>
              <a:gd name="connsiteX2" fmla="*/ 182880 w 344658"/>
              <a:gd name="connsiteY2" fmla="*/ 140677 h 140677"/>
              <a:gd name="connsiteX3" fmla="*/ 344658 w 344658"/>
              <a:gd name="connsiteY3" fmla="*/ 140677 h 14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658" h="140677">
                <a:moveTo>
                  <a:pt x="0" y="0"/>
                </a:moveTo>
                <a:lnTo>
                  <a:pt x="182880" y="0"/>
                </a:lnTo>
                <a:lnTo>
                  <a:pt x="182880" y="140677"/>
                </a:lnTo>
                <a:lnTo>
                  <a:pt x="344658" y="140677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sm" len="sm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BA9B986-0B2B-45D2-ADF1-7F365008ABD1}"/>
              </a:ext>
            </a:extLst>
          </p:cNvPr>
          <p:cNvSpPr txBox="1"/>
          <p:nvPr/>
        </p:nvSpPr>
        <p:spPr>
          <a:xfrm>
            <a:off x="5777386" y="1109472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 err="1"/>
              <a:t>addr</a:t>
            </a:r>
            <a:endParaRPr lang="en-US" sz="1400" dirty="0"/>
          </a:p>
        </p:txBody>
      </p: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FB96D104-3966-4781-80C6-D039DB2C4A05}"/>
              </a:ext>
            </a:extLst>
          </p:cNvPr>
          <p:cNvCxnSpPr>
            <a:cxnSpLocks/>
          </p:cNvCxnSpPr>
          <p:nvPr/>
        </p:nvCxnSpPr>
        <p:spPr>
          <a:xfrm>
            <a:off x="8359860" y="1513485"/>
            <a:ext cx="2524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1F672CCF-3284-4167-9A03-127A8A03B86F}"/>
              </a:ext>
            </a:extLst>
          </p:cNvPr>
          <p:cNvCxnSpPr>
            <a:cxnSpLocks/>
          </p:cNvCxnSpPr>
          <p:nvPr/>
        </p:nvCxnSpPr>
        <p:spPr>
          <a:xfrm>
            <a:off x="8359860" y="2063777"/>
            <a:ext cx="2524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ED14654B-8C5F-4D83-B42A-541033B9F9C7}"/>
              </a:ext>
            </a:extLst>
          </p:cNvPr>
          <p:cNvCxnSpPr>
            <a:cxnSpLocks/>
          </p:cNvCxnSpPr>
          <p:nvPr/>
        </p:nvCxnSpPr>
        <p:spPr>
          <a:xfrm>
            <a:off x="8359860" y="2350361"/>
            <a:ext cx="2524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173DA096-1D13-4C1B-81DD-627B40681E0E}"/>
              </a:ext>
            </a:extLst>
          </p:cNvPr>
          <p:cNvCxnSpPr>
            <a:cxnSpLocks/>
            <a:endCxn id="154" idx="1"/>
          </p:cNvCxnSpPr>
          <p:nvPr/>
        </p:nvCxnSpPr>
        <p:spPr>
          <a:xfrm>
            <a:off x="6902827" y="2063777"/>
            <a:ext cx="28757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B0CDFDA4-C12C-4E31-8685-DD48B54AD193}"/>
              </a:ext>
            </a:extLst>
          </p:cNvPr>
          <p:cNvCxnSpPr>
            <a:cxnSpLocks/>
            <a:endCxn id="155" idx="1"/>
          </p:cNvCxnSpPr>
          <p:nvPr/>
        </p:nvCxnSpPr>
        <p:spPr>
          <a:xfrm>
            <a:off x="6902827" y="2350361"/>
            <a:ext cx="28757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07C63B3-1E9D-4204-9D94-18A7D3685813}"/>
              </a:ext>
            </a:extLst>
          </p:cNvPr>
          <p:cNvCxnSpPr>
            <a:cxnSpLocks/>
          </p:cNvCxnSpPr>
          <p:nvPr/>
        </p:nvCxnSpPr>
        <p:spPr>
          <a:xfrm rot="16200000">
            <a:off x="5303485" y="1374044"/>
            <a:ext cx="0" cy="128016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D71250E1-7225-438B-8E49-C9E2134909B6}"/>
              </a:ext>
            </a:extLst>
          </p:cNvPr>
          <p:cNvCxnSpPr>
            <a:cxnSpLocks/>
          </p:cNvCxnSpPr>
          <p:nvPr/>
        </p:nvCxnSpPr>
        <p:spPr>
          <a:xfrm rot="16200000">
            <a:off x="6061819" y="1675594"/>
            <a:ext cx="0" cy="128016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E384D3E3-3917-43BF-9FB5-41B432FE01FE}"/>
              </a:ext>
            </a:extLst>
          </p:cNvPr>
          <p:cNvSpPr txBox="1"/>
          <p:nvPr/>
        </p:nvSpPr>
        <p:spPr>
          <a:xfrm>
            <a:off x="4802803" y="1331227"/>
            <a:ext cx="409280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 err="1"/>
              <a:t>rdata</a:t>
            </a:r>
            <a:endParaRPr lang="en-US" sz="1400" dirty="0"/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3E3B6A05-5AFC-441B-BD92-83F91E7C5979}"/>
              </a:ext>
            </a:extLst>
          </p:cNvPr>
          <p:cNvSpPr txBox="1"/>
          <p:nvPr/>
        </p:nvSpPr>
        <p:spPr>
          <a:xfrm>
            <a:off x="5212096" y="1640705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 err="1"/>
              <a:t>alu_dest</a:t>
            </a:r>
            <a:endParaRPr lang="en-US" sz="1400" dirty="0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31DBE33-B01B-4D02-BF2B-D5D2DC7989C8}"/>
              </a:ext>
            </a:extLst>
          </p:cNvPr>
          <p:cNvSpPr txBox="1"/>
          <p:nvPr/>
        </p:nvSpPr>
        <p:spPr>
          <a:xfrm>
            <a:off x="6095742" y="1964504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first, last, masked</a:t>
            </a:r>
            <a:endParaRPr lang="en-US" sz="1400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CEBC7DC0-F23B-4988-BCEC-261B29284EED}"/>
              </a:ext>
            </a:extLst>
          </p:cNvPr>
          <p:cNvSpPr txBox="1"/>
          <p:nvPr/>
        </p:nvSpPr>
        <p:spPr>
          <a:xfrm>
            <a:off x="6095742" y="2253282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alignment info</a:t>
            </a:r>
            <a:endParaRPr lang="en-US" sz="1400" dirty="0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E5760E19-65FA-4E4A-BFDC-44146C1ADDF0}"/>
              </a:ext>
            </a:extLst>
          </p:cNvPr>
          <p:cNvSpPr/>
          <p:nvPr/>
        </p:nvSpPr>
        <p:spPr>
          <a:xfrm>
            <a:off x="4753214" y="807225"/>
            <a:ext cx="3933586" cy="1764525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AF4F3138-99F7-4CAA-95E4-D9CB546E10F4}"/>
              </a:ext>
            </a:extLst>
          </p:cNvPr>
          <p:cNvSpPr/>
          <p:nvPr/>
        </p:nvSpPr>
        <p:spPr>
          <a:xfrm>
            <a:off x="6646807" y="3078246"/>
            <a:ext cx="1192136" cy="39063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Mask logic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08D331A6-E4FA-4B54-A5EA-2F7C111380E4}"/>
              </a:ext>
            </a:extLst>
          </p:cNvPr>
          <p:cNvSpPr txBox="1"/>
          <p:nvPr/>
        </p:nvSpPr>
        <p:spPr>
          <a:xfrm>
            <a:off x="4872492" y="2582894"/>
            <a:ext cx="843493" cy="2067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dirty="0"/>
              <a:t>Channel FIFO</a:t>
            </a:r>
          </a:p>
          <a:p>
            <a:endParaRPr lang="en-US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2532BD3-7376-4073-9919-A372958C8733}"/>
              </a:ext>
            </a:extLst>
          </p:cNvPr>
          <p:cNvSpPr txBox="1"/>
          <p:nvPr/>
        </p:nvSpPr>
        <p:spPr>
          <a:xfrm>
            <a:off x="5777386" y="986359"/>
            <a:ext cx="757766" cy="1849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special R/W</a:t>
            </a:r>
            <a:endParaRPr lang="en-US" sz="14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5ED226E-5319-4127-8D8E-1AF6524C143A}"/>
              </a:ext>
            </a:extLst>
          </p:cNvPr>
          <p:cNvSpPr/>
          <p:nvPr/>
        </p:nvSpPr>
        <p:spPr>
          <a:xfrm>
            <a:off x="6563608" y="1074979"/>
            <a:ext cx="361299" cy="91794"/>
          </a:xfrm>
          <a:custGeom>
            <a:avLst/>
            <a:gdLst>
              <a:gd name="connsiteX0" fmla="*/ 0 w 361299"/>
              <a:gd name="connsiteY0" fmla="*/ 0 h 107051"/>
              <a:gd name="connsiteX1" fmla="*/ 231945 w 361299"/>
              <a:gd name="connsiteY1" fmla="*/ 0 h 107051"/>
              <a:gd name="connsiteX2" fmla="*/ 231945 w 361299"/>
              <a:gd name="connsiteY2" fmla="*/ 107051 h 107051"/>
              <a:gd name="connsiteX3" fmla="*/ 361299 w 361299"/>
              <a:gd name="connsiteY3" fmla="*/ 107051 h 10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299" h="107051">
                <a:moveTo>
                  <a:pt x="0" y="0"/>
                </a:moveTo>
                <a:lnTo>
                  <a:pt x="231945" y="0"/>
                </a:lnTo>
                <a:lnTo>
                  <a:pt x="231945" y="107051"/>
                </a:lnTo>
                <a:lnTo>
                  <a:pt x="361299" y="107051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sm" len="sm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1567AC43-9F9A-4EF5-9FA2-FB8B98338009}"/>
              </a:ext>
            </a:extLst>
          </p:cNvPr>
          <p:cNvSpPr/>
          <p:nvPr/>
        </p:nvSpPr>
        <p:spPr>
          <a:xfrm>
            <a:off x="6646807" y="3732579"/>
            <a:ext cx="842830" cy="73709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Control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1DF3C55-FE69-40B5-9D25-778D03A6D2C5}"/>
              </a:ext>
            </a:extLst>
          </p:cNvPr>
          <p:cNvSpPr/>
          <p:nvPr/>
        </p:nvSpPr>
        <p:spPr>
          <a:xfrm>
            <a:off x="7190397" y="1147630"/>
            <a:ext cx="1204633" cy="68493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FIFO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1258BBB-BE37-4C75-A1D7-BCA7F801103B}"/>
              </a:ext>
            </a:extLst>
          </p:cNvPr>
          <p:cNvSpPr/>
          <p:nvPr/>
        </p:nvSpPr>
        <p:spPr>
          <a:xfrm>
            <a:off x="7190397" y="1955605"/>
            <a:ext cx="1204633" cy="21634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Tag FIFO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15500E4-7738-4E86-8B6D-8A9EE67D195B}"/>
              </a:ext>
            </a:extLst>
          </p:cNvPr>
          <p:cNvSpPr/>
          <p:nvPr/>
        </p:nvSpPr>
        <p:spPr>
          <a:xfrm>
            <a:off x="7190397" y="2242189"/>
            <a:ext cx="1204633" cy="21634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Align FIFO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58" name="Trapezoid 157">
            <a:extLst>
              <a:ext uri="{FF2B5EF4-FFF2-40B4-BE49-F238E27FC236}">
                <a16:creationId xmlns:a16="http://schemas.microsoft.com/office/drawing/2014/main" id="{496A9BD9-EC62-4FEB-8AB0-0D4581D1DE5C}"/>
              </a:ext>
            </a:extLst>
          </p:cNvPr>
          <p:cNvSpPr/>
          <p:nvPr/>
        </p:nvSpPr>
        <p:spPr>
          <a:xfrm rot="16200000" flipV="1">
            <a:off x="6615930" y="1384922"/>
            <a:ext cx="772212" cy="152324"/>
          </a:xfrm>
          <a:prstGeom prst="trapezoid">
            <a:avLst>
              <a:gd name="adj" fmla="val 84125"/>
            </a:avLst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350808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mask channel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There is a specialized, read-only channel for vector masks</a:t>
            </a:r>
          </a:p>
          <a:p>
            <a:pPr>
              <a:spcBef>
                <a:spcPts val="1600"/>
              </a:spcBef>
            </a:pPr>
            <a:r>
              <a:rPr lang="en-US" dirty="0"/>
              <a:t>It reads 32-bit words from the vector mask and holds the most recent two words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This is enough to cover the current mask bit of every active </a:t>
            </a:r>
            <a:r>
              <a:rPr lang="en-US" i="1" dirty="0" err="1"/>
              <a:t>src</a:t>
            </a:r>
            <a:r>
              <a:rPr lang="en-US" dirty="0"/>
              <a:t> and </a:t>
            </a:r>
            <a:r>
              <a:rPr lang="en-US" i="1" dirty="0" err="1"/>
              <a:t>dest</a:t>
            </a:r>
            <a:r>
              <a:rPr lang="en-US" dirty="0"/>
              <a:t> channel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It sends the relevant mask bits to all the channels depending on each channel’s current count</a:t>
            </a:r>
          </a:p>
          <a:p>
            <a:pPr>
              <a:spcBef>
                <a:spcPts val="1600"/>
              </a:spcBef>
            </a:pPr>
            <a:r>
              <a:rPr lang="en-US" dirty="0"/>
              <a:t>Eventually, Hydra 4</a:t>
            </a:r>
            <a:r>
              <a:rPr lang="en-US" spc="100" dirty="0"/>
              <a:t>.</a:t>
            </a:r>
            <a:r>
              <a:rPr lang="en-US" i="1" dirty="0"/>
              <a:t>x</a:t>
            </a:r>
            <a:r>
              <a:rPr lang="en-US" dirty="0"/>
              <a:t> will support “vector mask optimization”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Each channel can see the next </a:t>
            </a:r>
            <a:r>
              <a:rPr lang="en-US" i="1" dirty="0"/>
              <a:t>several</a:t>
            </a:r>
            <a:r>
              <a:rPr lang="en-US" dirty="0"/>
              <a:t> upcoming mask bits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The channel can skip multiple iterations when conditions are right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If the next 2</a:t>
            </a:r>
            <a:r>
              <a:rPr lang="en-US" i="1" baseline="30000" dirty="0"/>
              <a:t>K</a:t>
            </a:r>
            <a:r>
              <a:rPr lang="en-US" dirty="0"/>
              <a:t> mask bits are visible and they are all ‘0’s, then linear or </a:t>
            </a:r>
            <a:r>
              <a:rPr lang="en-US" dirty="0" err="1"/>
              <a:t>strided</a:t>
            </a:r>
            <a:r>
              <a:rPr lang="en-US" dirty="0"/>
              <a:t> addressing can skip through 2</a:t>
            </a:r>
            <a:r>
              <a:rPr lang="en-US" i="1" baseline="30000" dirty="0"/>
              <a:t>K</a:t>
            </a:r>
            <a:r>
              <a:rPr lang="en-US" dirty="0"/>
              <a:t> iterations at once:  Adjust the address by (</a:t>
            </a:r>
            <a:r>
              <a:rPr lang="en-US" i="1" dirty="0"/>
              <a:t>stride</a:t>
            </a:r>
            <a:r>
              <a:rPr lang="en-US" dirty="0"/>
              <a:t> &lt;&lt; </a:t>
            </a:r>
            <a:r>
              <a:rPr lang="en-US" i="1" spc="100" dirty="0"/>
              <a:t>K</a:t>
            </a:r>
            <a:r>
              <a:rPr lang="en-US" dirty="0"/>
              <a:t>) instead of by (</a:t>
            </a:r>
            <a:r>
              <a:rPr lang="en-US" i="1" dirty="0"/>
              <a:t>stride</a:t>
            </a:r>
            <a:r>
              <a:rPr lang="en-US" dirty="0"/>
              <a:t>)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If all the channels are able to skip in this way, Hydra can run quickly on “sparse” masked vectors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Hydra 3’s design made this impossible, but Hydra 4 is architected to allow it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This feature is defined in the </a:t>
            </a:r>
            <a:r>
              <a:rPr lang="en-US" i="1" dirty="0"/>
              <a:t>Hydra 4 User’s Guide</a:t>
            </a:r>
            <a:r>
              <a:rPr lang="en-US" dirty="0"/>
              <a:t>, but not yet implemented in Hydra 4.0–4.2</a:t>
            </a:r>
          </a:p>
        </p:txBody>
      </p:sp>
    </p:spTree>
    <p:extLst>
      <p:ext uri="{BB962C8B-B14F-4D97-AF65-F5344CB8AC3E}">
        <p14:creationId xmlns:p14="http://schemas.microsoft.com/office/powerpoint/2010/main" val="2465917480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Hardware and implementation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Block diagram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Host interface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Decode and control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Memory interfaces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DMA channels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Arithmetic unit (ALU)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Stored program unit (SPU)</a:t>
            </a:r>
          </a:p>
        </p:txBody>
      </p:sp>
    </p:spTree>
    <p:extLst>
      <p:ext uri="{BB962C8B-B14F-4D97-AF65-F5344CB8AC3E}">
        <p14:creationId xmlns:p14="http://schemas.microsoft.com/office/powerpoint/2010/main" val="880667592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3249636" y="886264"/>
            <a:ext cx="4775981" cy="375526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C242B-BA0F-41CA-8946-81BC3248848E}"/>
              </a:ext>
            </a:extLst>
          </p:cNvPr>
          <p:cNvSpPr/>
          <p:nvPr/>
        </p:nvSpPr>
        <p:spPr>
          <a:xfrm>
            <a:off x="457200" y="2784544"/>
            <a:ext cx="1695158" cy="1544807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RAM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(shown with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4 banks)</a:t>
            </a: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4E2843BF-25A9-4C45-A015-C69F2E5CE489}"/>
              </a:ext>
            </a:extLst>
          </p:cNvPr>
          <p:cNvSpPr/>
          <p:nvPr/>
        </p:nvSpPr>
        <p:spPr>
          <a:xfrm>
            <a:off x="2433712" y="804499"/>
            <a:ext cx="492366" cy="1886826"/>
          </a:xfrm>
          <a:prstGeom prst="upDownArrow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B5B9CE-F2B5-472D-B34A-4516260056D3}"/>
              </a:ext>
            </a:extLst>
          </p:cNvPr>
          <p:cNvSpPr txBox="1"/>
          <p:nvPr/>
        </p:nvSpPr>
        <p:spPr>
          <a:xfrm rot="16200000">
            <a:off x="1778225" y="1592075"/>
            <a:ext cx="1789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Bus  (AHB/APB/Chimera)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BACD9FED-E004-445C-ACF6-1814DE5A84E8}"/>
              </a:ext>
            </a:extLst>
          </p:cNvPr>
          <p:cNvSpPr/>
          <p:nvPr/>
        </p:nvSpPr>
        <p:spPr>
          <a:xfrm>
            <a:off x="2152358" y="1603717"/>
            <a:ext cx="389698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19292B43-F65B-43E3-BE59-7F2B47DABE04}"/>
              </a:ext>
            </a:extLst>
          </p:cNvPr>
          <p:cNvSpPr/>
          <p:nvPr/>
        </p:nvSpPr>
        <p:spPr>
          <a:xfrm>
            <a:off x="2810700" y="1329396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C571D963-7092-4F5F-8F21-1A75BB3F70F4}"/>
              </a:ext>
            </a:extLst>
          </p:cNvPr>
          <p:cNvSpPr/>
          <p:nvPr/>
        </p:nvSpPr>
        <p:spPr>
          <a:xfrm>
            <a:off x="2810700" y="2027530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D43787-027B-4B78-A956-2AE8E1BEEF62}"/>
              </a:ext>
            </a:extLst>
          </p:cNvPr>
          <p:cNvCxnSpPr>
            <a:cxnSpLocks/>
          </p:cNvCxnSpPr>
          <p:nvPr/>
        </p:nvCxnSpPr>
        <p:spPr>
          <a:xfrm>
            <a:off x="1963834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578B61-9DBF-4786-844D-398FC9527506}"/>
              </a:ext>
            </a:extLst>
          </p:cNvPr>
          <p:cNvCxnSpPr>
            <a:cxnSpLocks/>
          </p:cNvCxnSpPr>
          <p:nvPr/>
        </p:nvCxnSpPr>
        <p:spPr>
          <a:xfrm>
            <a:off x="1963834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A0AC6A-24DD-48BF-BDA5-58F40BFAE81C}"/>
              </a:ext>
            </a:extLst>
          </p:cNvPr>
          <p:cNvCxnSpPr>
            <a:cxnSpLocks/>
          </p:cNvCxnSpPr>
          <p:nvPr/>
        </p:nvCxnSpPr>
        <p:spPr>
          <a:xfrm>
            <a:off x="1963834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AFD5C465-A71D-4AC1-AAD0-56B9BDA2AFF1}"/>
              </a:ext>
            </a:extLst>
          </p:cNvPr>
          <p:cNvSpPr/>
          <p:nvPr/>
        </p:nvSpPr>
        <p:spPr>
          <a:xfrm rot="5400000">
            <a:off x="1048746" y="2408852"/>
            <a:ext cx="512064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89AD431E-15A8-4E1D-9C48-53E6FA642EA0}"/>
              </a:ext>
            </a:extLst>
          </p:cNvPr>
          <p:cNvSpPr/>
          <p:nvPr/>
        </p:nvSpPr>
        <p:spPr>
          <a:xfrm>
            <a:off x="2161475" y="2890315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FDC4BCAA-63C9-4D7F-B330-705AE6DFA87F}"/>
              </a:ext>
            </a:extLst>
          </p:cNvPr>
          <p:cNvSpPr/>
          <p:nvPr/>
        </p:nvSpPr>
        <p:spPr>
          <a:xfrm>
            <a:off x="2161475" y="3276363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C9F4C436-67CD-4247-9CE1-6E747D3FC0D4}"/>
              </a:ext>
            </a:extLst>
          </p:cNvPr>
          <p:cNvSpPr/>
          <p:nvPr/>
        </p:nvSpPr>
        <p:spPr>
          <a:xfrm>
            <a:off x="2161475" y="3650537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9" name="Arrow: Left-Right 38">
            <a:extLst>
              <a:ext uri="{FF2B5EF4-FFF2-40B4-BE49-F238E27FC236}">
                <a16:creationId xmlns:a16="http://schemas.microsoft.com/office/drawing/2014/main" id="{AC30C105-145A-4607-BED3-113C446F514A}"/>
              </a:ext>
            </a:extLst>
          </p:cNvPr>
          <p:cNvSpPr/>
          <p:nvPr/>
        </p:nvSpPr>
        <p:spPr>
          <a:xfrm>
            <a:off x="2161475" y="4042011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D52088-85BD-4F3B-B23D-858766D8CF63}"/>
              </a:ext>
            </a:extLst>
          </p:cNvPr>
          <p:cNvSpPr txBox="1"/>
          <p:nvPr/>
        </p:nvSpPr>
        <p:spPr>
          <a:xfrm>
            <a:off x="3153728" y="4634371"/>
            <a:ext cx="788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hydra4.v</a:t>
            </a:r>
            <a:endParaRPr lang="en-US" sz="1400" dirty="0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0912D67-82A7-48EF-B7DD-089311616EB5}"/>
              </a:ext>
            </a:extLst>
          </p:cNvPr>
          <p:cNvCxnSpPr>
            <a:cxnSpLocks/>
          </p:cNvCxnSpPr>
          <p:nvPr/>
        </p:nvCxnSpPr>
        <p:spPr>
          <a:xfrm>
            <a:off x="457200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88D5593-1BD3-4D55-AEBF-671E538193AB}"/>
              </a:ext>
            </a:extLst>
          </p:cNvPr>
          <p:cNvCxnSpPr>
            <a:cxnSpLocks/>
          </p:cNvCxnSpPr>
          <p:nvPr/>
        </p:nvCxnSpPr>
        <p:spPr>
          <a:xfrm>
            <a:off x="457200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BBA571-6B35-46FD-839E-B5397E003251}"/>
              </a:ext>
            </a:extLst>
          </p:cNvPr>
          <p:cNvCxnSpPr>
            <a:cxnSpLocks/>
          </p:cNvCxnSpPr>
          <p:nvPr/>
        </p:nvCxnSpPr>
        <p:spPr>
          <a:xfrm>
            <a:off x="457200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B4B1858-66D5-4935-846D-869CDAEDE283}"/>
              </a:ext>
            </a:extLst>
          </p:cNvPr>
          <p:cNvSpPr/>
          <p:nvPr/>
        </p:nvSpPr>
        <p:spPr>
          <a:xfrm>
            <a:off x="481031" y="1153551"/>
            <a:ext cx="1671327" cy="110431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Host CPU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(RISC-V, ARM, Chimera)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25537D-B0B3-4587-BDAF-63EF6926A79D}"/>
              </a:ext>
            </a:extLst>
          </p:cNvPr>
          <p:cNvSpPr/>
          <p:nvPr/>
        </p:nvSpPr>
        <p:spPr>
          <a:xfrm>
            <a:off x="6335486" y="3117118"/>
            <a:ext cx="1584625" cy="1423182"/>
          </a:xfrm>
          <a:prstGeom prst="roundRect">
            <a:avLst>
              <a:gd name="adj" fmla="val 1149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654C0-C9C0-4DEB-BFC1-C6B7D9A0017D}"/>
              </a:ext>
            </a:extLst>
          </p:cNvPr>
          <p:cNvSpPr txBox="1"/>
          <p:nvPr/>
        </p:nvSpPr>
        <p:spPr>
          <a:xfrm>
            <a:off x="3207017" y="1866198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 (optional)</a:t>
            </a:r>
            <a:endParaRPr lang="en-US" sz="1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B4050C-E503-4374-8C9D-BBC600E870F8}"/>
              </a:ext>
            </a:extLst>
          </p:cNvPr>
          <p:cNvSpPr/>
          <p:nvPr/>
        </p:nvSpPr>
        <p:spPr>
          <a:xfrm>
            <a:off x="3472307" y="280614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671CFE-E3CD-4CF8-8519-C4CDE7639804}"/>
              </a:ext>
            </a:extLst>
          </p:cNvPr>
          <p:cNvSpPr/>
          <p:nvPr/>
        </p:nvSpPr>
        <p:spPr>
          <a:xfrm>
            <a:off x="6519116" y="1790116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Control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6088FC-2AE1-4B0B-AC00-FEF716936A55}"/>
              </a:ext>
            </a:extLst>
          </p:cNvPr>
          <p:cNvSpPr/>
          <p:nvPr/>
        </p:nvSpPr>
        <p:spPr>
          <a:xfrm>
            <a:off x="3472307" y="3190968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6187F6-9147-4C56-A947-4B2D1E4EED69}"/>
              </a:ext>
            </a:extLst>
          </p:cNvPr>
          <p:cNvSpPr/>
          <p:nvPr/>
        </p:nvSpPr>
        <p:spPr>
          <a:xfrm>
            <a:off x="3472307" y="357579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477B6F-7F2C-409B-BBB6-32332E5EAD2B}"/>
              </a:ext>
            </a:extLst>
          </p:cNvPr>
          <p:cNvSpPr/>
          <p:nvPr/>
        </p:nvSpPr>
        <p:spPr>
          <a:xfrm>
            <a:off x="3472307" y="3960617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DABEF1-D85E-4092-B271-71CBFCEB0A7B}"/>
              </a:ext>
            </a:extLst>
          </p:cNvPr>
          <p:cNvSpPr/>
          <p:nvPr/>
        </p:nvSpPr>
        <p:spPr>
          <a:xfrm>
            <a:off x="4906617" y="251352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2"/>
                </a:solidFill>
              </a:rPr>
              <a:t>vmask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728F9A-31B8-4841-950A-647691A2138E}"/>
              </a:ext>
            </a:extLst>
          </p:cNvPr>
          <p:cNvSpPr/>
          <p:nvPr/>
        </p:nvSpPr>
        <p:spPr>
          <a:xfrm>
            <a:off x="4906617" y="284398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SPU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4915DA-FFB5-4C6B-9BE8-09D65837D806}"/>
              </a:ext>
            </a:extLst>
          </p:cNvPr>
          <p:cNvSpPr/>
          <p:nvPr/>
        </p:nvSpPr>
        <p:spPr>
          <a:xfrm>
            <a:off x="4906617" y="317445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src1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4CF187-6019-4E46-BF7A-9E97257C6FB4}"/>
              </a:ext>
            </a:extLst>
          </p:cNvPr>
          <p:cNvSpPr/>
          <p:nvPr/>
        </p:nvSpPr>
        <p:spPr>
          <a:xfrm>
            <a:off x="4906617" y="350491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src2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B6F1F6-7A83-41A1-B033-38971EA28DBD}"/>
              </a:ext>
            </a:extLst>
          </p:cNvPr>
          <p:cNvSpPr/>
          <p:nvPr/>
        </p:nvSpPr>
        <p:spPr>
          <a:xfrm>
            <a:off x="4906617" y="383538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misc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2AAE3D-49A5-4B8C-8427-B3436B26D526}"/>
              </a:ext>
            </a:extLst>
          </p:cNvPr>
          <p:cNvSpPr/>
          <p:nvPr/>
        </p:nvSpPr>
        <p:spPr>
          <a:xfrm>
            <a:off x="4906617" y="4165848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dest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3374BAF-73A4-43BE-9615-ECB5531CB0AD}"/>
              </a:ext>
            </a:extLst>
          </p:cNvPr>
          <p:cNvSpPr/>
          <p:nvPr/>
        </p:nvSpPr>
        <p:spPr>
          <a:xfrm>
            <a:off x="6519116" y="3202036"/>
            <a:ext cx="1273128" cy="120128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ALU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(fixed-point and floating-point </a:t>
            </a:r>
            <a:r>
              <a:rPr lang="en-US" sz="1200" dirty="0" err="1">
                <a:solidFill>
                  <a:schemeClr val="tx2"/>
                </a:solidFill>
              </a:rPr>
              <a:t>datapath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212FC3E-5264-40D1-B8B9-BEF3D4DE0D88}"/>
              </a:ext>
            </a:extLst>
          </p:cNvPr>
          <p:cNvSpPr/>
          <p:nvPr/>
        </p:nvSpPr>
        <p:spPr>
          <a:xfrm>
            <a:off x="6519117" y="2422306"/>
            <a:ext cx="1267352" cy="60827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Stored program unit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6" name="Arrow: Up-Down 55">
            <a:extLst>
              <a:ext uri="{FF2B5EF4-FFF2-40B4-BE49-F238E27FC236}">
                <a16:creationId xmlns:a16="http://schemas.microsoft.com/office/drawing/2014/main" id="{51E90450-220F-4B6D-90D2-76FA70EE193F}"/>
              </a:ext>
            </a:extLst>
          </p:cNvPr>
          <p:cNvSpPr/>
          <p:nvPr/>
        </p:nvSpPr>
        <p:spPr>
          <a:xfrm>
            <a:off x="4599470" y="2294473"/>
            <a:ext cx="182464" cy="2222872"/>
          </a:xfrm>
          <a:prstGeom prst="upDownArrow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3F3A70D-0E4E-45CA-9116-55558C06257A}"/>
              </a:ext>
            </a:extLst>
          </p:cNvPr>
          <p:cNvCxnSpPr>
            <a:cxnSpLocks/>
          </p:cNvCxnSpPr>
          <p:nvPr/>
        </p:nvCxnSpPr>
        <p:spPr>
          <a:xfrm flipH="1">
            <a:off x="4429275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A06DA67-AE15-46EC-9FA9-AEB2E8746AD7}"/>
              </a:ext>
            </a:extLst>
          </p:cNvPr>
          <p:cNvCxnSpPr>
            <a:cxnSpLocks/>
          </p:cNvCxnSpPr>
          <p:nvPr/>
        </p:nvCxnSpPr>
        <p:spPr>
          <a:xfrm flipH="1">
            <a:off x="4429275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748A339-08C0-4EC4-A899-7565EB6CE02F}"/>
              </a:ext>
            </a:extLst>
          </p:cNvPr>
          <p:cNvCxnSpPr>
            <a:cxnSpLocks/>
          </p:cNvCxnSpPr>
          <p:nvPr/>
        </p:nvCxnSpPr>
        <p:spPr>
          <a:xfrm flipH="1">
            <a:off x="4429275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8A856C-DE98-47F9-8365-CAD951EE2FE7}"/>
              </a:ext>
            </a:extLst>
          </p:cNvPr>
          <p:cNvCxnSpPr>
            <a:cxnSpLocks/>
          </p:cNvCxnSpPr>
          <p:nvPr/>
        </p:nvCxnSpPr>
        <p:spPr>
          <a:xfrm flipH="1">
            <a:off x="4429275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BBB88A-EF9E-4E17-9B53-6F55E43965CB}"/>
              </a:ext>
            </a:extLst>
          </p:cNvPr>
          <p:cNvCxnSpPr>
            <a:cxnSpLocks/>
          </p:cNvCxnSpPr>
          <p:nvPr/>
        </p:nvCxnSpPr>
        <p:spPr>
          <a:xfrm flipH="1">
            <a:off x="3249636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092468D-4EFF-4C92-9C84-918DCE430FB7}"/>
              </a:ext>
            </a:extLst>
          </p:cNvPr>
          <p:cNvCxnSpPr>
            <a:cxnSpLocks/>
          </p:cNvCxnSpPr>
          <p:nvPr/>
        </p:nvCxnSpPr>
        <p:spPr>
          <a:xfrm flipH="1">
            <a:off x="3249636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7777FA5-B5DC-4E8D-8975-C530BE8E1EEB}"/>
              </a:ext>
            </a:extLst>
          </p:cNvPr>
          <p:cNvCxnSpPr>
            <a:cxnSpLocks/>
          </p:cNvCxnSpPr>
          <p:nvPr/>
        </p:nvCxnSpPr>
        <p:spPr>
          <a:xfrm flipH="1">
            <a:off x="3249636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46D930-D8B7-4558-8117-9FFC55BDC6C5}"/>
              </a:ext>
            </a:extLst>
          </p:cNvPr>
          <p:cNvCxnSpPr>
            <a:cxnSpLocks/>
          </p:cNvCxnSpPr>
          <p:nvPr/>
        </p:nvCxnSpPr>
        <p:spPr>
          <a:xfrm flipH="1">
            <a:off x="3249636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1B9E48F-DFC1-44B3-A790-995EC01F53D8}"/>
              </a:ext>
            </a:extLst>
          </p:cNvPr>
          <p:cNvCxnSpPr>
            <a:cxnSpLocks/>
          </p:cNvCxnSpPr>
          <p:nvPr/>
        </p:nvCxnSpPr>
        <p:spPr>
          <a:xfrm flipH="1">
            <a:off x="4728651" y="429475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3A481B5-6B80-4637-B482-353C0D8751C2}"/>
              </a:ext>
            </a:extLst>
          </p:cNvPr>
          <p:cNvCxnSpPr>
            <a:cxnSpLocks/>
          </p:cNvCxnSpPr>
          <p:nvPr/>
        </p:nvCxnSpPr>
        <p:spPr>
          <a:xfrm flipH="1">
            <a:off x="4728651" y="3964989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D30A7B7-2721-4AEB-88F0-4D9E2F2D57E6}"/>
              </a:ext>
            </a:extLst>
          </p:cNvPr>
          <p:cNvCxnSpPr>
            <a:cxnSpLocks/>
          </p:cNvCxnSpPr>
          <p:nvPr/>
        </p:nvCxnSpPr>
        <p:spPr>
          <a:xfrm flipH="1">
            <a:off x="4728651" y="3635221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944DA62-1313-493D-8C1C-C590923AC598}"/>
              </a:ext>
            </a:extLst>
          </p:cNvPr>
          <p:cNvCxnSpPr>
            <a:cxnSpLocks/>
          </p:cNvCxnSpPr>
          <p:nvPr/>
        </p:nvCxnSpPr>
        <p:spPr>
          <a:xfrm flipH="1">
            <a:off x="4728651" y="3305453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507B54C-E0A2-4070-BFD2-736C88FFC1A6}"/>
              </a:ext>
            </a:extLst>
          </p:cNvPr>
          <p:cNvCxnSpPr>
            <a:cxnSpLocks/>
          </p:cNvCxnSpPr>
          <p:nvPr/>
        </p:nvCxnSpPr>
        <p:spPr>
          <a:xfrm flipH="1">
            <a:off x="4728651" y="264591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3B4EC1-111E-4B63-B1A0-7513955E891F}"/>
              </a:ext>
            </a:extLst>
          </p:cNvPr>
          <p:cNvCxnSpPr>
            <a:cxnSpLocks/>
          </p:cNvCxnSpPr>
          <p:nvPr/>
        </p:nvCxnSpPr>
        <p:spPr>
          <a:xfrm>
            <a:off x="6202592" y="3637712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2245EFD-39F3-4190-8A46-CEF8F7408798}"/>
              </a:ext>
            </a:extLst>
          </p:cNvPr>
          <p:cNvCxnSpPr>
            <a:cxnSpLocks/>
          </p:cNvCxnSpPr>
          <p:nvPr/>
        </p:nvCxnSpPr>
        <p:spPr>
          <a:xfrm>
            <a:off x="6202592" y="3917813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41EB101-FC0A-49FB-AA87-B06BEAB70A9F}"/>
              </a:ext>
            </a:extLst>
          </p:cNvPr>
          <p:cNvCxnSpPr>
            <a:cxnSpLocks/>
          </p:cNvCxnSpPr>
          <p:nvPr/>
        </p:nvCxnSpPr>
        <p:spPr>
          <a:xfrm>
            <a:off x="6202592" y="4296955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839A949-8FB6-445A-A856-E1A5AA6CB278}"/>
              </a:ext>
            </a:extLst>
          </p:cNvPr>
          <p:cNvCxnSpPr>
            <a:cxnSpLocks/>
          </p:cNvCxnSpPr>
          <p:nvPr/>
        </p:nvCxnSpPr>
        <p:spPr>
          <a:xfrm>
            <a:off x="6202592" y="4008374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EE87E70-28FA-4D6E-A958-D510DAE52E00}"/>
              </a:ext>
            </a:extLst>
          </p:cNvPr>
          <p:cNvSpPr/>
          <p:nvPr/>
        </p:nvSpPr>
        <p:spPr>
          <a:xfrm>
            <a:off x="3242603" y="2145324"/>
            <a:ext cx="726831" cy="255413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068BA1E-4256-4292-8D45-460A323D794A}"/>
              </a:ext>
            </a:extLst>
          </p:cNvPr>
          <p:cNvCxnSpPr>
            <a:cxnSpLocks/>
          </p:cNvCxnSpPr>
          <p:nvPr/>
        </p:nvCxnSpPr>
        <p:spPr>
          <a:xfrm>
            <a:off x="6202592" y="3306667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58004CD-4179-45A9-931B-15A34683B39C}"/>
              </a:ext>
            </a:extLst>
          </p:cNvPr>
          <p:cNvSpPr/>
          <p:nvPr/>
        </p:nvSpPr>
        <p:spPr>
          <a:xfrm flipV="1">
            <a:off x="6195559" y="2027529"/>
            <a:ext cx="316523" cy="623165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1BEAAB9-CF95-49C5-B2C0-09270FC624D9}"/>
              </a:ext>
            </a:extLst>
          </p:cNvPr>
          <p:cNvSpPr/>
          <p:nvPr/>
        </p:nvSpPr>
        <p:spPr>
          <a:xfrm>
            <a:off x="3472307" y="2400740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Mem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5495AA3-45FC-4D06-97A2-2C866B3DD507}"/>
              </a:ext>
            </a:extLst>
          </p:cNvPr>
          <p:cNvCxnSpPr>
            <a:cxnSpLocks/>
          </p:cNvCxnSpPr>
          <p:nvPr/>
        </p:nvCxnSpPr>
        <p:spPr>
          <a:xfrm flipH="1">
            <a:off x="4429275" y="2570423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A5C0DE8-C182-4E1D-B633-08853F23BF94}"/>
              </a:ext>
            </a:extLst>
          </p:cNvPr>
          <p:cNvSpPr txBox="1"/>
          <p:nvPr/>
        </p:nvSpPr>
        <p:spPr>
          <a:xfrm>
            <a:off x="6216664" y="3779314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src3</a:t>
            </a:r>
            <a:endParaRPr lang="en-US" sz="1000" i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38D6D3-B975-4536-9E9E-9082C644FEA0}"/>
              </a:ext>
            </a:extLst>
          </p:cNvPr>
          <p:cNvSpPr txBox="1"/>
          <p:nvPr/>
        </p:nvSpPr>
        <p:spPr>
          <a:xfrm>
            <a:off x="6204143" y="4042161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dest2</a:t>
            </a:r>
            <a:endParaRPr lang="en-US" sz="10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4BE15E-6039-48FA-B6C5-9A469C810419}"/>
              </a:ext>
            </a:extLst>
          </p:cNvPr>
          <p:cNvSpPr txBox="1"/>
          <p:nvPr/>
        </p:nvSpPr>
        <p:spPr>
          <a:xfrm>
            <a:off x="3207017" y="116806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F19693-59DB-4057-827B-37A1AC1F76D8}"/>
              </a:ext>
            </a:extLst>
          </p:cNvPr>
          <p:cNvSpPr/>
          <p:nvPr/>
        </p:nvSpPr>
        <p:spPr>
          <a:xfrm>
            <a:off x="3688189" y="1103762"/>
            <a:ext cx="739719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Host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0683E1-DFC0-4E29-BEB2-E09C4939329A}"/>
              </a:ext>
            </a:extLst>
          </p:cNvPr>
          <p:cNvSpPr/>
          <p:nvPr/>
        </p:nvSpPr>
        <p:spPr>
          <a:xfrm>
            <a:off x="4892582" y="1095304"/>
            <a:ext cx="1172201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Registers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387414-62FC-4DA6-8A84-2BECBBC7F6C4}"/>
              </a:ext>
            </a:extLst>
          </p:cNvPr>
          <p:cNvSpPr/>
          <p:nvPr/>
        </p:nvSpPr>
        <p:spPr>
          <a:xfrm>
            <a:off x="6519116" y="1095304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Decode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83CD3B9-427C-4F6D-886A-732C12939BE2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3259155" y="1441936"/>
            <a:ext cx="4290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D2A54B-2A0B-476F-A007-5735012C512F}"/>
              </a:ext>
            </a:extLst>
          </p:cNvPr>
          <p:cNvCxnSpPr>
            <a:cxnSpLocks/>
          </p:cNvCxnSpPr>
          <p:nvPr/>
        </p:nvCxnSpPr>
        <p:spPr>
          <a:xfrm flipH="1">
            <a:off x="4423853" y="1441936"/>
            <a:ext cx="46634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50A97A-AFDB-4CB2-8F55-B16DBDE26E98}"/>
              </a:ext>
            </a:extLst>
          </p:cNvPr>
          <p:cNvCxnSpPr>
            <a:cxnSpLocks/>
          </p:cNvCxnSpPr>
          <p:nvPr/>
        </p:nvCxnSpPr>
        <p:spPr>
          <a:xfrm flipH="1">
            <a:off x="6062653" y="1322360"/>
            <a:ext cx="457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C0F5557-7496-48A0-B0DB-894E036881AB}"/>
              </a:ext>
            </a:extLst>
          </p:cNvPr>
          <p:cNvCxnSpPr>
            <a:cxnSpLocks/>
          </p:cNvCxnSpPr>
          <p:nvPr/>
        </p:nvCxnSpPr>
        <p:spPr>
          <a:xfrm rot="5400000" flipH="1">
            <a:off x="6979481" y="1677923"/>
            <a:ext cx="24688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900A879-69A9-4B7D-81B2-25EA196B009E}"/>
              </a:ext>
            </a:extLst>
          </p:cNvPr>
          <p:cNvCxnSpPr>
            <a:cxnSpLocks/>
          </p:cNvCxnSpPr>
          <p:nvPr/>
        </p:nvCxnSpPr>
        <p:spPr>
          <a:xfrm flipH="1">
            <a:off x="4728651" y="2975685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5232AD6F-82AF-4C22-8F4D-454785CD2271}"/>
              </a:ext>
            </a:extLst>
          </p:cNvPr>
          <p:cNvSpPr/>
          <p:nvPr/>
        </p:nvSpPr>
        <p:spPr>
          <a:xfrm flipV="1">
            <a:off x="6195559" y="2839600"/>
            <a:ext cx="327074" cy="141481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0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Hydra 4 has a single arithmetic pipeline</a:t>
            </a:r>
            <a:br>
              <a:rPr lang="en-US" dirty="0"/>
            </a:br>
            <a:r>
              <a:rPr lang="en-US" dirty="0"/>
              <a:t>for all data types  (integer, fixed, float, Posit)</a:t>
            </a:r>
          </a:p>
          <a:p>
            <a:pPr>
              <a:spcBef>
                <a:spcPts val="1600"/>
              </a:spcBef>
            </a:pPr>
            <a:r>
              <a:rPr lang="en-US" dirty="0"/>
              <a:t>Hydra 4’s pipeline has many more stages</a:t>
            </a:r>
            <a:br>
              <a:rPr lang="en-US" dirty="0"/>
            </a:br>
            <a:r>
              <a:rPr lang="en-US" dirty="0"/>
              <a:t>than Hydra 3’s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But actually, Hydra 3’s float pipeline ran at</a:t>
            </a:r>
            <a:br>
              <a:rPr lang="en-US" dirty="0"/>
            </a:br>
            <a:r>
              <a:rPr lang="en-US" dirty="0"/>
              <a:t>half speed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so it took four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 err="1"/>
              <a:t>’s</a:t>
            </a:r>
            <a:r>
              <a:rPr lang="en-US" dirty="0"/>
              <a:t> for a multiply-add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and Hydra 4 is designed to clock</a:t>
            </a:r>
            <a:br>
              <a:rPr lang="en-US" dirty="0"/>
            </a:br>
            <a:r>
              <a:rPr lang="en-US" dirty="0"/>
              <a:t>significantly faster than before</a:t>
            </a:r>
          </a:p>
          <a:p>
            <a:pPr lvl="1">
              <a:spcBef>
                <a:spcPts val="600"/>
              </a:spcBef>
            </a:pPr>
            <a:r>
              <a:rPr lang="en-US" dirty="0" err="1"/>
              <a:t>SiFive’s</a:t>
            </a:r>
            <a:r>
              <a:rPr lang="en-US" dirty="0"/>
              <a:t> E76 CPU has 5-cycle latency, too,</a:t>
            </a:r>
            <a:br>
              <a:rPr lang="en-US" dirty="0"/>
            </a:br>
            <a:r>
              <a:rPr lang="en-US" dirty="0"/>
              <a:t>for floating-point operations</a:t>
            </a:r>
          </a:p>
          <a:p>
            <a:pPr>
              <a:spcBef>
                <a:spcPts val="1200"/>
              </a:spcBef>
            </a:pPr>
            <a:r>
              <a:rPr lang="en-US" i="1" dirty="0"/>
              <a:t>It’s a fact:</a:t>
            </a:r>
            <a:r>
              <a:rPr lang="en-US" dirty="0"/>
              <a:t>  A chip this fast needs a deep pipeline!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long pipeline does not hurt throughput,</a:t>
            </a:r>
            <a:br>
              <a:rPr lang="en-US" dirty="0"/>
            </a:br>
            <a:r>
              <a:rPr lang="en-US" dirty="0"/>
              <a:t>but it affects instruction startup time</a:t>
            </a:r>
          </a:p>
          <a:p>
            <a:pPr lvl="1">
              <a:spcBef>
                <a:spcPts val="500"/>
              </a:spcBef>
            </a:pPr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7A7166A-A4C7-46D7-98FC-5C8F6D63703C}"/>
              </a:ext>
            </a:extLst>
          </p:cNvPr>
          <p:cNvGrpSpPr/>
          <p:nvPr/>
        </p:nvGrpSpPr>
        <p:grpSpPr>
          <a:xfrm>
            <a:off x="5627077" y="361119"/>
            <a:ext cx="2685650" cy="4695133"/>
            <a:chOff x="5627077" y="361119"/>
            <a:chExt cx="2685650" cy="4695133"/>
          </a:xfrm>
        </p:grpSpPr>
        <p:sp>
          <p:nvSpPr>
            <p:cNvPr id="39" name="Arrow: Down 38">
              <a:extLst>
                <a:ext uri="{FF2B5EF4-FFF2-40B4-BE49-F238E27FC236}">
                  <a16:creationId xmlns:a16="http://schemas.microsoft.com/office/drawing/2014/main" id="{B5D52A4A-2FCB-41FF-85C4-1BC26852E546}"/>
                </a:ext>
              </a:extLst>
            </p:cNvPr>
            <p:cNvSpPr/>
            <p:nvPr/>
          </p:nvSpPr>
          <p:spPr>
            <a:xfrm>
              <a:off x="6675120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7" name="Arrow: Down 46">
              <a:extLst>
                <a:ext uri="{FF2B5EF4-FFF2-40B4-BE49-F238E27FC236}">
                  <a16:creationId xmlns:a16="http://schemas.microsoft.com/office/drawing/2014/main" id="{1B9D49EE-696C-4827-87B6-E551C94323F9}"/>
                </a:ext>
              </a:extLst>
            </p:cNvPr>
            <p:cNvSpPr/>
            <p:nvPr/>
          </p:nvSpPr>
          <p:spPr>
            <a:xfrm>
              <a:off x="5911949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8" name="Arrow: Down 47">
              <a:extLst>
                <a:ext uri="{FF2B5EF4-FFF2-40B4-BE49-F238E27FC236}">
                  <a16:creationId xmlns:a16="http://schemas.microsoft.com/office/drawing/2014/main" id="{38B4FA22-5394-4224-BF26-ABB37B42CC4D}"/>
                </a:ext>
              </a:extLst>
            </p:cNvPr>
            <p:cNvSpPr/>
            <p:nvPr/>
          </p:nvSpPr>
          <p:spPr>
            <a:xfrm>
              <a:off x="7438291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9" name="Arrow: Down 48">
              <a:extLst>
                <a:ext uri="{FF2B5EF4-FFF2-40B4-BE49-F238E27FC236}">
                  <a16:creationId xmlns:a16="http://schemas.microsoft.com/office/drawing/2014/main" id="{4DC317B2-7785-48D7-A331-66CDD72F7D64}"/>
                </a:ext>
              </a:extLst>
            </p:cNvPr>
            <p:cNvSpPr/>
            <p:nvPr/>
          </p:nvSpPr>
          <p:spPr>
            <a:xfrm>
              <a:off x="5911949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0" name="Arrow: Down 49">
              <a:extLst>
                <a:ext uri="{FF2B5EF4-FFF2-40B4-BE49-F238E27FC236}">
                  <a16:creationId xmlns:a16="http://schemas.microsoft.com/office/drawing/2014/main" id="{45056397-D286-4547-BC46-86DC890FB066}"/>
                </a:ext>
              </a:extLst>
            </p:cNvPr>
            <p:cNvSpPr/>
            <p:nvPr/>
          </p:nvSpPr>
          <p:spPr>
            <a:xfrm>
              <a:off x="6675120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1" name="Arrow: Down 50">
              <a:extLst>
                <a:ext uri="{FF2B5EF4-FFF2-40B4-BE49-F238E27FC236}">
                  <a16:creationId xmlns:a16="http://schemas.microsoft.com/office/drawing/2014/main" id="{4997D37F-493D-4FBC-8C89-4F376F2CE30E}"/>
                </a:ext>
              </a:extLst>
            </p:cNvPr>
            <p:cNvSpPr/>
            <p:nvPr/>
          </p:nvSpPr>
          <p:spPr>
            <a:xfrm>
              <a:off x="7438291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2" name="Arrow: Down 51">
              <a:extLst>
                <a:ext uri="{FF2B5EF4-FFF2-40B4-BE49-F238E27FC236}">
                  <a16:creationId xmlns:a16="http://schemas.microsoft.com/office/drawing/2014/main" id="{5785CF3E-DC65-4309-B85D-1BB22DD2C50E}"/>
                </a:ext>
              </a:extLst>
            </p:cNvPr>
            <p:cNvSpPr/>
            <p:nvPr/>
          </p:nvSpPr>
          <p:spPr>
            <a:xfrm>
              <a:off x="5911949" y="1664531"/>
              <a:ext cx="256737" cy="309328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3" name="Arrow: Down 52">
              <a:extLst>
                <a:ext uri="{FF2B5EF4-FFF2-40B4-BE49-F238E27FC236}">
                  <a16:creationId xmlns:a16="http://schemas.microsoft.com/office/drawing/2014/main" id="{DB5B860E-E111-4751-A6A1-0E1BF14BBC82}"/>
                </a:ext>
              </a:extLst>
            </p:cNvPr>
            <p:cNvSpPr/>
            <p:nvPr/>
          </p:nvSpPr>
          <p:spPr>
            <a:xfrm>
              <a:off x="5911949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4" name="Arrow: Down 53">
              <a:extLst>
                <a:ext uri="{FF2B5EF4-FFF2-40B4-BE49-F238E27FC236}">
                  <a16:creationId xmlns:a16="http://schemas.microsoft.com/office/drawing/2014/main" id="{FA3AA933-F9DC-4C32-A261-583E8F81EEA6}"/>
                </a:ext>
              </a:extLst>
            </p:cNvPr>
            <p:cNvSpPr/>
            <p:nvPr/>
          </p:nvSpPr>
          <p:spPr>
            <a:xfrm>
              <a:off x="7119017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5" name="Arrow: Down 54">
              <a:extLst>
                <a:ext uri="{FF2B5EF4-FFF2-40B4-BE49-F238E27FC236}">
                  <a16:creationId xmlns:a16="http://schemas.microsoft.com/office/drawing/2014/main" id="{843A2DA2-FC9D-40B2-A34F-E39BEF7A13A2}"/>
                </a:ext>
              </a:extLst>
            </p:cNvPr>
            <p:cNvSpPr/>
            <p:nvPr/>
          </p:nvSpPr>
          <p:spPr>
            <a:xfrm>
              <a:off x="6675120" y="2837120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6" name="Arrow: Down 55">
              <a:extLst>
                <a:ext uri="{FF2B5EF4-FFF2-40B4-BE49-F238E27FC236}">
                  <a16:creationId xmlns:a16="http://schemas.microsoft.com/office/drawing/2014/main" id="{60A5900C-170E-476A-8046-0E2820B4FA84}"/>
                </a:ext>
              </a:extLst>
            </p:cNvPr>
            <p:cNvSpPr/>
            <p:nvPr/>
          </p:nvSpPr>
          <p:spPr>
            <a:xfrm>
              <a:off x="6675120" y="34307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7" name="Arrow: Down 56">
              <a:extLst>
                <a:ext uri="{FF2B5EF4-FFF2-40B4-BE49-F238E27FC236}">
                  <a16:creationId xmlns:a16="http://schemas.microsoft.com/office/drawing/2014/main" id="{C6B19AF8-2538-405F-86AE-7522FA46B8E3}"/>
                </a:ext>
              </a:extLst>
            </p:cNvPr>
            <p:cNvSpPr/>
            <p:nvPr/>
          </p:nvSpPr>
          <p:spPr>
            <a:xfrm>
              <a:off x="6675120" y="4027623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8" name="Arrow: Down 57">
              <a:extLst>
                <a:ext uri="{FF2B5EF4-FFF2-40B4-BE49-F238E27FC236}">
                  <a16:creationId xmlns:a16="http://schemas.microsoft.com/office/drawing/2014/main" id="{48D87C9F-EE8C-45E6-98D8-89ACE876F7F9}"/>
                </a:ext>
              </a:extLst>
            </p:cNvPr>
            <p:cNvSpPr/>
            <p:nvPr/>
          </p:nvSpPr>
          <p:spPr>
            <a:xfrm>
              <a:off x="6675120" y="4634420"/>
              <a:ext cx="256737" cy="274320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D40EA89-8960-46FE-8CD9-7EDAC39DB3F2}"/>
                </a:ext>
              </a:extLst>
            </p:cNvPr>
            <p:cNvSpPr txBox="1"/>
            <p:nvPr/>
          </p:nvSpPr>
          <p:spPr>
            <a:xfrm>
              <a:off x="586571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src1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565F0FB-1DE6-48A5-8B65-71252D72CAF5}"/>
                </a:ext>
              </a:extLst>
            </p:cNvPr>
            <p:cNvSpPr txBox="1"/>
            <p:nvPr/>
          </p:nvSpPr>
          <p:spPr>
            <a:xfrm>
              <a:off x="6628883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src2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E0B527F-B917-4909-8E39-BFE7760E1D96}"/>
                </a:ext>
              </a:extLst>
            </p:cNvPr>
            <p:cNvSpPr txBox="1"/>
            <p:nvPr/>
          </p:nvSpPr>
          <p:spPr>
            <a:xfrm>
              <a:off x="738765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src3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BE9C798-81C3-47E2-8861-8D8BD36C494F}"/>
                </a:ext>
              </a:extLst>
            </p:cNvPr>
            <p:cNvSpPr txBox="1"/>
            <p:nvPr/>
          </p:nvSpPr>
          <p:spPr>
            <a:xfrm>
              <a:off x="6628883" y="489466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 err="1"/>
                <a:t>dest</a:t>
              </a:r>
              <a:endParaRPr lang="en-US" sz="1050" i="1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7FFE7B0-3D56-4303-B85E-2EDBDD7BB163}"/>
                </a:ext>
              </a:extLst>
            </p:cNvPr>
            <p:cNvSpPr/>
            <p:nvPr/>
          </p:nvSpPr>
          <p:spPr>
            <a:xfrm>
              <a:off x="5627077" y="79922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Unpack, negate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E71C4C9-4061-4604-8F39-D78DD4E8F73B}"/>
                </a:ext>
              </a:extLst>
            </p:cNvPr>
            <p:cNvSpPr/>
            <p:nvPr/>
          </p:nvSpPr>
          <p:spPr>
            <a:xfrm>
              <a:off x="5627078" y="1393215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Prep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286DCECB-01AB-4A25-B520-D68241E2CCE3}"/>
                </a:ext>
              </a:extLst>
            </p:cNvPr>
            <p:cNvSpPr/>
            <p:nvPr/>
          </p:nvSpPr>
          <p:spPr>
            <a:xfrm>
              <a:off x="5627078" y="1987208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D8220AC-E714-40A2-8E97-885FF61E5281}"/>
                </a:ext>
              </a:extLst>
            </p:cNvPr>
            <p:cNvSpPr/>
            <p:nvPr/>
          </p:nvSpPr>
          <p:spPr>
            <a:xfrm>
              <a:off x="5627077" y="3175194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Normalize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16AED59-EEBD-4085-85AA-5D9285D6AAB7}"/>
                </a:ext>
              </a:extLst>
            </p:cNvPr>
            <p:cNvSpPr/>
            <p:nvPr/>
          </p:nvSpPr>
          <p:spPr>
            <a:xfrm>
              <a:off x="5627077" y="3769187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Shift, round, saturate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A7B745B-9908-41B6-ACCB-F0B9CCBC1087}"/>
                </a:ext>
              </a:extLst>
            </p:cNvPr>
            <p:cNvSpPr/>
            <p:nvPr/>
          </p:nvSpPr>
          <p:spPr>
            <a:xfrm>
              <a:off x="5627077" y="436318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Channel packer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9BDF5785-CBA7-44CC-8D42-A40BC30BC277}"/>
                </a:ext>
              </a:extLst>
            </p:cNvPr>
            <p:cNvSpPr/>
            <p:nvPr/>
          </p:nvSpPr>
          <p:spPr>
            <a:xfrm>
              <a:off x="6583681" y="1393214"/>
              <a:ext cx="1477106" cy="8724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Multiply 1</a:t>
              </a:r>
            </a:p>
            <a:p>
              <a:pPr algn="ctr">
                <a:spcBef>
                  <a:spcPts val="2600"/>
                </a:spcBef>
              </a:pPr>
              <a:r>
                <a:rPr lang="en-US" sz="1400" dirty="0">
                  <a:solidFill>
                    <a:schemeClr val="tx1"/>
                  </a:solidFill>
                </a:rPr>
                <a:t>Multiply 2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AF98D56-5B2F-4E90-A397-36A0AD58691C}"/>
                </a:ext>
              </a:extLst>
            </p:cNvPr>
            <p:cNvSpPr/>
            <p:nvPr/>
          </p:nvSpPr>
          <p:spPr>
            <a:xfrm>
              <a:off x="5627077" y="2581201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Wide adder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059FC7F-B7B5-4BDC-A4B0-AEB52CA577C7}"/>
                </a:ext>
              </a:extLst>
            </p:cNvPr>
            <p:cNvSpPr/>
            <p:nvPr/>
          </p:nvSpPr>
          <p:spPr>
            <a:xfrm>
              <a:off x="5767754" y="114817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DABE5A3A-CE72-4687-9FFA-B0589867137E}"/>
                </a:ext>
              </a:extLst>
            </p:cNvPr>
            <p:cNvSpPr/>
            <p:nvPr/>
          </p:nvSpPr>
          <p:spPr>
            <a:xfrm>
              <a:off x="5767754" y="233710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59F2AD4-0AE5-4B29-8246-22C9FB2D3381}"/>
                </a:ext>
              </a:extLst>
            </p:cNvPr>
            <p:cNvSpPr/>
            <p:nvPr/>
          </p:nvSpPr>
          <p:spPr>
            <a:xfrm>
              <a:off x="5767754" y="2923210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40F98A40-2183-4634-8BC8-80B7A78D641D}"/>
                </a:ext>
              </a:extLst>
            </p:cNvPr>
            <p:cNvSpPr/>
            <p:nvPr/>
          </p:nvSpPr>
          <p:spPr>
            <a:xfrm>
              <a:off x="5767754" y="3525629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BD41175-1A2D-469C-80C0-FAAD5047CEF3}"/>
                </a:ext>
              </a:extLst>
            </p:cNvPr>
            <p:cNvSpPr/>
            <p:nvPr/>
          </p:nvSpPr>
          <p:spPr>
            <a:xfrm>
              <a:off x="5767754" y="4122861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2EEF640-CD66-4730-820E-15E726757824}"/>
                </a:ext>
              </a:extLst>
            </p:cNvPr>
            <p:cNvSpPr/>
            <p:nvPr/>
          </p:nvSpPr>
          <p:spPr>
            <a:xfrm>
              <a:off x="5767754" y="1744779"/>
              <a:ext cx="2386861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DF41E2D-5056-54EE-7427-55090C54D580}"/>
                </a:ext>
              </a:extLst>
            </p:cNvPr>
            <p:cNvSpPr txBox="1"/>
            <p:nvPr/>
          </p:nvSpPr>
          <p:spPr>
            <a:xfrm>
              <a:off x="7027438" y="4894669"/>
              <a:ext cx="128528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50" i="1" dirty="0"/>
                <a:t>= src1 + (src2*src3)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552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 ALU pipeline advances once per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/>
              <a:t> cycle</a:t>
            </a:r>
          </a:p>
          <a:p>
            <a:pPr>
              <a:spcBef>
                <a:spcPts val="1200"/>
              </a:spcBef>
            </a:pPr>
            <a:r>
              <a:rPr lang="en-US" dirty="0"/>
              <a:t>It consumes one value from each source channel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src1, src2, src3</a:t>
            </a:r>
            <a:r>
              <a:rPr lang="en-US" dirty="0"/>
              <a:t>) whenever all three channels have</a:t>
            </a:r>
            <a:br>
              <a:rPr lang="en-US" dirty="0"/>
            </a:br>
            <a:r>
              <a:rPr lang="en-US" dirty="0"/>
              <a:t>a value available in their channel FIFOs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Otherwise (e.g., if RAM bank contention slows one </a:t>
            </a:r>
            <a:r>
              <a:rPr lang="en-US" i="1" dirty="0" err="1"/>
              <a:t>src</a:t>
            </a:r>
            <a:r>
              <a:rPr lang="en-US" dirty="0"/>
              <a:t>),</a:t>
            </a:r>
            <a:br>
              <a:rPr lang="en-US" dirty="0"/>
            </a:br>
            <a:r>
              <a:rPr lang="en-US" dirty="0"/>
              <a:t>a “bubble” passes through the pipeline for that cycle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A803AB0-8DE3-4485-8E93-24547F38956F}"/>
              </a:ext>
            </a:extLst>
          </p:cNvPr>
          <p:cNvGrpSpPr/>
          <p:nvPr/>
        </p:nvGrpSpPr>
        <p:grpSpPr>
          <a:xfrm>
            <a:off x="5627077" y="361119"/>
            <a:ext cx="2527538" cy="4695133"/>
            <a:chOff x="5627077" y="361119"/>
            <a:chExt cx="2527538" cy="4695133"/>
          </a:xfrm>
        </p:grpSpPr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CB7480FE-52B0-4025-98FA-491929FE9568}"/>
                </a:ext>
              </a:extLst>
            </p:cNvPr>
            <p:cNvSpPr/>
            <p:nvPr/>
          </p:nvSpPr>
          <p:spPr>
            <a:xfrm>
              <a:off x="6675120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847D1D2B-AC42-44D9-B4B9-C877F2C336F3}"/>
                </a:ext>
              </a:extLst>
            </p:cNvPr>
            <p:cNvSpPr/>
            <p:nvPr/>
          </p:nvSpPr>
          <p:spPr>
            <a:xfrm>
              <a:off x="5911949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1CF76663-91EC-4A4D-B965-F9FA00A29E20}"/>
                </a:ext>
              </a:extLst>
            </p:cNvPr>
            <p:cNvSpPr/>
            <p:nvPr/>
          </p:nvSpPr>
          <p:spPr>
            <a:xfrm>
              <a:off x="7438291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A921F4C6-80C6-4D21-B888-C9E993BE6323}"/>
                </a:ext>
              </a:extLst>
            </p:cNvPr>
            <p:cNvSpPr/>
            <p:nvPr/>
          </p:nvSpPr>
          <p:spPr>
            <a:xfrm>
              <a:off x="5911949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465ED00B-D7E5-4612-BC30-4C6968BF81B2}"/>
                </a:ext>
              </a:extLst>
            </p:cNvPr>
            <p:cNvSpPr/>
            <p:nvPr/>
          </p:nvSpPr>
          <p:spPr>
            <a:xfrm>
              <a:off x="6675120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8C5E5A93-7BE1-41B8-9396-21F5150C361E}"/>
                </a:ext>
              </a:extLst>
            </p:cNvPr>
            <p:cNvSpPr/>
            <p:nvPr/>
          </p:nvSpPr>
          <p:spPr>
            <a:xfrm>
              <a:off x="7438291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22" name="Arrow: Down 21">
              <a:extLst>
                <a:ext uri="{FF2B5EF4-FFF2-40B4-BE49-F238E27FC236}">
                  <a16:creationId xmlns:a16="http://schemas.microsoft.com/office/drawing/2014/main" id="{F651FE4D-AA29-46D6-BDD1-D88E3349FC85}"/>
                </a:ext>
              </a:extLst>
            </p:cNvPr>
            <p:cNvSpPr/>
            <p:nvPr/>
          </p:nvSpPr>
          <p:spPr>
            <a:xfrm>
              <a:off x="5911949" y="1664531"/>
              <a:ext cx="256737" cy="309328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26" name="Arrow: Down 25">
              <a:extLst>
                <a:ext uri="{FF2B5EF4-FFF2-40B4-BE49-F238E27FC236}">
                  <a16:creationId xmlns:a16="http://schemas.microsoft.com/office/drawing/2014/main" id="{DBE9747B-9DD5-493E-A37A-ACEBD46F7E2F}"/>
                </a:ext>
              </a:extLst>
            </p:cNvPr>
            <p:cNvSpPr/>
            <p:nvPr/>
          </p:nvSpPr>
          <p:spPr>
            <a:xfrm>
              <a:off x="5911949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28" name="Arrow: Down 27">
              <a:extLst>
                <a:ext uri="{FF2B5EF4-FFF2-40B4-BE49-F238E27FC236}">
                  <a16:creationId xmlns:a16="http://schemas.microsoft.com/office/drawing/2014/main" id="{627351E6-8D2C-40CF-9B24-0BF068E2AF87}"/>
                </a:ext>
              </a:extLst>
            </p:cNvPr>
            <p:cNvSpPr/>
            <p:nvPr/>
          </p:nvSpPr>
          <p:spPr>
            <a:xfrm>
              <a:off x="7119017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32" name="Arrow: Down 31">
              <a:extLst>
                <a:ext uri="{FF2B5EF4-FFF2-40B4-BE49-F238E27FC236}">
                  <a16:creationId xmlns:a16="http://schemas.microsoft.com/office/drawing/2014/main" id="{2EEEB9CB-C3AD-4398-9AA4-DAA140D45A19}"/>
                </a:ext>
              </a:extLst>
            </p:cNvPr>
            <p:cNvSpPr/>
            <p:nvPr/>
          </p:nvSpPr>
          <p:spPr>
            <a:xfrm>
              <a:off x="6675120" y="2837120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36" name="Arrow: Down 35">
              <a:extLst>
                <a:ext uri="{FF2B5EF4-FFF2-40B4-BE49-F238E27FC236}">
                  <a16:creationId xmlns:a16="http://schemas.microsoft.com/office/drawing/2014/main" id="{360E1F9A-2C85-43E9-A846-B820C439383F}"/>
                </a:ext>
              </a:extLst>
            </p:cNvPr>
            <p:cNvSpPr/>
            <p:nvPr/>
          </p:nvSpPr>
          <p:spPr>
            <a:xfrm>
              <a:off x="6675120" y="34307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03DC5785-33F7-4058-884A-DB88214FB0E9}"/>
                </a:ext>
              </a:extLst>
            </p:cNvPr>
            <p:cNvSpPr/>
            <p:nvPr/>
          </p:nvSpPr>
          <p:spPr>
            <a:xfrm>
              <a:off x="6675120" y="4027623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2" name="Arrow: Down 41">
              <a:extLst>
                <a:ext uri="{FF2B5EF4-FFF2-40B4-BE49-F238E27FC236}">
                  <a16:creationId xmlns:a16="http://schemas.microsoft.com/office/drawing/2014/main" id="{8F9D7B72-E861-406D-B7A1-63EA4207408C}"/>
                </a:ext>
              </a:extLst>
            </p:cNvPr>
            <p:cNvSpPr/>
            <p:nvPr/>
          </p:nvSpPr>
          <p:spPr>
            <a:xfrm>
              <a:off x="6675120" y="4634420"/>
              <a:ext cx="256737" cy="274320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3E2CD7-DF6F-4B16-B5EE-4AA49D25EB11}"/>
                </a:ext>
              </a:extLst>
            </p:cNvPr>
            <p:cNvSpPr txBox="1"/>
            <p:nvPr/>
          </p:nvSpPr>
          <p:spPr>
            <a:xfrm>
              <a:off x="586571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A603D32-043F-4B90-94D1-A3CAB46B872A}"/>
                </a:ext>
              </a:extLst>
            </p:cNvPr>
            <p:cNvSpPr txBox="1"/>
            <p:nvPr/>
          </p:nvSpPr>
          <p:spPr>
            <a:xfrm>
              <a:off x="6628883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B635887-3DB6-42B7-A88B-F5A9CEF8A869}"/>
                </a:ext>
              </a:extLst>
            </p:cNvPr>
            <p:cNvSpPr txBox="1"/>
            <p:nvPr/>
          </p:nvSpPr>
          <p:spPr>
            <a:xfrm>
              <a:off x="738765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src3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6EAF0E3-ECCF-45DC-8480-C3CF43D38909}"/>
                </a:ext>
              </a:extLst>
            </p:cNvPr>
            <p:cNvSpPr txBox="1"/>
            <p:nvPr/>
          </p:nvSpPr>
          <p:spPr>
            <a:xfrm>
              <a:off x="6628883" y="489466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 err="1"/>
                <a:t>dest</a:t>
              </a:r>
              <a:endParaRPr lang="en-US" sz="1050" i="1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C06EE3-11CC-4430-9C3B-B7ECBF0F78B5}"/>
                </a:ext>
              </a:extLst>
            </p:cNvPr>
            <p:cNvSpPr/>
            <p:nvPr/>
          </p:nvSpPr>
          <p:spPr>
            <a:xfrm>
              <a:off x="5627077" y="79922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Unpack, negate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C2988AF-9FA2-41AF-B87B-FB0A3AAC6C12}"/>
                </a:ext>
              </a:extLst>
            </p:cNvPr>
            <p:cNvSpPr/>
            <p:nvPr/>
          </p:nvSpPr>
          <p:spPr>
            <a:xfrm>
              <a:off x="5627078" y="1393215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Prep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C82FF5-AA26-4A57-98C7-64D439821A0E}"/>
                </a:ext>
              </a:extLst>
            </p:cNvPr>
            <p:cNvSpPr/>
            <p:nvPr/>
          </p:nvSpPr>
          <p:spPr>
            <a:xfrm>
              <a:off x="5627078" y="1987208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A0B0D96-6C00-4416-8442-2F1272038CB6}"/>
                </a:ext>
              </a:extLst>
            </p:cNvPr>
            <p:cNvSpPr/>
            <p:nvPr/>
          </p:nvSpPr>
          <p:spPr>
            <a:xfrm>
              <a:off x="5627077" y="3175194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Normalize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0721AB2-09BD-4E02-BA62-3D546CDF34AE}"/>
                </a:ext>
              </a:extLst>
            </p:cNvPr>
            <p:cNvSpPr/>
            <p:nvPr/>
          </p:nvSpPr>
          <p:spPr>
            <a:xfrm>
              <a:off x="5627077" y="3769187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Shift, round, saturate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C13EBF0-4184-436F-9813-BF5D2BD09FCC}"/>
                </a:ext>
              </a:extLst>
            </p:cNvPr>
            <p:cNvSpPr/>
            <p:nvPr/>
          </p:nvSpPr>
          <p:spPr>
            <a:xfrm>
              <a:off x="5627077" y="436318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Channel packer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150157-D52D-4C7B-9361-2C8F3964AD71}"/>
                </a:ext>
              </a:extLst>
            </p:cNvPr>
            <p:cNvSpPr/>
            <p:nvPr/>
          </p:nvSpPr>
          <p:spPr>
            <a:xfrm>
              <a:off x="6583681" y="1393214"/>
              <a:ext cx="1477106" cy="8724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Multiply 1</a:t>
              </a:r>
            </a:p>
            <a:p>
              <a:pPr algn="ctr">
                <a:spcBef>
                  <a:spcPts val="2600"/>
                </a:spcBef>
              </a:pPr>
              <a:r>
                <a:rPr lang="en-US" sz="1400" dirty="0">
                  <a:solidFill>
                    <a:schemeClr val="tx1"/>
                  </a:solidFill>
                </a:rPr>
                <a:t>Multiply 2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C926E32-8C16-45BA-B847-DA1EE3700574}"/>
                </a:ext>
              </a:extLst>
            </p:cNvPr>
            <p:cNvSpPr/>
            <p:nvPr/>
          </p:nvSpPr>
          <p:spPr>
            <a:xfrm>
              <a:off x="5627077" y="2581201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Wide adder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658DE56-0984-4CB5-9E76-4428BBB44981}"/>
                </a:ext>
              </a:extLst>
            </p:cNvPr>
            <p:cNvSpPr/>
            <p:nvPr/>
          </p:nvSpPr>
          <p:spPr>
            <a:xfrm>
              <a:off x="5767754" y="114817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612166C-94B2-491C-8E4E-7F6B6DBE8812}"/>
                </a:ext>
              </a:extLst>
            </p:cNvPr>
            <p:cNvSpPr/>
            <p:nvPr/>
          </p:nvSpPr>
          <p:spPr>
            <a:xfrm>
              <a:off x="5767754" y="233710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0C2AC5C-BD46-4D43-977E-9367E8EDFE91}"/>
                </a:ext>
              </a:extLst>
            </p:cNvPr>
            <p:cNvSpPr/>
            <p:nvPr/>
          </p:nvSpPr>
          <p:spPr>
            <a:xfrm>
              <a:off x="5767754" y="2923210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0D43605-24FF-400E-91F7-8A34FA02F201}"/>
                </a:ext>
              </a:extLst>
            </p:cNvPr>
            <p:cNvSpPr/>
            <p:nvPr/>
          </p:nvSpPr>
          <p:spPr>
            <a:xfrm>
              <a:off x="5767754" y="3525629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7E83AF2-A63A-47EF-AB38-31C9BCEC20D6}"/>
                </a:ext>
              </a:extLst>
            </p:cNvPr>
            <p:cNvSpPr/>
            <p:nvPr/>
          </p:nvSpPr>
          <p:spPr>
            <a:xfrm>
              <a:off x="5767754" y="4122861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4AD421D-DD0A-43AD-81F3-59F90644CF62}"/>
                </a:ext>
              </a:extLst>
            </p:cNvPr>
            <p:cNvSpPr/>
            <p:nvPr/>
          </p:nvSpPr>
          <p:spPr>
            <a:xfrm>
              <a:off x="5767754" y="1744779"/>
              <a:ext cx="2386861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F0863ED9-B53C-4C46-B910-7791E5695E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4462" t="35187" r="41461" b="24923"/>
          <a:stretch/>
        </p:blipFill>
        <p:spPr>
          <a:xfrm>
            <a:off x="298935" y="2718361"/>
            <a:ext cx="4944797" cy="2051768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6FBAEA-3FDC-4D04-BD32-ACAE456FCCE3}"/>
              </a:ext>
            </a:extLst>
          </p:cNvPr>
          <p:cNvSpPr txBox="1"/>
          <p:nvPr/>
        </p:nvSpPr>
        <p:spPr>
          <a:xfrm>
            <a:off x="8237439" y="141268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2)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1B704E4-4C19-4A9A-BF47-CA9C5F046F3B}"/>
              </a:ext>
            </a:extLst>
          </p:cNvPr>
          <p:cNvSpPr txBox="1"/>
          <p:nvPr/>
        </p:nvSpPr>
        <p:spPr>
          <a:xfrm>
            <a:off x="8237439" y="1911483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3)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1B79383-068C-4F63-925F-0DC576E31239}"/>
              </a:ext>
            </a:extLst>
          </p:cNvPr>
          <p:cNvSpPr txBox="1"/>
          <p:nvPr/>
        </p:nvSpPr>
        <p:spPr>
          <a:xfrm>
            <a:off x="8237439" y="2581201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4)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167D384-D806-4AA4-BC66-4FA6221CDF42}"/>
              </a:ext>
            </a:extLst>
          </p:cNvPr>
          <p:cNvSpPr txBox="1"/>
          <p:nvPr/>
        </p:nvSpPr>
        <p:spPr>
          <a:xfrm>
            <a:off x="8237439" y="3172515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5)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EB0136-16D8-4DD6-9DC8-4DED06EEE77E}"/>
              </a:ext>
            </a:extLst>
          </p:cNvPr>
          <p:cNvSpPr txBox="1"/>
          <p:nvPr/>
        </p:nvSpPr>
        <p:spPr>
          <a:xfrm>
            <a:off x="8237439" y="377729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6)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CDDD701-C3D6-4E97-8A6D-A49A7E1671DD}"/>
              </a:ext>
            </a:extLst>
          </p:cNvPr>
          <p:cNvSpPr txBox="1"/>
          <p:nvPr/>
        </p:nvSpPr>
        <p:spPr>
          <a:xfrm>
            <a:off x="8237439" y="800830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1)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C935E7-C5A2-4310-820C-BB56A734D198}"/>
              </a:ext>
            </a:extLst>
          </p:cNvPr>
          <p:cNvSpPr txBox="1"/>
          <p:nvPr/>
        </p:nvSpPr>
        <p:spPr>
          <a:xfrm>
            <a:off x="1270241" y="4747236"/>
            <a:ext cx="30941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VMUL on 8-element vectors with 3 stall cycles</a:t>
            </a:r>
          </a:p>
        </p:txBody>
      </p:sp>
    </p:spTree>
    <p:extLst>
      <p:ext uri="{BB962C8B-B14F-4D97-AF65-F5344CB8AC3E}">
        <p14:creationId xmlns:p14="http://schemas.microsoft.com/office/powerpoint/2010/main" val="639524569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When live data is in the output stage,</a:t>
            </a:r>
            <a:br>
              <a:rPr lang="en-US" dirty="0"/>
            </a:br>
            <a:r>
              <a:rPr lang="en-US" dirty="0"/>
              <a:t>it goes to the </a:t>
            </a:r>
            <a:r>
              <a:rPr lang="en-US" i="1" dirty="0" err="1"/>
              <a:t>dest</a:t>
            </a:r>
            <a:r>
              <a:rPr lang="en-US" i="1" dirty="0"/>
              <a:t> </a:t>
            </a:r>
            <a:r>
              <a:rPr lang="en-US" dirty="0"/>
              <a:t>channel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Or the ALU pipeline stalls if the </a:t>
            </a:r>
            <a:r>
              <a:rPr lang="en-US" i="1" dirty="0" err="1"/>
              <a:t>dest</a:t>
            </a:r>
            <a:r>
              <a:rPr lang="en-US" dirty="0"/>
              <a:t> channel</a:t>
            </a:r>
            <a:br>
              <a:rPr lang="en-US" dirty="0"/>
            </a:br>
            <a:r>
              <a:rPr lang="en-US" dirty="0"/>
              <a:t>is not ready to accept data  (</a:t>
            </a:r>
            <a:r>
              <a:rPr lang="en-US" i="1" dirty="0" err="1"/>
              <a:t>dest</a:t>
            </a:r>
            <a:r>
              <a:rPr lang="en-US" dirty="0"/>
              <a:t> FIFO is full)</a:t>
            </a:r>
          </a:p>
          <a:p>
            <a:pPr>
              <a:spcBef>
                <a:spcPts val="1600"/>
              </a:spcBef>
            </a:pPr>
            <a:r>
              <a:rPr lang="en-US" dirty="0"/>
              <a:t>For simple vector operations, data flows</a:t>
            </a:r>
            <a:br>
              <a:rPr lang="en-US" dirty="0"/>
            </a:br>
            <a:r>
              <a:rPr lang="en-US" dirty="0"/>
              <a:t>through at a rate of one multiply-add</a:t>
            </a:r>
            <a:br>
              <a:rPr lang="en-US" dirty="0"/>
            </a:br>
            <a:r>
              <a:rPr lang="en-US" dirty="0"/>
              <a:t>calculation per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endParaRPr lang="en-US" dirty="0">
              <a:latin typeface="Avenir Next LT Pro Light" panose="020B03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dirty="0"/>
              <a:t>(But with several </a:t>
            </a:r>
            <a:r>
              <a:rPr lang="en-US" dirty="0" err="1">
                <a:latin typeface="Avenir Next LT Pro Light" panose="020B0304020202020204" pitchFamily="34" charset="0"/>
              </a:rPr>
              <a:t>hclk</a:t>
            </a:r>
            <a:r>
              <a:rPr lang="en-US" dirty="0" err="1"/>
              <a:t>’s</a:t>
            </a:r>
            <a:r>
              <a:rPr lang="en-US" dirty="0"/>
              <a:t> of latency)</a:t>
            </a:r>
          </a:p>
          <a:p>
            <a:pPr>
              <a:spcBef>
                <a:spcPts val="1600"/>
              </a:spcBef>
            </a:pPr>
            <a:r>
              <a:rPr lang="en-US" dirty="0"/>
              <a:t>Some instructions (such as </a:t>
            </a:r>
            <a:r>
              <a:rPr lang="en-US" dirty="0">
                <a:latin typeface="Avenir Next LT Pro Light" panose="020B0304020202020204" pitchFamily="34" charset="0"/>
              </a:rPr>
              <a:t>VCRC</a:t>
            </a:r>
            <a:r>
              <a:rPr lang="en-US" dirty="0"/>
              <a:t>) have</a:t>
            </a:r>
            <a:br>
              <a:rPr lang="en-US" dirty="0"/>
            </a:br>
            <a:r>
              <a:rPr lang="en-US" dirty="0"/>
              <a:t>different execution patterns, controlled</a:t>
            </a:r>
            <a:br>
              <a:rPr lang="en-US" dirty="0"/>
            </a:br>
            <a:r>
              <a:rPr lang="en-US" dirty="0"/>
              <a:t>by a simple state machine in the ALU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simplicity, Hydra 4.0–4.2 uses the same</a:t>
            </a:r>
            <a:br>
              <a:rPr lang="en-US" dirty="0"/>
            </a:br>
            <a:r>
              <a:rPr lang="en-US" dirty="0"/>
              <a:t>six-stage pipeline structure for all instructions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2C934E6-9CDE-432A-B11E-6D19F92AD6AC}"/>
              </a:ext>
            </a:extLst>
          </p:cNvPr>
          <p:cNvGrpSpPr/>
          <p:nvPr/>
        </p:nvGrpSpPr>
        <p:grpSpPr>
          <a:xfrm>
            <a:off x="5627077" y="361119"/>
            <a:ext cx="2527538" cy="4695133"/>
            <a:chOff x="5627077" y="361119"/>
            <a:chExt cx="2527538" cy="4695133"/>
          </a:xfrm>
        </p:grpSpPr>
        <p:sp>
          <p:nvSpPr>
            <p:cNvPr id="39" name="Arrow: Down 38">
              <a:extLst>
                <a:ext uri="{FF2B5EF4-FFF2-40B4-BE49-F238E27FC236}">
                  <a16:creationId xmlns:a16="http://schemas.microsoft.com/office/drawing/2014/main" id="{F748A16A-6067-44B3-A931-6E527DA610AB}"/>
                </a:ext>
              </a:extLst>
            </p:cNvPr>
            <p:cNvSpPr/>
            <p:nvPr/>
          </p:nvSpPr>
          <p:spPr>
            <a:xfrm>
              <a:off x="6675120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7" name="Arrow: Down 46">
              <a:extLst>
                <a:ext uri="{FF2B5EF4-FFF2-40B4-BE49-F238E27FC236}">
                  <a16:creationId xmlns:a16="http://schemas.microsoft.com/office/drawing/2014/main" id="{2CE4BB22-655C-4E74-9CE1-E490EE876B5E}"/>
                </a:ext>
              </a:extLst>
            </p:cNvPr>
            <p:cNvSpPr/>
            <p:nvPr/>
          </p:nvSpPr>
          <p:spPr>
            <a:xfrm>
              <a:off x="5911949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8" name="Arrow: Down 47">
              <a:extLst>
                <a:ext uri="{FF2B5EF4-FFF2-40B4-BE49-F238E27FC236}">
                  <a16:creationId xmlns:a16="http://schemas.microsoft.com/office/drawing/2014/main" id="{8D06B8CF-BD1B-460E-8198-4A591DBFA317}"/>
                </a:ext>
              </a:extLst>
            </p:cNvPr>
            <p:cNvSpPr/>
            <p:nvPr/>
          </p:nvSpPr>
          <p:spPr>
            <a:xfrm>
              <a:off x="7438291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9" name="Arrow: Down 48">
              <a:extLst>
                <a:ext uri="{FF2B5EF4-FFF2-40B4-BE49-F238E27FC236}">
                  <a16:creationId xmlns:a16="http://schemas.microsoft.com/office/drawing/2014/main" id="{65BCD928-FA50-498C-A4E3-075AEE8140AE}"/>
                </a:ext>
              </a:extLst>
            </p:cNvPr>
            <p:cNvSpPr/>
            <p:nvPr/>
          </p:nvSpPr>
          <p:spPr>
            <a:xfrm>
              <a:off x="5911949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0" name="Arrow: Down 49">
              <a:extLst>
                <a:ext uri="{FF2B5EF4-FFF2-40B4-BE49-F238E27FC236}">
                  <a16:creationId xmlns:a16="http://schemas.microsoft.com/office/drawing/2014/main" id="{30E0CF19-9817-4039-98A4-6CDFD34C9495}"/>
                </a:ext>
              </a:extLst>
            </p:cNvPr>
            <p:cNvSpPr/>
            <p:nvPr/>
          </p:nvSpPr>
          <p:spPr>
            <a:xfrm>
              <a:off x="6675120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1" name="Arrow: Down 50">
              <a:extLst>
                <a:ext uri="{FF2B5EF4-FFF2-40B4-BE49-F238E27FC236}">
                  <a16:creationId xmlns:a16="http://schemas.microsoft.com/office/drawing/2014/main" id="{4ADB3DE7-09E9-4693-BF31-8236FAA8968A}"/>
                </a:ext>
              </a:extLst>
            </p:cNvPr>
            <p:cNvSpPr/>
            <p:nvPr/>
          </p:nvSpPr>
          <p:spPr>
            <a:xfrm>
              <a:off x="7438291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2" name="Arrow: Down 51">
              <a:extLst>
                <a:ext uri="{FF2B5EF4-FFF2-40B4-BE49-F238E27FC236}">
                  <a16:creationId xmlns:a16="http://schemas.microsoft.com/office/drawing/2014/main" id="{70B3709E-7811-4C94-92D6-CA6F84AE37E5}"/>
                </a:ext>
              </a:extLst>
            </p:cNvPr>
            <p:cNvSpPr/>
            <p:nvPr/>
          </p:nvSpPr>
          <p:spPr>
            <a:xfrm>
              <a:off x="5911949" y="1664531"/>
              <a:ext cx="256737" cy="309328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3" name="Arrow: Down 52">
              <a:extLst>
                <a:ext uri="{FF2B5EF4-FFF2-40B4-BE49-F238E27FC236}">
                  <a16:creationId xmlns:a16="http://schemas.microsoft.com/office/drawing/2014/main" id="{E0E0F06C-9DCE-4097-A827-3DBEB27A94EE}"/>
                </a:ext>
              </a:extLst>
            </p:cNvPr>
            <p:cNvSpPr/>
            <p:nvPr/>
          </p:nvSpPr>
          <p:spPr>
            <a:xfrm>
              <a:off x="5911949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4" name="Arrow: Down 53">
              <a:extLst>
                <a:ext uri="{FF2B5EF4-FFF2-40B4-BE49-F238E27FC236}">
                  <a16:creationId xmlns:a16="http://schemas.microsoft.com/office/drawing/2014/main" id="{10E0D3EA-7D60-460C-A423-10933480A91D}"/>
                </a:ext>
              </a:extLst>
            </p:cNvPr>
            <p:cNvSpPr/>
            <p:nvPr/>
          </p:nvSpPr>
          <p:spPr>
            <a:xfrm>
              <a:off x="7119017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5" name="Arrow: Down 54">
              <a:extLst>
                <a:ext uri="{FF2B5EF4-FFF2-40B4-BE49-F238E27FC236}">
                  <a16:creationId xmlns:a16="http://schemas.microsoft.com/office/drawing/2014/main" id="{EA87EB83-D0BB-4B14-8D07-B7A9C54CDA00}"/>
                </a:ext>
              </a:extLst>
            </p:cNvPr>
            <p:cNvSpPr/>
            <p:nvPr/>
          </p:nvSpPr>
          <p:spPr>
            <a:xfrm>
              <a:off x="6675120" y="2837120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6" name="Arrow: Down 55">
              <a:extLst>
                <a:ext uri="{FF2B5EF4-FFF2-40B4-BE49-F238E27FC236}">
                  <a16:creationId xmlns:a16="http://schemas.microsoft.com/office/drawing/2014/main" id="{D9491B5B-EDD7-42B4-9C79-42FD35CB85BA}"/>
                </a:ext>
              </a:extLst>
            </p:cNvPr>
            <p:cNvSpPr/>
            <p:nvPr/>
          </p:nvSpPr>
          <p:spPr>
            <a:xfrm>
              <a:off x="6675120" y="34307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7" name="Arrow: Down 56">
              <a:extLst>
                <a:ext uri="{FF2B5EF4-FFF2-40B4-BE49-F238E27FC236}">
                  <a16:creationId xmlns:a16="http://schemas.microsoft.com/office/drawing/2014/main" id="{0FAC2E29-87AA-4CD6-82D9-5A4AF08A944B}"/>
                </a:ext>
              </a:extLst>
            </p:cNvPr>
            <p:cNvSpPr/>
            <p:nvPr/>
          </p:nvSpPr>
          <p:spPr>
            <a:xfrm>
              <a:off x="6675120" y="4027623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8" name="Arrow: Down 57">
              <a:extLst>
                <a:ext uri="{FF2B5EF4-FFF2-40B4-BE49-F238E27FC236}">
                  <a16:creationId xmlns:a16="http://schemas.microsoft.com/office/drawing/2014/main" id="{E135E604-090E-4D47-B11D-DCD729EF0944}"/>
                </a:ext>
              </a:extLst>
            </p:cNvPr>
            <p:cNvSpPr/>
            <p:nvPr/>
          </p:nvSpPr>
          <p:spPr>
            <a:xfrm>
              <a:off x="6675120" y="4634420"/>
              <a:ext cx="256737" cy="274320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9167C49-59F2-45BF-951D-D0D8A7165E4A}"/>
                </a:ext>
              </a:extLst>
            </p:cNvPr>
            <p:cNvSpPr txBox="1"/>
            <p:nvPr/>
          </p:nvSpPr>
          <p:spPr>
            <a:xfrm>
              <a:off x="586571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src1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1AFCB06-EB81-4031-84C2-18EEEA299AA3}"/>
                </a:ext>
              </a:extLst>
            </p:cNvPr>
            <p:cNvSpPr txBox="1"/>
            <p:nvPr/>
          </p:nvSpPr>
          <p:spPr>
            <a:xfrm>
              <a:off x="6628883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src2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D3FE24B-FB24-42B9-AAA5-38E7B94564D7}"/>
                </a:ext>
              </a:extLst>
            </p:cNvPr>
            <p:cNvSpPr txBox="1"/>
            <p:nvPr/>
          </p:nvSpPr>
          <p:spPr>
            <a:xfrm>
              <a:off x="738765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src3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1D12AC2-EB6A-4245-8266-94F2DD363B56}"/>
                </a:ext>
              </a:extLst>
            </p:cNvPr>
            <p:cNvSpPr txBox="1"/>
            <p:nvPr/>
          </p:nvSpPr>
          <p:spPr>
            <a:xfrm>
              <a:off x="6628883" y="489466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 err="1"/>
                <a:t>dest</a:t>
              </a:r>
              <a:endParaRPr lang="en-US" sz="1050" i="1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270A1D2-64F5-487A-AE48-7BC0A372FC69}"/>
                </a:ext>
              </a:extLst>
            </p:cNvPr>
            <p:cNvSpPr/>
            <p:nvPr/>
          </p:nvSpPr>
          <p:spPr>
            <a:xfrm>
              <a:off x="5627077" y="79922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Unpack, negate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FBA2BAF-3CCC-4AE7-BA02-37F3EE00E517}"/>
                </a:ext>
              </a:extLst>
            </p:cNvPr>
            <p:cNvSpPr/>
            <p:nvPr/>
          </p:nvSpPr>
          <p:spPr>
            <a:xfrm>
              <a:off x="5627078" y="1393215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Prep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FF390CF-2788-4E86-A083-E2CDF94F3297}"/>
                </a:ext>
              </a:extLst>
            </p:cNvPr>
            <p:cNvSpPr/>
            <p:nvPr/>
          </p:nvSpPr>
          <p:spPr>
            <a:xfrm>
              <a:off x="5627078" y="1987208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5BFC465-FE69-4AAF-8035-0F7B1E11DA6D}"/>
                </a:ext>
              </a:extLst>
            </p:cNvPr>
            <p:cNvSpPr/>
            <p:nvPr/>
          </p:nvSpPr>
          <p:spPr>
            <a:xfrm>
              <a:off x="5627077" y="3175194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Normalize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1DE818-5F78-4A37-B808-5A6EF00BDC9F}"/>
                </a:ext>
              </a:extLst>
            </p:cNvPr>
            <p:cNvSpPr/>
            <p:nvPr/>
          </p:nvSpPr>
          <p:spPr>
            <a:xfrm>
              <a:off x="5627077" y="3769187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Shift, round, saturate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4518D1A-1C7F-4F00-840D-96F1FF4F8A7E}"/>
                </a:ext>
              </a:extLst>
            </p:cNvPr>
            <p:cNvSpPr/>
            <p:nvPr/>
          </p:nvSpPr>
          <p:spPr>
            <a:xfrm>
              <a:off x="5627077" y="436318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Channel packer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C91931D-288D-4B1D-A33C-15DCEE6286F6}"/>
                </a:ext>
              </a:extLst>
            </p:cNvPr>
            <p:cNvSpPr/>
            <p:nvPr/>
          </p:nvSpPr>
          <p:spPr>
            <a:xfrm>
              <a:off x="6583681" y="1393214"/>
              <a:ext cx="1477106" cy="8724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Multiply 1</a:t>
              </a:r>
            </a:p>
            <a:p>
              <a:pPr algn="ctr">
                <a:spcBef>
                  <a:spcPts val="2600"/>
                </a:spcBef>
              </a:pPr>
              <a:r>
                <a:rPr lang="en-US" sz="1400" dirty="0">
                  <a:solidFill>
                    <a:schemeClr val="tx1"/>
                  </a:solidFill>
                </a:rPr>
                <a:t>Multiply 2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7E7C9E5-D287-4DA7-8097-46820650704E}"/>
                </a:ext>
              </a:extLst>
            </p:cNvPr>
            <p:cNvSpPr/>
            <p:nvPr/>
          </p:nvSpPr>
          <p:spPr>
            <a:xfrm>
              <a:off x="5627077" y="2581201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Wide adder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EBC3A87-8627-455E-8040-14B1444B5566}"/>
                </a:ext>
              </a:extLst>
            </p:cNvPr>
            <p:cNvSpPr/>
            <p:nvPr/>
          </p:nvSpPr>
          <p:spPr>
            <a:xfrm>
              <a:off x="5767754" y="114817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1BB97B7-936A-40C8-9CBB-CC4FEBD1FBDA}"/>
                </a:ext>
              </a:extLst>
            </p:cNvPr>
            <p:cNvSpPr/>
            <p:nvPr/>
          </p:nvSpPr>
          <p:spPr>
            <a:xfrm>
              <a:off x="5767754" y="233710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44891F1-E91E-401E-8ED6-2E54C17AE593}"/>
                </a:ext>
              </a:extLst>
            </p:cNvPr>
            <p:cNvSpPr/>
            <p:nvPr/>
          </p:nvSpPr>
          <p:spPr>
            <a:xfrm>
              <a:off x="5767754" y="2923210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3B105BC-C7C3-4368-B14C-0758678D075F}"/>
                </a:ext>
              </a:extLst>
            </p:cNvPr>
            <p:cNvSpPr/>
            <p:nvPr/>
          </p:nvSpPr>
          <p:spPr>
            <a:xfrm>
              <a:off x="5767754" y="3525629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4DE1434-1F6F-4421-A843-D4C276D52311}"/>
                </a:ext>
              </a:extLst>
            </p:cNvPr>
            <p:cNvSpPr/>
            <p:nvPr/>
          </p:nvSpPr>
          <p:spPr>
            <a:xfrm>
              <a:off x="5767754" y="4122861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FD1D236-3EDB-4B57-BE75-F45E854354CC}"/>
                </a:ext>
              </a:extLst>
            </p:cNvPr>
            <p:cNvSpPr/>
            <p:nvPr/>
          </p:nvSpPr>
          <p:spPr>
            <a:xfrm>
              <a:off x="5767754" y="1744779"/>
              <a:ext cx="2386861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27F2130C-3EA5-478C-876B-3C67336C51F7}"/>
              </a:ext>
            </a:extLst>
          </p:cNvPr>
          <p:cNvSpPr txBox="1"/>
          <p:nvPr/>
        </p:nvSpPr>
        <p:spPr>
          <a:xfrm>
            <a:off x="8237439" y="141268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2)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6C9BAE5-5A04-4DE1-AA5A-B365C746016B}"/>
              </a:ext>
            </a:extLst>
          </p:cNvPr>
          <p:cNvSpPr txBox="1"/>
          <p:nvPr/>
        </p:nvSpPr>
        <p:spPr>
          <a:xfrm>
            <a:off x="8237439" y="1911483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3)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1E956A1-BD11-4BF7-BA3E-AD666B70B253}"/>
              </a:ext>
            </a:extLst>
          </p:cNvPr>
          <p:cNvSpPr txBox="1"/>
          <p:nvPr/>
        </p:nvSpPr>
        <p:spPr>
          <a:xfrm>
            <a:off x="8237439" y="2581201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4)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647CC32-FC0E-4745-8E65-1F6F72F963A9}"/>
              </a:ext>
            </a:extLst>
          </p:cNvPr>
          <p:cNvSpPr txBox="1"/>
          <p:nvPr/>
        </p:nvSpPr>
        <p:spPr>
          <a:xfrm>
            <a:off x="8237439" y="3172515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5)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6E0DE90-3C7B-4716-AE99-65A895F69833}"/>
              </a:ext>
            </a:extLst>
          </p:cNvPr>
          <p:cNvSpPr txBox="1"/>
          <p:nvPr/>
        </p:nvSpPr>
        <p:spPr>
          <a:xfrm>
            <a:off x="8237439" y="377729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6)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A33EBE8-939D-4AE9-B92A-E81A44EDB8BA}"/>
              </a:ext>
            </a:extLst>
          </p:cNvPr>
          <p:cNvSpPr txBox="1"/>
          <p:nvPr/>
        </p:nvSpPr>
        <p:spPr>
          <a:xfrm>
            <a:off x="8237439" y="800830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1)</a:t>
            </a:r>
          </a:p>
        </p:txBody>
      </p:sp>
    </p:spTree>
    <p:extLst>
      <p:ext uri="{BB962C8B-B14F-4D97-AF65-F5344CB8AC3E}">
        <p14:creationId xmlns:p14="http://schemas.microsoft.com/office/powerpoint/2010/main" val="1691652960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Hydra 4’s ALU operates internally on a special internal float-like format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9-bit integer exponent </a:t>
            </a:r>
            <a:r>
              <a:rPr lang="en-US" i="1" dirty="0"/>
              <a:t>E </a:t>
            </a:r>
            <a:r>
              <a:rPr lang="en-US" dirty="0"/>
              <a:t>and a 33-bit integer significand </a:t>
            </a:r>
            <a:r>
              <a:rPr lang="en-US" i="1" dirty="0"/>
              <a:t>F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The numeric value is 2</a:t>
            </a:r>
            <a:r>
              <a:rPr lang="en-US" i="1" baseline="30000" dirty="0"/>
              <a:t>E</a:t>
            </a:r>
            <a:r>
              <a:rPr lang="en-US" dirty="0"/>
              <a:t> * </a:t>
            </a:r>
            <a:r>
              <a:rPr lang="en-US" i="1" dirty="0"/>
              <a:t>F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Both components are signed integers in two’s complement notation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Plus a few extra bits to encode the special values </a:t>
            </a:r>
            <a:r>
              <a:rPr lang="en-US" dirty="0">
                <a:sym typeface="Symbol" panose="05050102010706020507" pitchFamily="18" charset="2"/>
              </a:rPr>
              <a:t></a:t>
            </a:r>
            <a:r>
              <a:rPr lang="en-US" dirty="0"/>
              <a:t>0, </a:t>
            </a:r>
            <a:r>
              <a:rPr lang="en-US" dirty="0">
                <a:sym typeface="Symbol" panose="05050102010706020507" pitchFamily="18" charset="2"/>
              </a:rPr>
              <a:t></a:t>
            </a:r>
            <a:r>
              <a:rPr lang="en-US" dirty="0"/>
              <a:t>, and </a:t>
            </a:r>
            <a:r>
              <a:rPr lang="en-US" dirty="0" err="1"/>
              <a:t>NaN</a:t>
            </a:r>
            <a:r>
              <a:rPr lang="en-US" dirty="0"/>
              <a:t> 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This format can express all numbers that are representable in all of Hydra’s data types</a:t>
            </a:r>
          </a:p>
          <a:p>
            <a:pPr>
              <a:spcBef>
                <a:spcPts val="2000"/>
              </a:spcBef>
            </a:pPr>
            <a:r>
              <a:rPr lang="en-US" dirty="0"/>
              <a:t>The ALU </a:t>
            </a:r>
            <a:r>
              <a:rPr lang="en-US" dirty="0" err="1"/>
              <a:t>datapath</a:t>
            </a:r>
            <a:r>
              <a:rPr lang="en-US" dirty="0"/>
              <a:t> converts all inputs to this form in its input stage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Thus, Hydra instructions can have any mixture of data types:  E.g., float32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 </a:t>
            </a:r>
            <a:r>
              <a:rPr lang="en-US" dirty="0"/>
              <a:t>int32 * float16</a:t>
            </a:r>
          </a:p>
          <a:p>
            <a:pPr>
              <a:spcBef>
                <a:spcPts val="2000"/>
              </a:spcBef>
            </a:pPr>
            <a:r>
              <a:rPr lang="en-US" dirty="0"/>
              <a:t>The </a:t>
            </a:r>
            <a:r>
              <a:rPr lang="en-US" dirty="0" err="1"/>
              <a:t>datapath</a:t>
            </a:r>
            <a:r>
              <a:rPr lang="en-US" dirty="0"/>
              <a:t> converts results back to the desired data type in its output stage</a:t>
            </a:r>
          </a:p>
        </p:txBody>
      </p:sp>
    </p:spTree>
    <p:extLst>
      <p:ext uri="{BB962C8B-B14F-4D97-AF65-F5344CB8AC3E}">
        <p14:creationId xmlns:p14="http://schemas.microsoft.com/office/powerpoint/2010/main" val="1356062019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A8E14A-29E5-4779-AF63-83D9C9B12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number format</a:t>
            </a:r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DB68C53A-297A-4381-B7FB-A37CC820F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709256"/>
              </p:ext>
            </p:extLst>
          </p:nvPr>
        </p:nvGraphicFramePr>
        <p:xfrm>
          <a:off x="532227" y="1053221"/>
          <a:ext cx="8229599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896">
                  <a:extLst>
                    <a:ext uri="{9D8B030D-6E8A-4147-A177-3AD203B41FA5}">
                      <a16:colId xmlns:a16="http://schemas.microsoft.com/office/drawing/2014/main" val="4165877131"/>
                    </a:ext>
                  </a:extLst>
                </a:gridCol>
                <a:gridCol w="1652954">
                  <a:extLst>
                    <a:ext uri="{9D8B030D-6E8A-4147-A177-3AD203B41FA5}">
                      <a16:colId xmlns:a16="http://schemas.microsoft.com/office/drawing/2014/main" val="1331252265"/>
                    </a:ext>
                  </a:extLst>
                </a:gridCol>
                <a:gridCol w="1772529">
                  <a:extLst>
                    <a:ext uri="{9D8B030D-6E8A-4147-A177-3AD203B41FA5}">
                      <a16:colId xmlns:a16="http://schemas.microsoft.com/office/drawing/2014/main" val="3384642509"/>
                    </a:ext>
                  </a:extLst>
                </a:gridCol>
                <a:gridCol w="3648220">
                  <a:extLst>
                    <a:ext uri="{9D8B030D-6E8A-4147-A177-3AD203B41FA5}">
                      <a16:colId xmlns:a16="http://schemas.microsoft.com/office/drawing/2014/main" val="4072018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Format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Exponent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(9 bits 2s-comp)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Significand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(33 bits 2s-comp)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52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float32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Add bias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Signed fraction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en-US" sz="1400" dirty="0"/>
                        <a:t>To convert to internal format, negate if sign=1 and insert an explicit leading ‘1’ if not denormal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1400" dirty="0"/>
                        <a:t>To convert from this format, negate if negative, round, and normalize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25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bfloat16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Add bias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Signed fraction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93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float16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Add bias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Signed fraction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326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Sign-extend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r>
                        <a:rPr lang="en-US" sz="1400" dirty="0"/>
                        <a:t>Significand can be treated as a 33-bit signed integer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588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unsigned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Zero-extend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301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fixed </a:t>
                      </a:r>
                      <a:r>
                        <a:rPr lang="en-US" sz="1400" dirty="0" err="1"/>
                        <a:t>SQ.</a:t>
                      </a:r>
                      <a:r>
                        <a:rPr lang="en-US" sz="1400" i="1" dirty="0" err="1"/>
                        <a:t>k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−k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Sign-extend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00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fixed </a:t>
                      </a:r>
                      <a:r>
                        <a:rPr lang="en-US" sz="1400" dirty="0" err="1"/>
                        <a:t>UQ.</a:t>
                      </a:r>
                      <a:r>
                        <a:rPr lang="en-US" sz="1400" i="1" dirty="0" err="1"/>
                        <a:t>k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−k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Zero-extend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85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posit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i="0" dirty="0"/>
                        <a:t>Variable size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Sign-extend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Special conversion rules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3770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3466858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Multiply-accumulate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The </a:t>
            </a:r>
            <a:r>
              <a:rPr lang="en-US" dirty="0">
                <a:latin typeface="Avenir Next LT Pro Light" panose="020B0304020202020204" pitchFamily="34" charset="0"/>
              </a:rPr>
              <a:t>VMAC</a:t>
            </a:r>
            <a:r>
              <a:rPr lang="en-US" dirty="0"/>
              <a:t> instruction computes a sum</a:t>
            </a:r>
            <a:br>
              <a:rPr lang="en-US" dirty="0"/>
            </a:br>
            <a:r>
              <a:rPr lang="en-US" dirty="0"/>
              <a:t>of products</a:t>
            </a:r>
          </a:p>
          <a:p>
            <a:pPr>
              <a:spcBef>
                <a:spcPts val="1600"/>
              </a:spcBef>
            </a:pPr>
            <a:r>
              <a:rPr lang="en-US" dirty="0"/>
              <a:t>Challenge:  How to accumulate efficiently</a:t>
            </a:r>
            <a:br>
              <a:rPr lang="en-US" dirty="0"/>
            </a:br>
            <a:r>
              <a:rPr lang="en-US" dirty="0"/>
              <a:t>when the latency through the pipeline</a:t>
            </a:r>
            <a:br>
              <a:rPr lang="en-US" dirty="0"/>
            </a:br>
            <a:r>
              <a:rPr lang="en-US" dirty="0"/>
              <a:t>is many cycles?</a:t>
            </a:r>
          </a:p>
          <a:p>
            <a:pPr>
              <a:spcBef>
                <a:spcPts val="1600"/>
              </a:spcBef>
            </a:pPr>
            <a:r>
              <a:rPr lang="en-US" dirty="0"/>
              <a:t>When (</a:t>
            </a:r>
            <a:r>
              <a:rPr lang="en-US" i="1" dirty="0"/>
              <a:t>src1, src2, src3</a:t>
            </a:r>
            <a:r>
              <a:rPr lang="en-US" dirty="0"/>
              <a:t>) are all integers</a:t>
            </a:r>
            <a:br>
              <a:rPr lang="en-US" dirty="0"/>
            </a:br>
            <a:r>
              <a:rPr lang="en-US" dirty="0"/>
              <a:t>or fixed-point numbers: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addition step is a simple integer add,</a:t>
            </a:r>
            <a:br>
              <a:rPr lang="en-US" dirty="0"/>
            </a:br>
            <a:r>
              <a:rPr lang="en-US" dirty="0"/>
              <a:t>which can be done with one-cycle latency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96-bit accumulator calculates the</a:t>
            </a:r>
            <a:br>
              <a:rPr lang="en-US" dirty="0"/>
            </a:br>
            <a:r>
              <a:rPr lang="en-US" dirty="0"/>
              <a:t>mathematically exact sum (up to 2</a:t>
            </a:r>
            <a:r>
              <a:rPr lang="en-US" baseline="30000" dirty="0"/>
              <a:t>31</a:t>
            </a:r>
            <a:r>
              <a:rPr lang="en-US" dirty="0"/>
              <a:t> products</a:t>
            </a:r>
            <a:br>
              <a:rPr lang="en-US" dirty="0"/>
            </a:br>
            <a:r>
              <a:rPr lang="en-US" dirty="0"/>
              <a:t>of pairs of 33-bit signed numbers), giving a</a:t>
            </a:r>
            <a:br>
              <a:rPr lang="en-US" dirty="0"/>
            </a:br>
            <a:r>
              <a:rPr lang="en-US" dirty="0"/>
              <a:t>precise and deterministic result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B023D7B-BBFC-4977-99B3-09EB09258074}"/>
              </a:ext>
            </a:extLst>
          </p:cNvPr>
          <p:cNvGrpSpPr/>
          <p:nvPr/>
        </p:nvGrpSpPr>
        <p:grpSpPr>
          <a:xfrm>
            <a:off x="5627077" y="361119"/>
            <a:ext cx="2527538" cy="4695133"/>
            <a:chOff x="5627077" y="361119"/>
            <a:chExt cx="2527538" cy="4695133"/>
          </a:xfrm>
        </p:grpSpPr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DB557DD3-D44C-43F6-8C49-A402ED663387}"/>
                </a:ext>
              </a:extLst>
            </p:cNvPr>
            <p:cNvSpPr/>
            <p:nvPr/>
          </p:nvSpPr>
          <p:spPr>
            <a:xfrm>
              <a:off x="6675120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1" name="Arrow: Down 40">
              <a:extLst>
                <a:ext uri="{FF2B5EF4-FFF2-40B4-BE49-F238E27FC236}">
                  <a16:creationId xmlns:a16="http://schemas.microsoft.com/office/drawing/2014/main" id="{AE78A2AE-F9D0-4AC4-91EE-50A1091C2670}"/>
                </a:ext>
              </a:extLst>
            </p:cNvPr>
            <p:cNvSpPr/>
            <p:nvPr/>
          </p:nvSpPr>
          <p:spPr>
            <a:xfrm>
              <a:off x="5911949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2" name="Arrow: Down 41">
              <a:extLst>
                <a:ext uri="{FF2B5EF4-FFF2-40B4-BE49-F238E27FC236}">
                  <a16:creationId xmlns:a16="http://schemas.microsoft.com/office/drawing/2014/main" id="{44312A50-461B-4096-86CB-508DF93285AD}"/>
                </a:ext>
              </a:extLst>
            </p:cNvPr>
            <p:cNvSpPr/>
            <p:nvPr/>
          </p:nvSpPr>
          <p:spPr>
            <a:xfrm>
              <a:off x="7438291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3" name="Arrow: Down 42">
              <a:extLst>
                <a:ext uri="{FF2B5EF4-FFF2-40B4-BE49-F238E27FC236}">
                  <a16:creationId xmlns:a16="http://schemas.microsoft.com/office/drawing/2014/main" id="{A899E3D2-82CF-4192-9F0A-26AF557D4C8D}"/>
                </a:ext>
              </a:extLst>
            </p:cNvPr>
            <p:cNvSpPr/>
            <p:nvPr/>
          </p:nvSpPr>
          <p:spPr>
            <a:xfrm>
              <a:off x="5911949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4" name="Arrow: Down 43">
              <a:extLst>
                <a:ext uri="{FF2B5EF4-FFF2-40B4-BE49-F238E27FC236}">
                  <a16:creationId xmlns:a16="http://schemas.microsoft.com/office/drawing/2014/main" id="{4B993151-B86F-4750-8993-00A2D642D002}"/>
                </a:ext>
              </a:extLst>
            </p:cNvPr>
            <p:cNvSpPr/>
            <p:nvPr/>
          </p:nvSpPr>
          <p:spPr>
            <a:xfrm>
              <a:off x="6675120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5" name="Arrow: Down 44">
              <a:extLst>
                <a:ext uri="{FF2B5EF4-FFF2-40B4-BE49-F238E27FC236}">
                  <a16:creationId xmlns:a16="http://schemas.microsoft.com/office/drawing/2014/main" id="{05B8745C-E824-474A-99E4-8450C57C11B7}"/>
                </a:ext>
              </a:extLst>
            </p:cNvPr>
            <p:cNvSpPr/>
            <p:nvPr/>
          </p:nvSpPr>
          <p:spPr>
            <a:xfrm>
              <a:off x="7438291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6" name="Arrow: Down 45">
              <a:extLst>
                <a:ext uri="{FF2B5EF4-FFF2-40B4-BE49-F238E27FC236}">
                  <a16:creationId xmlns:a16="http://schemas.microsoft.com/office/drawing/2014/main" id="{DDE63114-D7B5-4611-8397-3EA6256EFBEB}"/>
                </a:ext>
              </a:extLst>
            </p:cNvPr>
            <p:cNvSpPr/>
            <p:nvPr/>
          </p:nvSpPr>
          <p:spPr>
            <a:xfrm>
              <a:off x="5911949" y="1664531"/>
              <a:ext cx="256737" cy="309328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7" name="Arrow: Down 76">
              <a:extLst>
                <a:ext uri="{FF2B5EF4-FFF2-40B4-BE49-F238E27FC236}">
                  <a16:creationId xmlns:a16="http://schemas.microsoft.com/office/drawing/2014/main" id="{02C9E224-ED7E-438D-8182-531C7E7FD0F2}"/>
                </a:ext>
              </a:extLst>
            </p:cNvPr>
            <p:cNvSpPr/>
            <p:nvPr/>
          </p:nvSpPr>
          <p:spPr>
            <a:xfrm>
              <a:off x="5911949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8" name="Arrow: Down 77">
              <a:extLst>
                <a:ext uri="{FF2B5EF4-FFF2-40B4-BE49-F238E27FC236}">
                  <a16:creationId xmlns:a16="http://schemas.microsoft.com/office/drawing/2014/main" id="{006020E3-48E8-46D1-9793-2BDC9AECF289}"/>
                </a:ext>
              </a:extLst>
            </p:cNvPr>
            <p:cNvSpPr/>
            <p:nvPr/>
          </p:nvSpPr>
          <p:spPr>
            <a:xfrm>
              <a:off x="7119017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9" name="Arrow: Down 78">
              <a:extLst>
                <a:ext uri="{FF2B5EF4-FFF2-40B4-BE49-F238E27FC236}">
                  <a16:creationId xmlns:a16="http://schemas.microsoft.com/office/drawing/2014/main" id="{3E201CFD-8F80-459E-A211-A3A279E73F27}"/>
                </a:ext>
              </a:extLst>
            </p:cNvPr>
            <p:cNvSpPr/>
            <p:nvPr/>
          </p:nvSpPr>
          <p:spPr>
            <a:xfrm>
              <a:off x="6675120" y="2837120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0" name="Arrow: Down 79">
              <a:extLst>
                <a:ext uri="{FF2B5EF4-FFF2-40B4-BE49-F238E27FC236}">
                  <a16:creationId xmlns:a16="http://schemas.microsoft.com/office/drawing/2014/main" id="{4145BC6A-A3ED-4E60-B4E1-9F9F0A956694}"/>
                </a:ext>
              </a:extLst>
            </p:cNvPr>
            <p:cNvSpPr/>
            <p:nvPr/>
          </p:nvSpPr>
          <p:spPr>
            <a:xfrm>
              <a:off x="6675120" y="34307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1" name="Arrow: Down 80">
              <a:extLst>
                <a:ext uri="{FF2B5EF4-FFF2-40B4-BE49-F238E27FC236}">
                  <a16:creationId xmlns:a16="http://schemas.microsoft.com/office/drawing/2014/main" id="{36B2641C-A105-45B4-9672-F71582A54A28}"/>
                </a:ext>
              </a:extLst>
            </p:cNvPr>
            <p:cNvSpPr/>
            <p:nvPr/>
          </p:nvSpPr>
          <p:spPr>
            <a:xfrm>
              <a:off x="6675120" y="4027623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2" name="Arrow: Down 81">
              <a:extLst>
                <a:ext uri="{FF2B5EF4-FFF2-40B4-BE49-F238E27FC236}">
                  <a16:creationId xmlns:a16="http://schemas.microsoft.com/office/drawing/2014/main" id="{7590AE1E-BE24-4AC8-8A13-70246B5704B5}"/>
                </a:ext>
              </a:extLst>
            </p:cNvPr>
            <p:cNvSpPr/>
            <p:nvPr/>
          </p:nvSpPr>
          <p:spPr>
            <a:xfrm>
              <a:off x="6675120" y="4634420"/>
              <a:ext cx="256737" cy="274320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B8014FD-9C64-4AF0-9D20-13EC489ACCE0}"/>
                </a:ext>
              </a:extLst>
            </p:cNvPr>
            <p:cNvSpPr txBox="1"/>
            <p:nvPr/>
          </p:nvSpPr>
          <p:spPr>
            <a:xfrm>
              <a:off x="586571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src1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048A48D-7F5B-43D3-82DE-8D0FE13066D4}"/>
                </a:ext>
              </a:extLst>
            </p:cNvPr>
            <p:cNvSpPr txBox="1"/>
            <p:nvPr/>
          </p:nvSpPr>
          <p:spPr>
            <a:xfrm>
              <a:off x="6628883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src2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CEBEDE-CB84-4FA7-91A8-9425FB9A6325}"/>
                </a:ext>
              </a:extLst>
            </p:cNvPr>
            <p:cNvSpPr txBox="1"/>
            <p:nvPr/>
          </p:nvSpPr>
          <p:spPr>
            <a:xfrm>
              <a:off x="738765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C60FE61-A9FE-4756-BC24-5A33A3F24103}"/>
                </a:ext>
              </a:extLst>
            </p:cNvPr>
            <p:cNvSpPr txBox="1"/>
            <p:nvPr/>
          </p:nvSpPr>
          <p:spPr>
            <a:xfrm>
              <a:off x="6628883" y="489466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 err="1"/>
                <a:t>dest</a:t>
              </a:r>
              <a:endParaRPr lang="en-US" sz="1050" i="1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54179C7-4FCE-46FC-9C8C-57B457170B26}"/>
                </a:ext>
              </a:extLst>
            </p:cNvPr>
            <p:cNvSpPr/>
            <p:nvPr/>
          </p:nvSpPr>
          <p:spPr>
            <a:xfrm>
              <a:off x="5627077" y="79922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Unpack, negate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FF665801-277E-4E9D-9EDF-7FE8432DDB81}"/>
                </a:ext>
              </a:extLst>
            </p:cNvPr>
            <p:cNvSpPr/>
            <p:nvPr/>
          </p:nvSpPr>
          <p:spPr>
            <a:xfrm>
              <a:off x="5627078" y="1393215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Prep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59C06AD-253D-4A33-81CE-90234B7FA214}"/>
                </a:ext>
              </a:extLst>
            </p:cNvPr>
            <p:cNvSpPr/>
            <p:nvPr/>
          </p:nvSpPr>
          <p:spPr>
            <a:xfrm>
              <a:off x="5627078" y="1987208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F322DB1-946F-41E4-9B61-4655B59FAB1E}"/>
                </a:ext>
              </a:extLst>
            </p:cNvPr>
            <p:cNvSpPr/>
            <p:nvPr/>
          </p:nvSpPr>
          <p:spPr>
            <a:xfrm>
              <a:off x="5627077" y="3175194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Normalize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AFE55DF-5829-4341-8369-738F737EA4D1}"/>
                </a:ext>
              </a:extLst>
            </p:cNvPr>
            <p:cNvSpPr/>
            <p:nvPr/>
          </p:nvSpPr>
          <p:spPr>
            <a:xfrm>
              <a:off x="5627077" y="3769187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Shift, round, saturate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E357B22-BFD0-4EBF-AED0-7596C91391F0}"/>
                </a:ext>
              </a:extLst>
            </p:cNvPr>
            <p:cNvSpPr/>
            <p:nvPr/>
          </p:nvSpPr>
          <p:spPr>
            <a:xfrm>
              <a:off x="5627077" y="436318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Channel packer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ED4B52F-B998-402C-A71F-171D4B585131}"/>
                </a:ext>
              </a:extLst>
            </p:cNvPr>
            <p:cNvSpPr/>
            <p:nvPr/>
          </p:nvSpPr>
          <p:spPr>
            <a:xfrm>
              <a:off x="6583681" y="1393214"/>
              <a:ext cx="1477106" cy="8724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Multiply 1</a:t>
              </a:r>
            </a:p>
            <a:p>
              <a:pPr algn="ctr">
                <a:spcBef>
                  <a:spcPts val="2600"/>
                </a:spcBef>
              </a:pPr>
              <a:r>
                <a:rPr lang="en-US" sz="1400" dirty="0">
                  <a:solidFill>
                    <a:schemeClr val="tx1"/>
                  </a:solidFill>
                </a:rPr>
                <a:t>Multiply 2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694BF86-42E6-4B0B-97A1-FBE42C424B4E}"/>
                </a:ext>
              </a:extLst>
            </p:cNvPr>
            <p:cNvSpPr/>
            <p:nvPr/>
          </p:nvSpPr>
          <p:spPr>
            <a:xfrm>
              <a:off x="5627077" y="2581201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Wide adder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6E904B2-852C-4FA8-937A-EBA6A0B72F6A}"/>
                </a:ext>
              </a:extLst>
            </p:cNvPr>
            <p:cNvSpPr/>
            <p:nvPr/>
          </p:nvSpPr>
          <p:spPr>
            <a:xfrm>
              <a:off x="5767754" y="114817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203DA3A-10D9-4618-B37C-E59BB3923DEA}"/>
                </a:ext>
              </a:extLst>
            </p:cNvPr>
            <p:cNvSpPr/>
            <p:nvPr/>
          </p:nvSpPr>
          <p:spPr>
            <a:xfrm>
              <a:off x="5767754" y="233710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5B758DE4-D219-4729-BA7F-A42E46D8962F}"/>
                </a:ext>
              </a:extLst>
            </p:cNvPr>
            <p:cNvSpPr/>
            <p:nvPr/>
          </p:nvSpPr>
          <p:spPr>
            <a:xfrm>
              <a:off x="5767754" y="2923210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EA089DC-57BA-4FB9-92C1-CE587B00ECAC}"/>
                </a:ext>
              </a:extLst>
            </p:cNvPr>
            <p:cNvSpPr/>
            <p:nvPr/>
          </p:nvSpPr>
          <p:spPr>
            <a:xfrm>
              <a:off x="5767754" y="3525629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4672551-EFCC-4B3F-AE55-A7B96AC2DDE9}"/>
                </a:ext>
              </a:extLst>
            </p:cNvPr>
            <p:cNvSpPr/>
            <p:nvPr/>
          </p:nvSpPr>
          <p:spPr>
            <a:xfrm>
              <a:off x="5767754" y="4122861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1CCD370-8EDD-4C53-9B38-4FD880BBA824}"/>
                </a:ext>
              </a:extLst>
            </p:cNvPr>
            <p:cNvSpPr/>
            <p:nvPr/>
          </p:nvSpPr>
          <p:spPr>
            <a:xfrm>
              <a:off x="5767754" y="1744779"/>
              <a:ext cx="2386861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CC1247-C4BF-4B68-81AD-6BD716C88870}"/>
              </a:ext>
            </a:extLst>
          </p:cNvPr>
          <p:cNvSpPr/>
          <p:nvPr/>
        </p:nvSpPr>
        <p:spPr>
          <a:xfrm>
            <a:off x="5288230" y="2478310"/>
            <a:ext cx="1436126" cy="617201"/>
          </a:xfrm>
          <a:custGeom>
            <a:avLst/>
            <a:gdLst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07764 w 1407764"/>
              <a:gd name="connsiteY0" fmla="*/ 616583 h 630651"/>
              <a:gd name="connsiteX1" fmla="*/ 324552 w 1407764"/>
              <a:gd name="connsiteY1" fmla="*/ 630651 h 630651"/>
              <a:gd name="connsiteX2" fmla="*/ 190909 w 1407764"/>
              <a:gd name="connsiteY2" fmla="*/ 602516 h 630651"/>
              <a:gd name="connsiteX3" fmla="*/ 995 w 1407764"/>
              <a:gd name="connsiteY3" fmla="*/ 321162 h 630651"/>
              <a:gd name="connsiteX4" fmla="*/ 141672 w 1407764"/>
              <a:gd name="connsiteY4" fmla="*/ 32774 h 630651"/>
              <a:gd name="connsiteX5" fmla="*/ 641075 w 1407764"/>
              <a:gd name="connsiteY5" fmla="*/ 18706 h 630651"/>
              <a:gd name="connsiteX0" fmla="*/ 1407764 w 1407764"/>
              <a:gd name="connsiteY0" fmla="*/ 616583 h 616583"/>
              <a:gd name="connsiteX1" fmla="*/ 190909 w 1407764"/>
              <a:gd name="connsiteY1" fmla="*/ 602516 h 616583"/>
              <a:gd name="connsiteX2" fmla="*/ 995 w 1407764"/>
              <a:gd name="connsiteY2" fmla="*/ 321162 h 616583"/>
              <a:gd name="connsiteX3" fmla="*/ 141672 w 1407764"/>
              <a:gd name="connsiteY3" fmla="*/ 32774 h 616583"/>
              <a:gd name="connsiteX4" fmla="*/ 641075 w 1407764"/>
              <a:gd name="connsiteY4" fmla="*/ 18706 h 616583"/>
              <a:gd name="connsiteX0" fmla="*/ 1407764 w 1407764"/>
              <a:gd name="connsiteY0" fmla="*/ 616583 h 641812"/>
              <a:gd name="connsiteX1" fmla="*/ 190909 w 1407764"/>
              <a:gd name="connsiteY1" fmla="*/ 602516 h 641812"/>
              <a:gd name="connsiteX2" fmla="*/ 995 w 1407764"/>
              <a:gd name="connsiteY2" fmla="*/ 321162 h 641812"/>
              <a:gd name="connsiteX3" fmla="*/ 141672 w 1407764"/>
              <a:gd name="connsiteY3" fmla="*/ 32774 h 641812"/>
              <a:gd name="connsiteX4" fmla="*/ 641075 w 1407764"/>
              <a:gd name="connsiteY4" fmla="*/ 18706 h 641812"/>
              <a:gd name="connsiteX0" fmla="*/ 1409818 w 1409818"/>
              <a:gd name="connsiteY0" fmla="*/ 616583 h 616583"/>
              <a:gd name="connsiteX1" fmla="*/ 66354 w 1409818"/>
              <a:gd name="connsiteY1" fmla="*/ 525143 h 616583"/>
              <a:gd name="connsiteX2" fmla="*/ 3049 w 1409818"/>
              <a:gd name="connsiteY2" fmla="*/ 321162 h 616583"/>
              <a:gd name="connsiteX3" fmla="*/ 143726 w 1409818"/>
              <a:gd name="connsiteY3" fmla="*/ 32774 h 616583"/>
              <a:gd name="connsiteX4" fmla="*/ 643129 w 1409818"/>
              <a:gd name="connsiteY4" fmla="*/ 18706 h 616583"/>
              <a:gd name="connsiteX0" fmla="*/ 1407976 w 1407976"/>
              <a:gd name="connsiteY0" fmla="*/ 616583 h 624502"/>
              <a:gd name="connsiteX1" fmla="*/ 85613 w 1407976"/>
              <a:gd name="connsiteY1" fmla="*/ 574380 h 624502"/>
              <a:gd name="connsiteX2" fmla="*/ 1207 w 1407976"/>
              <a:gd name="connsiteY2" fmla="*/ 321162 h 624502"/>
              <a:gd name="connsiteX3" fmla="*/ 141884 w 1407976"/>
              <a:gd name="connsiteY3" fmla="*/ 32774 h 624502"/>
              <a:gd name="connsiteX4" fmla="*/ 641287 w 1407976"/>
              <a:gd name="connsiteY4" fmla="*/ 18706 h 624502"/>
              <a:gd name="connsiteX0" fmla="*/ 1415167 w 1415167"/>
              <a:gd name="connsiteY0" fmla="*/ 616583 h 624502"/>
              <a:gd name="connsiteX1" fmla="*/ 92804 w 1415167"/>
              <a:gd name="connsiteY1" fmla="*/ 574380 h 624502"/>
              <a:gd name="connsiteX2" fmla="*/ 8398 w 1415167"/>
              <a:gd name="connsiteY2" fmla="*/ 321162 h 624502"/>
              <a:gd name="connsiteX3" fmla="*/ 149075 w 1415167"/>
              <a:gd name="connsiteY3" fmla="*/ 32774 h 624502"/>
              <a:gd name="connsiteX4" fmla="*/ 648478 w 1415167"/>
              <a:gd name="connsiteY4" fmla="*/ 18706 h 624502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56916 w 1456916"/>
              <a:gd name="connsiteY0" fmla="*/ 616583 h 616583"/>
              <a:gd name="connsiteX1" fmla="*/ 134553 w 1456916"/>
              <a:gd name="connsiteY1" fmla="*/ 574380 h 616583"/>
              <a:gd name="connsiteX2" fmla="*/ 22012 w 1456916"/>
              <a:gd name="connsiteY2" fmla="*/ 314128 h 616583"/>
              <a:gd name="connsiteX3" fmla="*/ 190824 w 1456916"/>
              <a:gd name="connsiteY3" fmla="*/ 32774 h 616583"/>
              <a:gd name="connsiteX4" fmla="*/ 690227 w 1456916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49176 w 1449176"/>
              <a:gd name="connsiteY0" fmla="*/ 616583 h 616583"/>
              <a:gd name="connsiteX1" fmla="*/ 126813 w 1449176"/>
              <a:gd name="connsiteY1" fmla="*/ 574380 h 616583"/>
              <a:gd name="connsiteX2" fmla="*/ 14272 w 1449176"/>
              <a:gd name="connsiteY2" fmla="*/ 314128 h 616583"/>
              <a:gd name="connsiteX3" fmla="*/ 183084 w 1449176"/>
              <a:gd name="connsiteY3" fmla="*/ 32774 h 616583"/>
              <a:gd name="connsiteX4" fmla="*/ 682487 w 1449176"/>
              <a:gd name="connsiteY4" fmla="*/ 18706 h 616583"/>
              <a:gd name="connsiteX0" fmla="*/ 1436126 w 1436126"/>
              <a:gd name="connsiteY0" fmla="*/ 616583 h 617201"/>
              <a:gd name="connsiteX1" fmla="*/ 240372 w 1436126"/>
              <a:gd name="connsiteY1" fmla="*/ 588447 h 617201"/>
              <a:gd name="connsiteX2" fmla="*/ 1222 w 1436126"/>
              <a:gd name="connsiteY2" fmla="*/ 314128 h 617201"/>
              <a:gd name="connsiteX3" fmla="*/ 170034 w 1436126"/>
              <a:gd name="connsiteY3" fmla="*/ 32774 h 617201"/>
              <a:gd name="connsiteX4" fmla="*/ 669437 w 1436126"/>
              <a:gd name="connsiteY4" fmla="*/ 18706 h 617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6126" h="617201">
                <a:moveTo>
                  <a:pt x="1436126" y="616583"/>
                </a:moveTo>
                <a:cubicBezTo>
                  <a:pt x="1030508" y="611894"/>
                  <a:pt x="402151" y="631822"/>
                  <a:pt x="240372" y="588447"/>
                </a:cubicBezTo>
                <a:cubicBezTo>
                  <a:pt x="78593" y="545072"/>
                  <a:pt x="12945" y="406740"/>
                  <a:pt x="1222" y="314128"/>
                </a:cubicBezTo>
                <a:cubicBezTo>
                  <a:pt x="-10501" y="221516"/>
                  <a:pt x="63354" y="83183"/>
                  <a:pt x="170034" y="32774"/>
                </a:cubicBezTo>
                <a:cubicBezTo>
                  <a:pt x="276714" y="-17635"/>
                  <a:pt x="473075" y="535"/>
                  <a:pt x="669437" y="18706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25FB895-FF94-4C3C-9B41-819E5CEB566D}"/>
              </a:ext>
            </a:extLst>
          </p:cNvPr>
          <p:cNvSpPr txBox="1"/>
          <p:nvPr/>
        </p:nvSpPr>
        <p:spPr>
          <a:xfrm>
            <a:off x="8237439" y="141268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2)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8AD1AAB-C5A0-461F-9761-A37954BB178D}"/>
              </a:ext>
            </a:extLst>
          </p:cNvPr>
          <p:cNvSpPr txBox="1"/>
          <p:nvPr/>
        </p:nvSpPr>
        <p:spPr>
          <a:xfrm>
            <a:off x="8237439" y="1911483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3)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E31EA91-699A-4F94-B4BF-4413B7E8FF67}"/>
              </a:ext>
            </a:extLst>
          </p:cNvPr>
          <p:cNvSpPr txBox="1"/>
          <p:nvPr/>
        </p:nvSpPr>
        <p:spPr>
          <a:xfrm>
            <a:off x="8237439" y="2581201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4)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6769BDC-402F-4D9C-800D-35CA5C47007F}"/>
              </a:ext>
            </a:extLst>
          </p:cNvPr>
          <p:cNvSpPr txBox="1"/>
          <p:nvPr/>
        </p:nvSpPr>
        <p:spPr>
          <a:xfrm>
            <a:off x="8237439" y="3172515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5)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1ABAF4B-B590-4EBC-8124-CA4BE6214A08}"/>
              </a:ext>
            </a:extLst>
          </p:cNvPr>
          <p:cNvSpPr txBox="1"/>
          <p:nvPr/>
        </p:nvSpPr>
        <p:spPr>
          <a:xfrm>
            <a:off x="8237439" y="377729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6)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BB169BC-D087-4D99-93C6-B4D2BB2BE2D0}"/>
              </a:ext>
            </a:extLst>
          </p:cNvPr>
          <p:cNvSpPr txBox="1"/>
          <p:nvPr/>
        </p:nvSpPr>
        <p:spPr>
          <a:xfrm>
            <a:off x="8237439" y="800830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1)</a:t>
            </a:r>
          </a:p>
        </p:txBody>
      </p:sp>
    </p:spTree>
    <p:extLst>
      <p:ext uri="{BB962C8B-B14F-4D97-AF65-F5344CB8AC3E}">
        <p14:creationId xmlns:p14="http://schemas.microsoft.com/office/powerpoint/2010/main" val="2030764207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Multiply-accumulate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When floating-point inputs are involved: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natural loop latency around the “addend”</a:t>
            </a:r>
            <a:br>
              <a:rPr lang="en-US" dirty="0"/>
            </a:br>
            <a:r>
              <a:rPr lang="en-US" dirty="0"/>
              <a:t>side of the ALU is four cycles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4 offers several flavors of </a:t>
            </a:r>
            <a:r>
              <a:rPr lang="en-US" dirty="0">
                <a:latin typeface="Avenir Next LT Pro Light" panose="020B0304020202020204" pitchFamily="34" charset="0"/>
              </a:rPr>
              <a:t>MAC</a:t>
            </a:r>
            <a:br>
              <a:rPr lang="en-US" dirty="0"/>
            </a:br>
            <a:r>
              <a:rPr lang="en-US" dirty="0"/>
              <a:t>instruction to deal with this</a:t>
            </a:r>
          </a:p>
          <a:p>
            <a:pPr>
              <a:spcBef>
                <a:spcPts val="1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VOMAC</a:t>
            </a:r>
            <a:r>
              <a:rPr lang="en-US" dirty="0"/>
              <a:t> (“ordered accumulate”):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Emulates a simple “for” loop iterating over</a:t>
            </a:r>
            <a:br>
              <a:rPr lang="en-US" dirty="0"/>
            </a:br>
            <a:r>
              <a:rPr lang="en-US" dirty="0"/>
              <a:t>the vector elements from left to right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It really does take 4 cycles per iteration!</a:t>
            </a:r>
          </a:p>
          <a:p>
            <a:pPr lvl="1"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VOMAC</a:t>
            </a:r>
            <a:r>
              <a:rPr lang="en-US" dirty="0"/>
              <a:t> runs 4x slower than normal</a:t>
            </a:r>
            <a:br>
              <a:rPr lang="en-US" dirty="0"/>
            </a:br>
            <a:r>
              <a:rPr lang="en-US" dirty="0"/>
              <a:t>vector instructions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Hydra provides the </a:t>
            </a:r>
            <a:r>
              <a:rPr lang="en-US" dirty="0">
                <a:latin typeface="Avenir Next LT Pro Light" panose="020B0304020202020204" pitchFamily="34" charset="0"/>
              </a:rPr>
              <a:t>VOMAC</a:t>
            </a:r>
            <a:r>
              <a:rPr lang="en-US" dirty="0"/>
              <a:t> instruction</a:t>
            </a:r>
            <a:br>
              <a:rPr lang="en-US" dirty="0"/>
            </a:br>
            <a:r>
              <a:rPr lang="en-US" dirty="0"/>
              <a:t>for completeness, but it is not satisfying</a:t>
            </a:r>
            <a:br>
              <a:rPr lang="en-US" dirty="0"/>
            </a:br>
            <a:r>
              <a:rPr lang="en-US" dirty="0"/>
              <a:t>and will rarely be used in practice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C03AA86-8CB0-4F3B-BD06-3BA37E20B53E}"/>
              </a:ext>
            </a:extLst>
          </p:cNvPr>
          <p:cNvGrpSpPr/>
          <p:nvPr/>
        </p:nvGrpSpPr>
        <p:grpSpPr>
          <a:xfrm>
            <a:off x="5627077" y="361119"/>
            <a:ext cx="2527538" cy="4695133"/>
            <a:chOff x="5627077" y="361119"/>
            <a:chExt cx="2527538" cy="4695133"/>
          </a:xfrm>
        </p:grpSpPr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4317A38C-3019-48AB-8D73-6495C1C6E544}"/>
                </a:ext>
              </a:extLst>
            </p:cNvPr>
            <p:cNvSpPr/>
            <p:nvPr/>
          </p:nvSpPr>
          <p:spPr>
            <a:xfrm>
              <a:off x="6675120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1" name="Arrow: Down 40">
              <a:extLst>
                <a:ext uri="{FF2B5EF4-FFF2-40B4-BE49-F238E27FC236}">
                  <a16:creationId xmlns:a16="http://schemas.microsoft.com/office/drawing/2014/main" id="{4B183D4B-2DB2-427A-AAC2-99969BD6787C}"/>
                </a:ext>
              </a:extLst>
            </p:cNvPr>
            <p:cNvSpPr/>
            <p:nvPr/>
          </p:nvSpPr>
          <p:spPr>
            <a:xfrm>
              <a:off x="5911949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2" name="Arrow: Down 41">
              <a:extLst>
                <a:ext uri="{FF2B5EF4-FFF2-40B4-BE49-F238E27FC236}">
                  <a16:creationId xmlns:a16="http://schemas.microsoft.com/office/drawing/2014/main" id="{3180CA95-0294-49D9-ACF8-70D18DAD3E9E}"/>
                </a:ext>
              </a:extLst>
            </p:cNvPr>
            <p:cNvSpPr/>
            <p:nvPr/>
          </p:nvSpPr>
          <p:spPr>
            <a:xfrm>
              <a:off x="7438291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3" name="Arrow: Down 42">
              <a:extLst>
                <a:ext uri="{FF2B5EF4-FFF2-40B4-BE49-F238E27FC236}">
                  <a16:creationId xmlns:a16="http://schemas.microsoft.com/office/drawing/2014/main" id="{2E1F9E3C-4CB9-4BA1-8A95-6FD0DB64480D}"/>
                </a:ext>
              </a:extLst>
            </p:cNvPr>
            <p:cNvSpPr/>
            <p:nvPr/>
          </p:nvSpPr>
          <p:spPr>
            <a:xfrm>
              <a:off x="5911949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4" name="Arrow: Down 43">
              <a:extLst>
                <a:ext uri="{FF2B5EF4-FFF2-40B4-BE49-F238E27FC236}">
                  <a16:creationId xmlns:a16="http://schemas.microsoft.com/office/drawing/2014/main" id="{F42BEAE6-6EB5-4A20-B5B4-75CCD1283D7B}"/>
                </a:ext>
              </a:extLst>
            </p:cNvPr>
            <p:cNvSpPr/>
            <p:nvPr/>
          </p:nvSpPr>
          <p:spPr>
            <a:xfrm>
              <a:off x="6675120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5" name="Arrow: Down 44">
              <a:extLst>
                <a:ext uri="{FF2B5EF4-FFF2-40B4-BE49-F238E27FC236}">
                  <a16:creationId xmlns:a16="http://schemas.microsoft.com/office/drawing/2014/main" id="{8CEEF241-C406-44E3-BAC6-B63144506CA3}"/>
                </a:ext>
              </a:extLst>
            </p:cNvPr>
            <p:cNvSpPr/>
            <p:nvPr/>
          </p:nvSpPr>
          <p:spPr>
            <a:xfrm>
              <a:off x="7438291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6" name="Arrow: Down 45">
              <a:extLst>
                <a:ext uri="{FF2B5EF4-FFF2-40B4-BE49-F238E27FC236}">
                  <a16:creationId xmlns:a16="http://schemas.microsoft.com/office/drawing/2014/main" id="{CB01C6ED-A83C-4DF5-ADF4-487FCD161162}"/>
                </a:ext>
              </a:extLst>
            </p:cNvPr>
            <p:cNvSpPr/>
            <p:nvPr/>
          </p:nvSpPr>
          <p:spPr>
            <a:xfrm>
              <a:off x="5911949" y="1664531"/>
              <a:ext cx="256737" cy="309328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7" name="Arrow: Down 76">
              <a:extLst>
                <a:ext uri="{FF2B5EF4-FFF2-40B4-BE49-F238E27FC236}">
                  <a16:creationId xmlns:a16="http://schemas.microsoft.com/office/drawing/2014/main" id="{5B65F61A-36AA-40C1-ABE7-9124133C64D7}"/>
                </a:ext>
              </a:extLst>
            </p:cNvPr>
            <p:cNvSpPr/>
            <p:nvPr/>
          </p:nvSpPr>
          <p:spPr>
            <a:xfrm>
              <a:off x="5911949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8" name="Arrow: Down 77">
              <a:extLst>
                <a:ext uri="{FF2B5EF4-FFF2-40B4-BE49-F238E27FC236}">
                  <a16:creationId xmlns:a16="http://schemas.microsoft.com/office/drawing/2014/main" id="{C42FCB03-34BF-4710-88CB-72B7E0709C07}"/>
                </a:ext>
              </a:extLst>
            </p:cNvPr>
            <p:cNvSpPr/>
            <p:nvPr/>
          </p:nvSpPr>
          <p:spPr>
            <a:xfrm>
              <a:off x="7119017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9" name="Arrow: Down 78">
              <a:extLst>
                <a:ext uri="{FF2B5EF4-FFF2-40B4-BE49-F238E27FC236}">
                  <a16:creationId xmlns:a16="http://schemas.microsoft.com/office/drawing/2014/main" id="{EE36E5EA-0E22-4B1A-9073-BDDCB11B5522}"/>
                </a:ext>
              </a:extLst>
            </p:cNvPr>
            <p:cNvSpPr/>
            <p:nvPr/>
          </p:nvSpPr>
          <p:spPr>
            <a:xfrm>
              <a:off x="6675120" y="2837120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0" name="Arrow: Down 79">
              <a:extLst>
                <a:ext uri="{FF2B5EF4-FFF2-40B4-BE49-F238E27FC236}">
                  <a16:creationId xmlns:a16="http://schemas.microsoft.com/office/drawing/2014/main" id="{ED610F5C-2CFB-453B-B935-9577A0DE10AA}"/>
                </a:ext>
              </a:extLst>
            </p:cNvPr>
            <p:cNvSpPr/>
            <p:nvPr/>
          </p:nvSpPr>
          <p:spPr>
            <a:xfrm>
              <a:off x="6675120" y="34307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1" name="Arrow: Down 80">
              <a:extLst>
                <a:ext uri="{FF2B5EF4-FFF2-40B4-BE49-F238E27FC236}">
                  <a16:creationId xmlns:a16="http://schemas.microsoft.com/office/drawing/2014/main" id="{277F132D-6BD3-4C81-AEA3-656A6F080E90}"/>
                </a:ext>
              </a:extLst>
            </p:cNvPr>
            <p:cNvSpPr/>
            <p:nvPr/>
          </p:nvSpPr>
          <p:spPr>
            <a:xfrm>
              <a:off x="6675120" y="4027623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2" name="Arrow: Down 81">
              <a:extLst>
                <a:ext uri="{FF2B5EF4-FFF2-40B4-BE49-F238E27FC236}">
                  <a16:creationId xmlns:a16="http://schemas.microsoft.com/office/drawing/2014/main" id="{4EC40632-A0B6-4DD4-8A68-FC7B77D2BAD2}"/>
                </a:ext>
              </a:extLst>
            </p:cNvPr>
            <p:cNvSpPr/>
            <p:nvPr/>
          </p:nvSpPr>
          <p:spPr>
            <a:xfrm>
              <a:off x="6675120" y="4634420"/>
              <a:ext cx="256737" cy="274320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FA22D87-AB51-4651-8C1D-A97F29E728B8}"/>
                </a:ext>
              </a:extLst>
            </p:cNvPr>
            <p:cNvSpPr txBox="1"/>
            <p:nvPr/>
          </p:nvSpPr>
          <p:spPr>
            <a:xfrm>
              <a:off x="586571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src1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666C23A-CD73-4A18-A0BD-ECE335A23AE7}"/>
                </a:ext>
              </a:extLst>
            </p:cNvPr>
            <p:cNvSpPr txBox="1"/>
            <p:nvPr/>
          </p:nvSpPr>
          <p:spPr>
            <a:xfrm>
              <a:off x="6628883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src2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D47F22E-0AF5-4F79-94DD-F2340745E57F}"/>
                </a:ext>
              </a:extLst>
            </p:cNvPr>
            <p:cNvSpPr txBox="1"/>
            <p:nvPr/>
          </p:nvSpPr>
          <p:spPr>
            <a:xfrm>
              <a:off x="738765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11F0D55-80FD-4706-A4A0-8654B6D53A95}"/>
                </a:ext>
              </a:extLst>
            </p:cNvPr>
            <p:cNvSpPr txBox="1"/>
            <p:nvPr/>
          </p:nvSpPr>
          <p:spPr>
            <a:xfrm>
              <a:off x="6628883" y="489466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 err="1"/>
                <a:t>dest</a:t>
              </a:r>
              <a:endParaRPr lang="en-US" sz="1050" i="1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98DD865E-E83D-4ADA-BF6C-757E960005AB}"/>
                </a:ext>
              </a:extLst>
            </p:cNvPr>
            <p:cNvSpPr/>
            <p:nvPr/>
          </p:nvSpPr>
          <p:spPr>
            <a:xfrm>
              <a:off x="5627077" y="79922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Unpack, negate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D3F0D551-34D7-41D5-9F22-C1A4BAE4B889}"/>
                </a:ext>
              </a:extLst>
            </p:cNvPr>
            <p:cNvSpPr/>
            <p:nvPr/>
          </p:nvSpPr>
          <p:spPr>
            <a:xfrm>
              <a:off x="5627078" y="1393215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Prep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3644DC8-2703-45C4-B52A-4C1A7C740FD4}"/>
                </a:ext>
              </a:extLst>
            </p:cNvPr>
            <p:cNvSpPr/>
            <p:nvPr/>
          </p:nvSpPr>
          <p:spPr>
            <a:xfrm>
              <a:off x="5627078" y="1987208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B8B6C2E-BA84-4088-820D-12579944B0FD}"/>
                </a:ext>
              </a:extLst>
            </p:cNvPr>
            <p:cNvSpPr/>
            <p:nvPr/>
          </p:nvSpPr>
          <p:spPr>
            <a:xfrm>
              <a:off x="5627077" y="3175194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Normalize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241A1BD-FB3A-4DBE-B4D8-14307BE47586}"/>
                </a:ext>
              </a:extLst>
            </p:cNvPr>
            <p:cNvSpPr/>
            <p:nvPr/>
          </p:nvSpPr>
          <p:spPr>
            <a:xfrm>
              <a:off x="5627077" y="3769187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Shift, round, saturate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B4CF5E2-C31C-4BC1-9091-814ABAE51A9F}"/>
                </a:ext>
              </a:extLst>
            </p:cNvPr>
            <p:cNvSpPr/>
            <p:nvPr/>
          </p:nvSpPr>
          <p:spPr>
            <a:xfrm>
              <a:off x="5627077" y="436318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Channel packer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062917E-07DB-4A69-B3FA-0C23DFB2A24D}"/>
                </a:ext>
              </a:extLst>
            </p:cNvPr>
            <p:cNvSpPr/>
            <p:nvPr/>
          </p:nvSpPr>
          <p:spPr>
            <a:xfrm>
              <a:off x="6583681" y="1393214"/>
              <a:ext cx="1477106" cy="8724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Multiply 1</a:t>
              </a:r>
            </a:p>
            <a:p>
              <a:pPr algn="ctr">
                <a:spcBef>
                  <a:spcPts val="2600"/>
                </a:spcBef>
              </a:pPr>
              <a:r>
                <a:rPr lang="en-US" sz="1400" dirty="0">
                  <a:solidFill>
                    <a:schemeClr val="tx1"/>
                  </a:solidFill>
                </a:rPr>
                <a:t>Multiply 2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8245678C-F63D-441A-89BC-384998BF282B}"/>
                </a:ext>
              </a:extLst>
            </p:cNvPr>
            <p:cNvSpPr/>
            <p:nvPr/>
          </p:nvSpPr>
          <p:spPr>
            <a:xfrm>
              <a:off x="5627077" y="2581201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Wide adder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E2C9C49-0FFB-4ABD-99DB-164DD70B554B}"/>
                </a:ext>
              </a:extLst>
            </p:cNvPr>
            <p:cNvSpPr/>
            <p:nvPr/>
          </p:nvSpPr>
          <p:spPr>
            <a:xfrm>
              <a:off x="5767754" y="114817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BC986EE-0635-456D-83AA-FE83F86B1B18}"/>
                </a:ext>
              </a:extLst>
            </p:cNvPr>
            <p:cNvSpPr/>
            <p:nvPr/>
          </p:nvSpPr>
          <p:spPr>
            <a:xfrm>
              <a:off x="5767754" y="233710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7231D5A5-6E76-4D71-8DEC-C07FF08C5A0E}"/>
                </a:ext>
              </a:extLst>
            </p:cNvPr>
            <p:cNvSpPr/>
            <p:nvPr/>
          </p:nvSpPr>
          <p:spPr>
            <a:xfrm>
              <a:off x="5767754" y="2923210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C71A352-F57F-4636-9D84-54D04C20A7E8}"/>
                </a:ext>
              </a:extLst>
            </p:cNvPr>
            <p:cNvSpPr/>
            <p:nvPr/>
          </p:nvSpPr>
          <p:spPr>
            <a:xfrm>
              <a:off x="5767754" y="3525629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CBD02A8-4FF3-4C12-B541-560B65CC345B}"/>
                </a:ext>
              </a:extLst>
            </p:cNvPr>
            <p:cNvSpPr/>
            <p:nvPr/>
          </p:nvSpPr>
          <p:spPr>
            <a:xfrm>
              <a:off x="5767754" y="4122861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FD9C4E3-F339-4F78-88F8-5D0A79C4B8D6}"/>
                </a:ext>
              </a:extLst>
            </p:cNvPr>
            <p:cNvSpPr/>
            <p:nvPr/>
          </p:nvSpPr>
          <p:spPr>
            <a:xfrm>
              <a:off x="5767754" y="1744779"/>
              <a:ext cx="2386861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CC1247-C4BF-4B68-81AD-6BD716C88870}"/>
              </a:ext>
            </a:extLst>
          </p:cNvPr>
          <p:cNvSpPr/>
          <p:nvPr/>
        </p:nvSpPr>
        <p:spPr>
          <a:xfrm>
            <a:off x="5237328" y="1711863"/>
            <a:ext cx="1487027" cy="2399530"/>
          </a:xfrm>
          <a:custGeom>
            <a:avLst/>
            <a:gdLst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07764 w 1407764"/>
              <a:gd name="connsiteY0" fmla="*/ 616583 h 630651"/>
              <a:gd name="connsiteX1" fmla="*/ 324552 w 1407764"/>
              <a:gd name="connsiteY1" fmla="*/ 630651 h 630651"/>
              <a:gd name="connsiteX2" fmla="*/ 190909 w 1407764"/>
              <a:gd name="connsiteY2" fmla="*/ 602516 h 630651"/>
              <a:gd name="connsiteX3" fmla="*/ 995 w 1407764"/>
              <a:gd name="connsiteY3" fmla="*/ 321162 h 630651"/>
              <a:gd name="connsiteX4" fmla="*/ 141672 w 1407764"/>
              <a:gd name="connsiteY4" fmla="*/ 32774 h 630651"/>
              <a:gd name="connsiteX5" fmla="*/ 641075 w 1407764"/>
              <a:gd name="connsiteY5" fmla="*/ 18706 h 630651"/>
              <a:gd name="connsiteX0" fmla="*/ 1407764 w 1407764"/>
              <a:gd name="connsiteY0" fmla="*/ 616583 h 616583"/>
              <a:gd name="connsiteX1" fmla="*/ 190909 w 1407764"/>
              <a:gd name="connsiteY1" fmla="*/ 602516 h 616583"/>
              <a:gd name="connsiteX2" fmla="*/ 995 w 1407764"/>
              <a:gd name="connsiteY2" fmla="*/ 321162 h 616583"/>
              <a:gd name="connsiteX3" fmla="*/ 141672 w 1407764"/>
              <a:gd name="connsiteY3" fmla="*/ 32774 h 616583"/>
              <a:gd name="connsiteX4" fmla="*/ 641075 w 1407764"/>
              <a:gd name="connsiteY4" fmla="*/ 18706 h 616583"/>
              <a:gd name="connsiteX0" fmla="*/ 1407764 w 1407764"/>
              <a:gd name="connsiteY0" fmla="*/ 616583 h 641812"/>
              <a:gd name="connsiteX1" fmla="*/ 190909 w 1407764"/>
              <a:gd name="connsiteY1" fmla="*/ 602516 h 641812"/>
              <a:gd name="connsiteX2" fmla="*/ 995 w 1407764"/>
              <a:gd name="connsiteY2" fmla="*/ 321162 h 641812"/>
              <a:gd name="connsiteX3" fmla="*/ 141672 w 1407764"/>
              <a:gd name="connsiteY3" fmla="*/ 32774 h 641812"/>
              <a:gd name="connsiteX4" fmla="*/ 641075 w 1407764"/>
              <a:gd name="connsiteY4" fmla="*/ 18706 h 641812"/>
              <a:gd name="connsiteX0" fmla="*/ 1409818 w 1409818"/>
              <a:gd name="connsiteY0" fmla="*/ 616583 h 616583"/>
              <a:gd name="connsiteX1" fmla="*/ 66354 w 1409818"/>
              <a:gd name="connsiteY1" fmla="*/ 525143 h 616583"/>
              <a:gd name="connsiteX2" fmla="*/ 3049 w 1409818"/>
              <a:gd name="connsiteY2" fmla="*/ 321162 h 616583"/>
              <a:gd name="connsiteX3" fmla="*/ 143726 w 1409818"/>
              <a:gd name="connsiteY3" fmla="*/ 32774 h 616583"/>
              <a:gd name="connsiteX4" fmla="*/ 643129 w 1409818"/>
              <a:gd name="connsiteY4" fmla="*/ 18706 h 616583"/>
              <a:gd name="connsiteX0" fmla="*/ 1407976 w 1407976"/>
              <a:gd name="connsiteY0" fmla="*/ 616583 h 624502"/>
              <a:gd name="connsiteX1" fmla="*/ 85613 w 1407976"/>
              <a:gd name="connsiteY1" fmla="*/ 574380 h 624502"/>
              <a:gd name="connsiteX2" fmla="*/ 1207 w 1407976"/>
              <a:gd name="connsiteY2" fmla="*/ 321162 h 624502"/>
              <a:gd name="connsiteX3" fmla="*/ 141884 w 1407976"/>
              <a:gd name="connsiteY3" fmla="*/ 32774 h 624502"/>
              <a:gd name="connsiteX4" fmla="*/ 641287 w 1407976"/>
              <a:gd name="connsiteY4" fmla="*/ 18706 h 624502"/>
              <a:gd name="connsiteX0" fmla="*/ 1415167 w 1415167"/>
              <a:gd name="connsiteY0" fmla="*/ 616583 h 624502"/>
              <a:gd name="connsiteX1" fmla="*/ 92804 w 1415167"/>
              <a:gd name="connsiteY1" fmla="*/ 574380 h 624502"/>
              <a:gd name="connsiteX2" fmla="*/ 8398 w 1415167"/>
              <a:gd name="connsiteY2" fmla="*/ 321162 h 624502"/>
              <a:gd name="connsiteX3" fmla="*/ 149075 w 1415167"/>
              <a:gd name="connsiteY3" fmla="*/ 32774 h 624502"/>
              <a:gd name="connsiteX4" fmla="*/ 648478 w 1415167"/>
              <a:gd name="connsiteY4" fmla="*/ 18706 h 624502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56916 w 1456916"/>
              <a:gd name="connsiteY0" fmla="*/ 616583 h 616583"/>
              <a:gd name="connsiteX1" fmla="*/ 134553 w 1456916"/>
              <a:gd name="connsiteY1" fmla="*/ 574380 h 616583"/>
              <a:gd name="connsiteX2" fmla="*/ 22012 w 1456916"/>
              <a:gd name="connsiteY2" fmla="*/ 314128 h 616583"/>
              <a:gd name="connsiteX3" fmla="*/ 190824 w 1456916"/>
              <a:gd name="connsiteY3" fmla="*/ 32774 h 616583"/>
              <a:gd name="connsiteX4" fmla="*/ 690227 w 1456916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49176 w 1449176"/>
              <a:gd name="connsiteY0" fmla="*/ 616583 h 616583"/>
              <a:gd name="connsiteX1" fmla="*/ 126813 w 1449176"/>
              <a:gd name="connsiteY1" fmla="*/ 574380 h 616583"/>
              <a:gd name="connsiteX2" fmla="*/ 14272 w 1449176"/>
              <a:gd name="connsiteY2" fmla="*/ 314128 h 616583"/>
              <a:gd name="connsiteX3" fmla="*/ 183084 w 1449176"/>
              <a:gd name="connsiteY3" fmla="*/ 32774 h 616583"/>
              <a:gd name="connsiteX4" fmla="*/ 682487 w 1449176"/>
              <a:gd name="connsiteY4" fmla="*/ 18706 h 616583"/>
              <a:gd name="connsiteX0" fmla="*/ 1436126 w 1436126"/>
              <a:gd name="connsiteY0" fmla="*/ 616583 h 617201"/>
              <a:gd name="connsiteX1" fmla="*/ 240372 w 1436126"/>
              <a:gd name="connsiteY1" fmla="*/ 588447 h 617201"/>
              <a:gd name="connsiteX2" fmla="*/ 1222 w 1436126"/>
              <a:gd name="connsiteY2" fmla="*/ 314128 h 617201"/>
              <a:gd name="connsiteX3" fmla="*/ 170034 w 1436126"/>
              <a:gd name="connsiteY3" fmla="*/ 32774 h 617201"/>
              <a:gd name="connsiteX4" fmla="*/ 669437 w 1436126"/>
              <a:gd name="connsiteY4" fmla="*/ 18706 h 617201"/>
              <a:gd name="connsiteX0" fmla="*/ 1453141 w 1453141"/>
              <a:gd name="connsiteY0" fmla="*/ 607446 h 608064"/>
              <a:gd name="connsiteX1" fmla="*/ 257387 w 1453141"/>
              <a:gd name="connsiteY1" fmla="*/ 579310 h 608064"/>
              <a:gd name="connsiteX2" fmla="*/ 18237 w 1453141"/>
              <a:gd name="connsiteY2" fmla="*/ 304991 h 608064"/>
              <a:gd name="connsiteX3" fmla="*/ 88575 w 1453141"/>
              <a:gd name="connsiteY3" fmla="*/ 47024 h 608064"/>
              <a:gd name="connsiteX4" fmla="*/ 686452 w 1453141"/>
              <a:gd name="connsiteY4" fmla="*/ 9569 h 608064"/>
              <a:gd name="connsiteX0" fmla="*/ 1447487 w 1447487"/>
              <a:gd name="connsiteY0" fmla="*/ 607446 h 607446"/>
              <a:gd name="connsiteX1" fmla="*/ 174361 w 1447487"/>
              <a:gd name="connsiteY1" fmla="*/ 586506 h 607446"/>
              <a:gd name="connsiteX2" fmla="*/ 12583 w 1447487"/>
              <a:gd name="connsiteY2" fmla="*/ 304991 h 607446"/>
              <a:gd name="connsiteX3" fmla="*/ 82921 w 1447487"/>
              <a:gd name="connsiteY3" fmla="*/ 47024 h 607446"/>
              <a:gd name="connsiteX4" fmla="*/ 680798 w 1447487"/>
              <a:gd name="connsiteY4" fmla="*/ 9569 h 607446"/>
              <a:gd name="connsiteX0" fmla="*/ 1447487 w 1447487"/>
              <a:gd name="connsiteY0" fmla="*/ 607446 h 607446"/>
              <a:gd name="connsiteX1" fmla="*/ 174361 w 1447487"/>
              <a:gd name="connsiteY1" fmla="*/ 586506 h 607446"/>
              <a:gd name="connsiteX2" fmla="*/ 12583 w 1447487"/>
              <a:gd name="connsiteY2" fmla="*/ 304991 h 607446"/>
              <a:gd name="connsiteX3" fmla="*/ 82921 w 1447487"/>
              <a:gd name="connsiteY3" fmla="*/ 47024 h 607446"/>
              <a:gd name="connsiteX4" fmla="*/ 680798 w 1447487"/>
              <a:gd name="connsiteY4" fmla="*/ 9569 h 607446"/>
              <a:gd name="connsiteX0" fmla="*/ 1447487 w 1447487"/>
              <a:gd name="connsiteY0" fmla="*/ 607446 h 607446"/>
              <a:gd name="connsiteX1" fmla="*/ 174361 w 1447487"/>
              <a:gd name="connsiteY1" fmla="*/ 586506 h 607446"/>
              <a:gd name="connsiteX2" fmla="*/ 12583 w 1447487"/>
              <a:gd name="connsiteY2" fmla="*/ 304991 h 607446"/>
              <a:gd name="connsiteX3" fmla="*/ 82921 w 1447487"/>
              <a:gd name="connsiteY3" fmla="*/ 47024 h 607446"/>
              <a:gd name="connsiteX4" fmla="*/ 680798 w 1447487"/>
              <a:gd name="connsiteY4" fmla="*/ 9569 h 607446"/>
              <a:gd name="connsiteX0" fmla="*/ 1447487 w 1447487"/>
              <a:gd name="connsiteY0" fmla="*/ 607446 h 613713"/>
              <a:gd name="connsiteX1" fmla="*/ 174361 w 1447487"/>
              <a:gd name="connsiteY1" fmla="*/ 586506 h 613713"/>
              <a:gd name="connsiteX2" fmla="*/ 12583 w 1447487"/>
              <a:gd name="connsiteY2" fmla="*/ 304991 h 613713"/>
              <a:gd name="connsiteX3" fmla="*/ 82921 w 1447487"/>
              <a:gd name="connsiteY3" fmla="*/ 47024 h 613713"/>
              <a:gd name="connsiteX4" fmla="*/ 680798 w 1447487"/>
              <a:gd name="connsiteY4" fmla="*/ 9569 h 613713"/>
              <a:gd name="connsiteX0" fmla="*/ 1453937 w 1453937"/>
              <a:gd name="connsiteY0" fmla="*/ 607446 h 613713"/>
              <a:gd name="connsiteX1" fmla="*/ 152676 w 1453937"/>
              <a:gd name="connsiteY1" fmla="*/ 586506 h 613713"/>
              <a:gd name="connsiteX2" fmla="*/ 19033 w 1453937"/>
              <a:gd name="connsiteY2" fmla="*/ 304991 h 613713"/>
              <a:gd name="connsiteX3" fmla="*/ 89371 w 1453937"/>
              <a:gd name="connsiteY3" fmla="*/ 47024 h 613713"/>
              <a:gd name="connsiteX4" fmla="*/ 687248 w 1453937"/>
              <a:gd name="connsiteY4" fmla="*/ 9569 h 613713"/>
              <a:gd name="connsiteX0" fmla="*/ 1487026 w 1487026"/>
              <a:gd name="connsiteY0" fmla="*/ 607446 h 613713"/>
              <a:gd name="connsiteX1" fmla="*/ 185765 w 1487026"/>
              <a:gd name="connsiteY1" fmla="*/ 586506 h 613713"/>
              <a:gd name="connsiteX2" fmla="*/ 2885 w 1487026"/>
              <a:gd name="connsiteY2" fmla="*/ 304991 h 613713"/>
              <a:gd name="connsiteX3" fmla="*/ 122460 w 1487026"/>
              <a:gd name="connsiteY3" fmla="*/ 47024 h 613713"/>
              <a:gd name="connsiteX4" fmla="*/ 720337 w 1487026"/>
              <a:gd name="connsiteY4" fmla="*/ 9569 h 61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026" h="613713">
                <a:moveTo>
                  <a:pt x="1487026" y="607446"/>
                </a:moveTo>
                <a:cubicBezTo>
                  <a:pt x="1062651" y="600466"/>
                  <a:pt x="433122" y="636915"/>
                  <a:pt x="185765" y="586506"/>
                </a:cubicBezTo>
                <a:cubicBezTo>
                  <a:pt x="-61592" y="536097"/>
                  <a:pt x="13436" y="394905"/>
                  <a:pt x="2885" y="304991"/>
                </a:cubicBezTo>
                <a:cubicBezTo>
                  <a:pt x="-7666" y="215077"/>
                  <a:pt x="15780" y="97433"/>
                  <a:pt x="122460" y="47024"/>
                </a:cubicBezTo>
                <a:cubicBezTo>
                  <a:pt x="229140" y="-3385"/>
                  <a:pt x="523975" y="-8602"/>
                  <a:pt x="720337" y="9569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98C3E51-9226-4FB9-8CEF-2061E838E013}"/>
              </a:ext>
            </a:extLst>
          </p:cNvPr>
          <p:cNvSpPr txBox="1"/>
          <p:nvPr/>
        </p:nvSpPr>
        <p:spPr>
          <a:xfrm>
            <a:off x="8237439" y="141268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2)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436E8F1-EFF7-4D9B-9724-E83D5387788C}"/>
              </a:ext>
            </a:extLst>
          </p:cNvPr>
          <p:cNvSpPr txBox="1"/>
          <p:nvPr/>
        </p:nvSpPr>
        <p:spPr>
          <a:xfrm>
            <a:off x="8237439" y="1911483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3)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4FA0F79-AB6D-47B3-82A0-0FE9B97AA13A}"/>
              </a:ext>
            </a:extLst>
          </p:cNvPr>
          <p:cNvSpPr txBox="1"/>
          <p:nvPr/>
        </p:nvSpPr>
        <p:spPr>
          <a:xfrm>
            <a:off x="8237439" y="2581201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4)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2A43C32-4F0D-4E56-A206-D13A60CB777B}"/>
              </a:ext>
            </a:extLst>
          </p:cNvPr>
          <p:cNvSpPr txBox="1"/>
          <p:nvPr/>
        </p:nvSpPr>
        <p:spPr>
          <a:xfrm>
            <a:off x="8237439" y="3172515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5)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EBDB26C-4B75-4251-BAC9-8F5C18CEF0CC}"/>
              </a:ext>
            </a:extLst>
          </p:cNvPr>
          <p:cNvSpPr txBox="1"/>
          <p:nvPr/>
        </p:nvSpPr>
        <p:spPr>
          <a:xfrm>
            <a:off x="8237439" y="377729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6)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E5A1D26-1985-4571-B4F8-1DCECA990069}"/>
              </a:ext>
            </a:extLst>
          </p:cNvPr>
          <p:cNvSpPr txBox="1"/>
          <p:nvPr/>
        </p:nvSpPr>
        <p:spPr>
          <a:xfrm>
            <a:off x="8237439" y="800830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1)</a:t>
            </a:r>
          </a:p>
        </p:txBody>
      </p:sp>
    </p:spTree>
    <p:extLst>
      <p:ext uri="{BB962C8B-B14F-4D97-AF65-F5344CB8AC3E}">
        <p14:creationId xmlns:p14="http://schemas.microsoft.com/office/powerpoint/2010/main" val="3761134834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Multiply-accumulate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VDMAC</a:t>
            </a:r>
            <a:r>
              <a:rPr lang="en-US" dirty="0"/>
              <a:t> (“deterministic accumulate”):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Runs at full speed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Still recirculates the ALU with 4-cycle latency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Result:  Four partial sums will circulate</a:t>
            </a:r>
            <a:br>
              <a:rPr lang="en-US" dirty="0"/>
            </a:br>
            <a:r>
              <a:rPr lang="en-US" dirty="0"/>
              <a:t>around inside the ALU, each one summing</a:t>
            </a:r>
            <a:br>
              <a:rPr lang="en-US" dirty="0"/>
            </a:br>
            <a:r>
              <a:rPr lang="en-US" dirty="0"/>
              <a:t>1/4 of all the elements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At the end, </a:t>
            </a:r>
            <a:r>
              <a:rPr lang="en-US" dirty="0">
                <a:latin typeface="Avenir Next LT Pro Light" panose="020B0304020202020204" pitchFamily="34" charset="0"/>
              </a:rPr>
              <a:t>VDMAC</a:t>
            </a:r>
            <a:r>
              <a:rPr lang="en-US" dirty="0"/>
              <a:t> runs a few irregular</a:t>
            </a:r>
            <a:br>
              <a:rPr lang="en-US" dirty="0"/>
            </a:br>
            <a:r>
              <a:rPr lang="en-US" dirty="0"/>
              <a:t>cycles to collect and sum together</a:t>
            </a:r>
            <a:br>
              <a:rPr lang="en-US" dirty="0"/>
            </a:br>
            <a:r>
              <a:rPr lang="en-US" dirty="0"/>
              <a:t>the four partial sums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Orchestrated by a simple state machine</a:t>
            </a:r>
            <a:br>
              <a:rPr lang="en-US" dirty="0"/>
            </a:br>
            <a:r>
              <a:rPr lang="en-US" dirty="0"/>
              <a:t>in the ALU’s control logic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F67D68E-BEDF-4527-82FA-43B6396805F8}"/>
              </a:ext>
            </a:extLst>
          </p:cNvPr>
          <p:cNvGrpSpPr/>
          <p:nvPr/>
        </p:nvGrpSpPr>
        <p:grpSpPr>
          <a:xfrm>
            <a:off x="5627077" y="361119"/>
            <a:ext cx="2527538" cy="4695133"/>
            <a:chOff x="5627077" y="361119"/>
            <a:chExt cx="2527538" cy="4695133"/>
          </a:xfrm>
        </p:grpSpPr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0D5AF438-8540-45B0-BCA1-0347266433CD}"/>
                </a:ext>
              </a:extLst>
            </p:cNvPr>
            <p:cNvSpPr/>
            <p:nvPr/>
          </p:nvSpPr>
          <p:spPr>
            <a:xfrm>
              <a:off x="6675120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1" name="Arrow: Down 40">
              <a:extLst>
                <a:ext uri="{FF2B5EF4-FFF2-40B4-BE49-F238E27FC236}">
                  <a16:creationId xmlns:a16="http://schemas.microsoft.com/office/drawing/2014/main" id="{6F6FE5EF-564C-4A09-A3EB-91462738CA9A}"/>
                </a:ext>
              </a:extLst>
            </p:cNvPr>
            <p:cNvSpPr/>
            <p:nvPr/>
          </p:nvSpPr>
          <p:spPr>
            <a:xfrm>
              <a:off x="5911949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2" name="Arrow: Down 41">
              <a:extLst>
                <a:ext uri="{FF2B5EF4-FFF2-40B4-BE49-F238E27FC236}">
                  <a16:creationId xmlns:a16="http://schemas.microsoft.com/office/drawing/2014/main" id="{391B2C62-8E45-42CD-A46B-7FCF8B002B9F}"/>
                </a:ext>
              </a:extLst>
            </p:cNvPr>
            <p:cNvSpPr/>
            <p:nvPr/>
          </p:nvSpPr>
          <p:spPr>
            <a:xfrm>
              <a:off x="7438291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3" name="Arrow: Down 42">
              <a:extLst>
                <a:ext uri="{FF2B5EF4-FFF2-40B4-BE49-F238E27FC236}">
                  <a16:creationId xmlns:a16="http://schemas.microsoft.com/office/drawing/2014/main" id="{AB2BF9EE-0C20-4DC1-9ED0-31CF8CD59162}"/>
                </a:ext>
              </a:extLst>
            </p:cNvPr>
            <p:cNvSpPr/>
            <p:nvPr/>
          </p:nvSpPr>
          <p:spPr>
            <a:xfrm>
              <a:off x="5911949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4" name="Arrow: Down 43">
              <a:extLst>
                <a:ext uri="{FF2B5EF4-FFF2-40B4-BE49-F238E27FC236}">
                  <a16:creationId xmlns:a16="http://schemas.microsoft.com/office/drawing/2014/main" id="{1A99F6F8-E99C-4DCB-BC47-58D4B4FFE77B}"/>
                </a:ext>
              </a:extLst>
            </p:cNvPr>
            <p:cNvSpPr/>
            <p:nvPr/>
          </p:nvSpPr>
          <p:spPr>
            <a:xfrm>
              <a:off x="6675120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5" name="Arrow: Down 44">
              <a:extLst>
                <a:ext uri="{FF2B5EF4-FFF2-40B4-BE49-F238E27FC236}">
                  <a16:creationId xmlns:a16="http://schemas.microsoft.com/office/drawing/2014/main" id="{8BA3DAEA-F1F7-4B25-AFCE-B5413A19B53F}"/>
                </a:ext>
              </a:extLst>
            </p:cNvPr>
            <p:cNvSpPr/>
            <p:nvPr/>
          </p:nvSpPr>
          <p:spPr>
            <a:xfrm>
              <a:off x="7438291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6" name="Arrow: Down 45">
              <a:extLst>
                <a:ext uri="{FF2B5EF4-FFF2-40B4-BE49-F238E27FC236}">
                  <a16:creationId xmlns:a16="http://schemas.microsoft.com/office/drawing/2014/main" id="{BA332F74-3AF2-4C75-8AD8-6D687B17418D}"/>
                </a:ext>
              </a:extLst>
            </p:cNvPr>
            <p:cNvSpPr/>
            <p:nvPr/>
          </p:nvSpPr>
          <p:spPr>
            <a:xfrm>
              <a:off x="5911949" y="1664531"/>
              <a:ext cx="256737" cy="309328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7" name="Arrow: Down 76">
              <a:extLst>
                <a:ext uri="{FF2B5EF4-FFF2-40B4-BE49-F238E27FC236}">
                  <a16:creationId xmlns:a16="http://schemas.microsoft.com/office/drawing/2014/main" id="{D562C57A-0B8C-439D-8C04-8EBCABCCE284}"/>
                </a:ext>
              </a:extLst>
            </p:cNvPr>
            <p:cNvSpPr/>
            <p:nvPr/>
          </p:nvSpPr>
          <p:spPr>
            <a:xfrm>
              <a:off x="5911949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8" name="Arrow: Down 77">
              <a:extLst>
                <a:ext uri="{FF2B5EF4-FFF2-40B4-BE49-F238E27FC236}">
                  <a16:creationId xmlns:a16="http://schemas.microsoft.com/office/drawing/2014/main" id="{CD1F1C93-6BB6-45A2-9008-7488016FCFF9}"/>
                </a:ext>
              </a:extLst>
            </p:cNvPr>
            <p:cNvSpPr/>
            <p:nvPr/>
          </p:nvSpPr>
          <p:spPr>
            <a:xfrm>
              <a:off x="7119017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9" name="Arrow: Down 78">
              <a:extLst>
                <a:ext uri="{FF2B5EF4-FFF2-40B4-BE49-F238E27FC236}">
                  <a16:creationId xmlns:a16="http://schemas.microsoft.com/office/drawing/2014/main" id="{D82A1605-8A1D-4AC0-ABB0-E8B681B7315E}"/>
                </a:ext>
              </a:extLst>
            </p:cNvPr>
            <p:cNvSpPr/>
            <p:nvPr/>
          </p:nvSpPr>
          <p:spPr>
            <a:xfrm>
              <a:off x="6675120" y="2837120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0" name="Arrow: Down 79">
              <a:extLst>
                <a:ext uri="{FF2B5EF4-FFF2-40B4-BE49-F238E27FC236}">
                  <a16:creationId xmlns:a16="http://schemas.microsoft.com/office/drawing/2014/main" id="{4D3FA8EA-C2DB-4300-86C4-1DD095126CA6}"/>
                </a:ext>
              </a:extLst>
            </p:cNvPr>
            <p:cNvSpPr/>
            <p:nvPr/>
          </p:nvSpPr>
          <p:spPr>
            <a:xfrm>
              <a:off x="6675120" y="34307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1" name="Arrow: Down 80">
              <a:extLst>
                <a:ext uri="{FF2B5EF4-FFF2-40B4-BE49-F238E27FC236}">
                  <a16:creationId xmlns:a16="http://schemas.microsoft.com/office/drawing/2014/main" id="{FACF1A66-F64A-4E2D-B7A9-42976088EAA8}"/>
                </a:ext>
              </a:extLst>
            </p:cNvPr>
            <p:cNvSpPr/>
            <p:nvPr/>
          </p:nvSpPr>
          <p:spPr>
            <a:xfrm>
              <a:off x="6675120" y="4027623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2" name="Arrow: Down 81">
              <a:extLst>
                <a:ext uri="{FF2B5EF4-FFF2-40B4-BE49-F238E27FC236}">
                  <a16:creationId xmlns:a16="http://schemas.microsoft.com/office/drawing/2014/main" id="{CA94A6B1-94C8-45A7-BAD6-68D973AC314F}"/>
                </a:ext>
              </a:extLst>
            </p:cNvPr>
            <p:cNvSpPr/>
            <p:nvPr/>
          </p:nvSpPr>
          <p:spPr>
            <a:xfrm>
              <a:off x="6675120" y="4634420"/>
              <a:ext cx="256737" cy="274320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7A02CDB-F1E4-4784-A6EE-DDEFF988D533}"/>
                </a:ext>
              </a:extLst>
            </p:cNvPr>
            <p:cNvSpPr txBox="1"/>
            <p:nvPr/>
          </p:nvSpPr>
          <p:spPr>
            <a:xfrm>
              <a:off x="586571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src1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027C5E3-EE41-48EB-B0B8-5662E37733F9}"/>
                </a:ext>
              </a:extLst>
            </p:cNvPr>
            <p:cNvSpPr txBox="1"/>
            <p:nvPr/>
          </p:nvSpPr>
          <p:spPr>
            <a:xfrm>
              <a:off x="6628883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src2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3ABF2D4-9577-461B-8FA9-ADE859D0BF7C}"/>
                </a:ext>
              </a:extLst>
            </p:cNvPr>
            <p:cNvSpPr txBox="1"/>
            <p:nvPr/>
          </p:nvSpPr>
          <p:spPr>
            <a:xfrm>
              <a:off x="738765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25D5568-D5F4-4454-BFB4-64F06EAFB73F}"/>
                </a:ext>
              </a:extLst>
            </p:cNvPr>
            <p:cNvSpPr txBox="1"/>
            <p:nvPr/>
          </p:nvSpPr>
          <p:spPr>
            <a:xfrm>
              <a:off x="6628883" y="489466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 err="1"/>
                <a:t>dest</a:t>
              </a:r>
              <a:endParaRPr lang="en-US" sz="1050" i="1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B2C5EF1-09D6-4B6E-A26C-F85F13A11F12}"/>
                </a:ext>
              </a:extLst>
            </p:cNvPr>
            <p:cNvSpPr/>
            <p:nvPr/>
          </p:nvSpPr>
          <p:spPr>
            <a:xfrm>
              <a:off x="5627077" y="79922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Unpack, negate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20B8252-8575-4D19-A6D5-AC536D0F7716}"/>
                </a:ext>
              </a:extLst>
            </p:cNvPr>
            <p:cNvSpPr/>
            <p:nvPr/>
          </p:nvSpPr>
          <p:spPr>
            <a:xfrm>
              <a:off x="5627078" y="1393215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Prep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4967E1B-51AF-4FB3-9A60-B1B9632FD42E}"/>
                </a:ext>
              </a:extLst>
            </p:cNvPr>
            <p:cNvSpPr/>
            <p:nvPr/>
          </p:nvSpPr>
          <p:spPr>
            <a:xfrm>
              <a:off x="5627078" y="1987208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A3876D3-361B-4C10-B25F-E98AD2E9408A}"/>
                </a:ext>
              </a:extLst>
            </p:cNvPr>
            <p:cNvSpPr/>
            <p:nvPr/>
          </p:nvSpPr>
          <p:spPr>
            <a:xfrm>
              <a:off x="5627077" y="3175194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Normalize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37EB296-641D-4919-A508-A84E1CCE8E6D}"/>
                </a:ext>
              </a:extLst>
            </p:cNvPr>
            <p:cNvSpPr/>
            <p:nvPr/>
          </p:nvSpPr>
          <p:spPr>
            <a:xfrm>
              <a:off x="5627077" y="3769187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Shift, round, saturate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21FFFE2-921C-4988-8AF7-501DE72AE1BC}"/>
                </a:ext>
              </a:extLst>
            </p:cNvPr>
            <p:cNvSpPr/>
            <p:nvPr/>
          </p:nvSpPr>
          <p:spPr>
            <a:xfrm>
              <a:off x="5627077" y="436318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Channel packer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DF882E0-AAB3-4A95-A2B4-2090D3BA1CB9}"/>
                </a:ext>
              </a:extLst>
            </p:cNvPr>
            <p:cNvSpPr/>
            <p:nvPr/>
          </p:nvSpPr>
          <p:spPr>
            <a:xfrm>
              <a:off x="6583681" y="1393214"/>
              <a:ext cx="1477106" cy="8724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Multiply 1</a:t>
              </a:r>
            </a:p>
            <a:p>
              <a:pPr algn="ctr">
                <a:spcBef>
                  <a:spcPts val="2600"/>
                </a:spcBef>
              </a:pPr>
              <a:r>
                <a:rPr lang="en-US" sz="1400" dirty="0">
                  <a:solidFill>
                    <a:schemeClr val="tx1"/>
                  </a:solidFill>
                </a:rPr>
                <a:t>Multiply 2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F63FE0D-D37D-456C-AD28-ECFF3E996BBF}"/>
                </a:ext>
              </a:extLst>
            </p:cNvPr>
            <p:cNvSpPr/>
            <p:nvPr/>
          </p:nvSpPr>
          <p:spPr>
            <a:xfrm>
              <a:off x="5627077" y="2581201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Wide adder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5DA4FA70-257E-4C40-BAB3-EEA8D5FCD918}"/>
                </a:ext>
              </a:extLst>
            </p:cNvPr>
            <p:cNvSpPr/>
            <p:nvPr/>
          </p:nvSpPr>
          <p:spPr>
            <a:xfrm>
              <a:off x="5767754" y="114817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969E824-AAE1-4E87-95F1-A975A8142D6A}"/>
                </a:ext>
              </a:extLst>
            </p:cNvPr>
            <p:cNvSpPr/>
            <p:nvPr/>
          </p:nvSpPr>
          <p:spPr>
            <a:xfrm>
              <a:off x="5767754" y="233710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BBDD384-2702-46E9-9F28-93CF3334E438}"/>
                </a:ext>
              </a:extLst>
            </p:cNvPr>
            <p:cNvSpPr/>
            <p:nvPr/>
          </p:nvSpPr>
          <p:spPr>
            <a:xfrm>
              <a:off x="5767754" y="2923210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C74F857-45CB-4BAA-A246-10CD97C9EDAD}"/>
                </a:ext>
              </a:extLst>
            </p:cNvPr>
            <p:cNvSpPr/>
            <p:nvPr/>
          </p:nvSpPr>
          <p:spPr>
            <a:xfrm>
              <a:off x="5767754" y="3525629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4C02834-8E02-4E38-A19F-078E2C3FB0DA}"/>
                </a:ext>
              </a:extLst>
            </p:cNvPr>
            <p:cNvSpPr/>
            <p:nvPr/>
          </p:nvSpPr>
          <p:spPr>
            <a:xfrm>
              <a:off x="5767754" y="4122861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1F39B09-BCC3-48AD-AE70-6F115C19DE23}"/>
                </a:ext>
              </a:extLst>
            </p:cNvPr>
            <p:cNvSpPr/>
            <p:nvPr/>
          </p:nvSpPr>
          <p:spPr>
            <a:xfrm>
              <a:off x="5767754" y="1744779"/>
              <a:ext cx="2386861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CC1247-C4BF-4B68-81AD-6BD716C88870}"/>
              </a:ext>
            </a:extLst>
          </p:cNvPr>
          <p:cNvSpPr/>
          <p:nvPr/>
        </p:nvSpPr>
        <p:spPr>
          <a:xfrm>
            <a:off x="5237328" y="1711863"/>
            <a:ext cx="1487027" cy="2399530"/>
          </a:xfrm>
          <a:custGeom>
            <a:avLst/>
            <a:gdLst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07764 w 1407764"/>
              <a:gd name="connsiteY0" fmla="*/ 616583 h 630651"/>
              <a:gd name="connsiteX1" fmla="*/ 324552 w 1407764"/>
              <a:gd name="connsiteY1" fmla="*/ 630651 h 630651"/>
              <a:gd name="connsiteX2" fmla="*/ 190909 w 1407764"/>
              <a:gd name="connsiteY2" fmla="*/ 602516 h 630651"/>
              <a:gd name="connsiteX3" fmla="*/ 995 w 1407764"/>
              <a:gd name="connsiteY3" fmla="*/ 321162 h 630651"/>
              <a:gd name="connsiteX4" fmla="*/ 141672 w 1407764"/>
              <a:gd name="connsiteY4" fmla="*/ 32774 h 630651"/>
              <a:gd name="connsiteX5" fmla="*/ 641075 w 1407764"/>
              <a:gd name="connsiteY5" fmla="*/ 18706 h 630651"/>
              <a:gd name="connsiteX0" fmla="*/ 1407764 w 1407764"/>
              <a:gd name="connsiteY0" fmla="*/ 616583 h 616583"/>
              <a:gd name="connsiteX1" fmla="*/ 190909 w 1407764"/>
              <a:gd name="connsiteY1" fmla="*/ 602516 h 616583"/>
              <a:gd name="connsiteX2" fmla="*/ 995 w 1407764"/>
              <a:gd name="connsiteY2" fmla="*/ 321162 h 616583"/>
              <a:gd name="connsiteX3" fmla="*/ 141672 w 1407764"/>
              <a:gd name="connsiteY3" fmla="*/ 32774 h 616583"/>
              <a:gd name="connsiteX4" fmla="*/ 641075 w 1407764"/>
              <a:gd name="connsiteY4" fmla="*/ 18706 h 616583"/>
              <a:gd name="connsiteX0" fmla="*/ 1407764 w 1407764"/>
              <a:gd name="connsiteY0" fmla="*/ 616583 h 641812"/>
              <a:gd name="connsiteX1" fmla="*/ 190909 w 1407764"/>
              <a:gd name="connsiteY1" fmla="*/ 602516 h 641812"/>
              <a:gd name="connsiteX2" fmla="*/ 995 w 1407764"/>
              <a:gd name="connsiteY2" fmla="*/ 321162 h 641812"/>
              <a:gd name="connsiteX3" fmla="*/ 141672 w 1407764"/>
              <a:gd name="connsiteY3" fmla="*/ 32774 h 641812"/>
              <a:gd name="connsiteX4" fmla="*/ 641075 w 1407764"/>
              <a:gd name="connsiteY4" fmla="*/ 18706 h 641812"/>
              <a:gd name="connsiteX0" fmla="*/ 1409818 w 1409818"/>
              <a:gd name="connsiteY0" fmla="*/ 616583 h 616583"/>
              <a:gd name="connsiteX1" fmla="*/ 66354 w 1409818"/>
              <a:gd name="connsiteY1" fmla="*/ 525143 h 616583"/>
              <a:gd name="connsiteX2" fmla="*/ 3049 w 1409818"/>
              <a:gd name="connsiteY2" fmla="*/ 321162 h 616583"/>
              <a:gd name="connsiteX3" fmla="*/ 143726 w 1409818"/>
              <a:gd name="connsiteY3" fmla="*/ 32774 h 616583"/>
              <a:gd name="connsiteX4" fmla="*/ 643129 w 1409818"/>
              <a:gd name="connsiteY4" fmla="*/ 18706 h 616583"/>
              <a:gd name="connsiteX0" fmla="*/ 1407976 w 1407976"/>
              <a:gd name="connsiteY0" fmla="*/ 616583 h 624502"/>
              <a:gd name="connsiteX1" fmla="*/ 85613 w 1407976"/>
              <a:gd name="connsiteY1" fmla="*/ 574380 h 624502"/>
              <a:gd name="connsiteX2" fmla="*/ 1207 w 1407976"/>
              <a:gd name="connsiteY2" fmla="*/ 321162 h 624502"/>
              <a:gd name="connsiteX3" fmla="*/ 141884 w 1407976"/>
              <a:gd name="connsiteY3" fmla="*/ 32774 h 624502"/>
              <a:gd name="connsiteX4" fmla="*/ 641287 w 1407976"/>
              <a:gd name="connsiteY4" fmla="*/ 18706 h 624502"/>
              <a:gd name="connsiteX0" fmla="*/ 1415167 w 1415167"/>
              <a:gd name="connsiteY0" fmla="*/ 616583 h 624502"/>
              <a:gd name="connsiteX1" fmla="*/ 92804 w 1415167"/>
              <a:gd name="connsiteY1" fmla="*/ 574380 h 624502"/>
              <a:gd name="connsiteX2" fmla="*/ 8398 w 1415167"/>
              <a:gd name="connsiteY2" fmla="*/ 321162 h 624502"/>
              <a:gd name="connsiteX3" fmla="*/ 149075 w 1415167"/>
              <a:gd name="connsiteY3" fmla="*/ 32774 h 624502"/>
              <a:gd name="connsiteX4" fmla="*/ 648478 w 1415167"/>
              <a:gd name="connsiteY4" fmla="*/ 18706 h 624502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56916 w 1456916"/>
              <a:gd name="connsiteY0" fmla="*/ 616583 h 616583"/>
              <a:gd name="connsiteX1" fmla="*/ 134553 w 1456916"/>
              <a:gd name="connsiteY1" fmla="*/ 574380 h 616583"/>
              <a:gd name="connsiteX2" fmla="*/ 22012 w 1456916"/>
              <a:gd name="connsiteY2" fmla="*/ 314128 h 616583"/>
              <a:gd name="connsiteX3" fmla="*/ 190824 w 1456916"/>
              <a:gd name="connsiteY3" fmla="*/ 32774 h 616583"/>
              <a:gd name="connsiteX4" fmla="*/ 690227 w 1456916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49176 w 1449176"/>
              <a:gd name="connsiteY0" fmla="*/ 616583 h 616583"/>
              <a:gd name="connsiteX1" fmla="*/ 126813 w 1449176"/>
              <a:gd name="connsiteY1" fmla="*/ 574380 h 616583"/>
              <a:gd name="connsiteX2" fmla="*/ 14272 w 1449176"/>
              <a:gd name="connsiteY2" fmla="*/ 314128 h 616583"/>
              <a:gd name="connsiteX3" fmla="*/ 183084 w 1449176"/>
              <a:gd name="connsiteY3" fmla="*/ 32774 h 616583"/>
              <a:gd name="connsiteX4" fmla="*/ 682487 w 1449176"/>
              <a:gd name="connsiteY4" fmla="*/ 18706 h 616583"/>
              <a:gd name="connsiteX0" fmla="*/ 1436126 w 1436126"/>
              <a:gd name="connsiteY0" fmla="*/ 616583 h 617201"/>
              <a:gd name="connsiteX1" fmla="*/ 240372 w 1436126"/>
              <a:gd name="connsiteY1" fmla="*/ 588447 h 617201"/>
              <a:gd name="connsiteX2" fmla="*/ 1222 w 1436126"/>
              <a:gd name="connsiteY2" fmla="*/ 314128 h 617201"/>
              <a:gd name="connsiteX3" fmla="*/ 170034 w 1436126"/>
              <a:gd name="connsiteY3" fmla="*/ 32774 h 617201"/>
              <a:gd name="connsiteX4" fmla="*/ 669437 w 1436126"/>
              <a:gd name="connsiteY4" fmla="*/ 18706 h 617201"/>
              <a:gd name="connsiteX0" fmla="*/ 1453141 w 1453141"/>
              <a:gd name="connsiteY0" fmla="*/ 607446 h 608064"/>
              <a:gd name="connsiteX1" fmla="*/ 257387 w 1453141"/>
              <a:gd name="connsiteY1" fmla="*/ 579310 h 608064"/>
              <a:gd name="connsiteX2" fmla="*/ 18237 w 1453141"/>
              <a:gd name="connsiteY2" fmla="*/ 304991 h 608064"/>
              <a:gd name="connsiteX3" fmla="*/ 88575 w 1453141"/>
              <a:gd name="connsiteY3" fmla="*/ 47024 h 608064"/>
              <a:gd name="connsiteX4" fmla="*/ 686452 w 1453141"/>
              <a:gd name="connsiteY4" fmla="*/ 9569 h 608064"/>
              <a:gd name="connsiteX0" fmla="*/ 1447487 w 1447487"/>
              <a:gd name="connsiteY0" fmla="*/ 607446 h 607446"/>
              <a:gd name="connsiteX1" fmla="*/ 174361 w 1447487"/>
              <a:gd name="connsiteY1" fmla="*/ 586506 h 607446"/>
              <a:gd name="connsiteX2" fmla="*/ 12583 w 1447487"/>
              <a:gd name="connsiteY2" fmla="*/ 304991 h 607446"/>
              <a:gd name="connsiteX3" fmla="*/ 82921 w 1447487"/>
              <a:gd name="connsiteY3" fmla="*/ 47024 h 607446"/>
              <a:gd name="connsiteX4" fmla="*/ 680798 w 1447487"/>
              <a:gd name="connsiteY4" fmla="*/ 9569 h 607446"/>
              <a:gd name="connsiteX0" fmla="*/ 1447487 w 1447487"/>
              <a:gd name="connsiteY0" fmla="*/ 607446 h 607446"/>
              <a:gd name="connsiteX1" fmla="*/ 174361 w 1447487"/>
              <a:gd name="connsiteY1" fmla="*/ 586506 h 607446"/>
              <a:gd name="connsiteX2" fmla="*/ 12583 w 1447487"/>
              <a:gd name="connsiteY2" fmla="*/ 304991 h 607446"/>
              <a:gd name="connsiteX3" fmla="*/ 82921 w 1447487"/>
              <a:gd name="connsiteY3" fmla="*/ 47024 h 607446"/>
              <a:gd name="connsiteX4" fmla="*/ 680798 w 1447487"/>
              <a:gd name="connsiteY4" fmla="*/ 9569 h 607446"/>
              <a:gd name="connsiteX0" fmla="*/ 1447487 w 1447487"/>
              <a:gd name="connsiteY0" fmla="*/ 607446 h 607446"/>
              <a:gd name="connsiteX1" fmla="*/ 174361 w 1447487"/>
              <a:gd name="connsiteY1" fmla="*/ 586506 h 607446"/>
              <a:gd name="connsiteX2" fmla="*/ 12583 w 1447487"/>
              <a:gd name="connsiteY2" fmla="*/ 304991 h 607446"/>
              <a:gd name="connsiteX3" fmla="*/ 82921 w 1447487"/>
              <a:gd name="connsiteY3" fmla="*/ 47024 h 607446"/>
              <a:gd name="connsiteX4" fmla="*/ 680798 w 1447487"/>
              <a:gd name="connsiteY4" fmla="*/ 9569 h 607446"/>
              <a:gd name="connsiteX0" fmla="*/ 1447487 w 1447487"/>
              <a:gd name="connsiteY0" fmla="*/ 607446 h 613713"/>
              <a:gd name="connsiteX1" fmla="*/ 174361 w 1447487"/>
              <a:gd name="connsiteY1" fmla="*/ 586506 h 613713"/>
              <a:gd name="connsiteX2" fmla="*/ 12583 w 1447487"/>
              <a:gd name="connsiteY2" fmla="*/ 304991 h 613713"/>
              <a:gd name="connsiteX3" fmla="*/ 82921 w 1447487"/>
              <a:gd name="connsiteY3" fmla="*/ 47024 h 613713"/>
              <a:gd name="connsiteX4" fmla="*/ 680798 w 1447487"/>
              <a:gd name="connsiteY4" fmla="*/ 9569 h 613713"/>
              <a:gd name="connsiteX0" fmla="*/ 1453937 w 1453937"/>
              <a:gd name="connsiteY0" fmla="*/ 607446 h 613713"/>
              <a:gd name="connsiteX1" fmla="*/ 152676 w 1453937"/>
              <a:gd name="connsiteY1" fmla="*/ 586506 h 613713"/>
              <a:gd name="connsiteX2" fmla="*/ 19033 w 1453937"/>
              <a:gd name="connsiteY2" fmla="*/ 304991 h 613713"/>
              <a:gd name="connsiteX3" fmla="*/ 89371 w 1453937"/>
              <a:gd name="connsiteY3" fmla="*/ 47024 h 613713"/>
              <a:gd name="connsiteX4" fmla="*/ 687248 w 1453937"/>
              <a:gd name="connsiteY4" fmla="*/ 9569 h 613713"/>
              <a:gd name="connsiteX0" fmla="*/ 1487026 w 1487026"/>
              <a:gd name="connsiteY0" fmla="*/ 607446 h 613713"/>
              <a:gd name="connsiteX1" fmla="*/ 185765 w 1487026"/>
              <a:gd name="connsiteY1" fmla="*/ 586506 h 613713"/>
              <a:gd name="connsiteX2" fmla="*/ 2885 w 1487026"/>
              <a:gd name="connsiteY2" fmla="*/ 304991 h 613713"/>
              <a:gd name="connsiteX3" fmla="*/ 122460 w 1487026"/>
              <a:gd name="connsiteY3" fmla="*/ 47024 h 613713"/>
              <a:gd name="connsiteX4" fmla="*/ 720337 w 1487026"/>
              <a:gd name="connsiteY4" fmla="*/ 9569 h 61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026" h="613713">
                <a:moveTo>
                  <a:pt x="1487026" y="607446"/>
                </a:moveTo>
                <a:cubicBezTo>
                  <a:pt x="1062651" y="600466"/>
                  <a:pt x="433122" y="636915"/>
                  <a:pt x="185765" y="586506"/>
                </a:cubicBezTo>
                <a:cubicBezTo>
                  <a:pt x="-61592" y="536097"/>
                  <a:pt x="13436" y="394905"/>
                  <a:pt x="2885" y="304991"/>
                </a:cubicBezTo>
                <a:cubicBezTo>
                  <a:pt x="-7666" y="215077"/>
                  <a:pt x="15780" y="97433"/>
                  <a:pt x="122460" y="47024"/>
                </a:cubicBezTo>
                <a:cubicBezTo>
                  <a:pt x="229140" y="-3385"/>
                  <a:pt x="523975" y="-8602"/>
                  <a:pt x="720337" y="9569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03788B9-557C-449C-B19B-3E83E0C25537}"/>
              </a:ext>
            </a:extLst>
          </p:cNvPr>
          <p:cNvSpPr txBox="1"/>
          <p:nvPr/>
        </p:nvSpPr>
        <p:spPr>
          <a:xfrm>
            <a:off x="8237439" y="141268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2)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B037DAC-8968-4A7A-A781-1626EC5059E5}"/>
              </a:ext>
            </a:extLst>
          </p:cNvPr>
          <p:cNvSpPr txBox="1"/>
          <p:nvPr/>
        </p:nvSpPr>
        <p:spPr>
          <a:xfrm>
            <a:off x="8237439" y="1911483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3)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7F32866-766B-4AB2-ABCE-B7006DCB3CF3}"/>
              </a:ext>
            </a:extLst>
          </p:cNvPr>
          <p:cNvSpPr txBox="1"/>
          <p:nvPr/>
        </p:nvSpPr>
        <p:spPr>
          <a:xfrm>
            <a:off x="8237439" y="2581201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4)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4F6A14B-D5EA-4689-8628-B9F155176250}"/>
              </a:ext>
            </a:extLst>
          </p:cNvPr>
          <p:cNvSpPr txBox="1"/>
          <p:nvPr/>
        </p:nvSpPr>
        <p:spPr>
          <a:xfrm>
            <a:off x="8237439" y="3172515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5)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06834F3-672A-4821-87CF-A0E357EDA4E3}"/>
              </a:ext>
            </a:extLst>
          </p:cNvPr>
          <p:cNvSpPr txBox="1"/>
          <p:nvPr/>
        </p:nvSpPr>
        <p:spPr>
          <a:xfrm>
            <a:off x="8237439" y="377729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6)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8897010-14E6-4261-B3BB-03096FAC5380}"/>
              </a:ext>
            </a:extLst>
          </p:cNvPr>
          <p:cNvSpPr txBox="1"/>
          <p:nvPr/>
        </p:nvSpPr>
        <p:spPr>
          <a:xfrm>
            <a:off x="8237439" y="800830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1)</a:t>
            </a:r>
          </a:p>
        </p:txBody>
      </p:sp>
    </p:spTree>
    <p:extLst>
      <p:ext uri="{BB962C8B-B14F-4D97-AF65-F5344CB8AC3E}">
        <p14:creationId xmlns:p14="http://schemas.microsoft.com/office/powerpoint/2010/main" val="99510344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Multiply-accumulate:  VDMAC sequencing</a:t>
            </a:r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D349C666-9442-4B2B-BC8B-4F401D5E004D}"/>
              </a:ext>
            </a:extLst>
          </p:cNvPr>
          <p:cNvSpPr/>
          <p:nvPr/>
        </p:nvSpPr>
        <p:spPr>
          <a:xfrm>
            <a:off x="5816936" y="2571750"/>
            <a:ext cx="119575" cy="537210"/>
          </a:xfrm>
          <a:prstGeom prst="leftBrace">
            <a:avLst>
              <a:gd name="adj1" fmla="val 53781"/>
              <a:gd name="adj2" fmla="val 50000"/>
            </a:avLst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5BA0B7-BE5E-C1CE-EDBE-6318645FC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199" y="1225511"/>
            <a:ext cx="7566628" cy="27532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3C300F-C44C-3F5C-12B8-FB5CFBC47DC5}"/>
              </a:ext>
            </a:extLst>
          </p:cNvPr>
          <p:cNvSpPr txBox="1"/>
          <p:nvPr/>
        </p:nvSpPr>
        <p:spPr>
          <a:xfrm>
            <a:off x="5261765" y="4052482"/>
            <a:ext cx="32449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AB = A + B;  CD = C + D; 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200" dirty="0"/>
              <a:t> = A + B + C + D</a:t>
            </a:r>
          </a:p>
        </p:txBody>
      </p:sp>
    </p:spTree>
    <p:extLst>
      <p:ext uri="{BB962C8B-B14F-4D97-AF65-F5344CB8AC3E}">
        <p14:creationId xmlns:p14="http://schemas.microsoft.com/office/powerpoint/2010/main" val="2325830726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552A6-EDC5-49AE-5FD1-36CF505C6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574F7-E474-9BC2-3099-F01468AD4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Multiply-accumulate:  VDMAC sequencing</a:t>
            </a:r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1ABEB586-316D-E792-0772-D4719D21A919}"/>
              </a:ext>
            </a:extLst>
          </p:cNvPr>
          <p:cNvSpPr/>
          <p:nvPr/>
        </p:nvSpPr>
        <p:spPr>
          <a:xfrm>
            <a:off x="5816936" y="2571750"/>
            <a:ext cx="119575" cy="537210"/>
          </a:xfrm>
          <a:prstGeom prst="leftBrace">
            <a:avLst>
              <a:gd name="adj1" fmla="val 53781"/>
              <a:gd name="adj2" fmla="val 50000"/>
            </a:avLst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CF74AF-3B49-0656-1F61-C9235418098C}"/>
              </a:ext>
            </a:extLst>
          </p:cNvPr>
          <p:cNvSpPr txBox="1"/>
          <p:nvPr/>
        </p:nvSpPr>
        <p:spPr>
          <a:xfrm>
            <a:off x="5876724" y="4813154"/>
            <a:ext cx="23950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https://safelyendangered.com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E6532-444E-BA09-1316-8092C1762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99" y="1225511"/>
            <a:ext cx="7566628" cy="27532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1F139F-03FB-6CA0-0BF4-C273F6A50FDC}"/>
              </a:ext>
            </a:extLst>
          </p:cNvPr>
          <p:cNvSpPr txBox="1"/>
          <p:nvPr/>
        </p:nvSpPr>
        <p:spPr>
          <a:xfrm>
            <a:off x="5261765" y="4052482"/>
            <a:ext cx="32449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AB = A + B;  CD = C + D; 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200" dirty="0"/>
              <a:t> = A + B + C + 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CD094A-C06C-09C5-411D-8C09F492CF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8" b="-813"/>
          <a:stretch/>
        </p:blipFill>
        <p:spPr bwMode="auto">
          <a:xfrm>
            <a:off x="5752739" y="1681565"/>
            <a:ext cx="3135539" cy="326239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43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Multiply-accumulate:  Rounding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VDMAC</a:t>
            </a:r>
            <a:r>
              <a:rPr lang="en-US" dirty="0"/>
              <a:t> will not give </a:t>
            </a:r>
            <a:r>
              <a:rPr lang="en-US" i="1" dirty="0"/>
              <a:t>quite </a:t>
            </a:r>
            <a:r>
              <a:rPr lang="en-US" dirty="0"/>
              <a:t>the same result as </a:t>
            </a:r>
            <a:r>
              <a:rPr lang="en-US" dirty="0">
                <a:latin typeface="Avenir Next LT Pro Light" panose="020B0304020202020204" pitchFamily="34" charset="0"/>
              </a:rPr>
              <a:t>VOMAC</a:t>
            </a:r>
          </a:p>
          <a:p>
            <a:pPr>
              <a:spcBef>
                <a:spcPts val="1200"/>
              </a:spcBef>
            </a:pPr>
            <a:r>
              <a:rPr lang="en-US" dirty="0"/>
              <a:t>Their floating-point rounding errors will not match: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Floating-point addition does not obey the associative law of “true” addition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example, “1.0 + (10</a:t>
            </a:r>
            <a:r>
              <a:rPr lang="en-US" baseline="30000" dirty="0"/>
              <a:t>−10</a:t>
            </a:r>
            <a:r>
              <a:rPr lang="en-US" dirty="0"/>
              <a:t>) − 1.0” gives 0.0 instead of 10</a:t>
            </a:r>
            <a:r>
              <a:rPr lang="en-US" baseline="30000" dirty="0"/>
              <a:t>−10</a:t>
            </a:r>
            <a:r>
              <a:rPr lang="en-US" dirty="0"/>
              <a:t> when evaluated naturally</a:t>
            </a:r>
            <a:br>
              <a:rPr lang="en-US" dirty="0"/>
            </a:br>
            <a:r>
              <a:rPr lang="en-US" dirty="0"/>
              <a:t>(from left to right) using single-precision floats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10</a:t>
            </a:r>
            <a:r>
              <a:rPr lang="en-US" baseline="30000" dirty="0"/>
              <a:t>−10</a:t>
            </a:r>
            <a:r>
              <a:rPr lang="en-US" dirty="0"/>
              <a:t> is so small, it rounds away to nothing when added to 1.0 in single-precision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Therefore, the calculation gets a very different answer than “1.0 − 1.0 + (10</a:t>
            </a:r>
            <a:r>
              <a:rPr lang="en-US" baseline="30000" dirty="0"/>
              <a:t>−10</a:t>
            </a:r>
            <a:r>
              <a:rPr lang="en-US" dirty="0"/>
              <a:t>)”,</a:t>
            </a:r>
            <a:br>
              <a:rPr lang="en-US" dirty="0"/>
            </a:br>
            <a:r>
              <a:rPr lang="en-US" dirty="0"/>
              <a:t>even though they are </a:t>
            </a:r>
            <a:r>
              <a:rPr lang="en-US" i="1" dirty="0"/>
              <a:t>mathematically</a:t>
            </a:r>
            <a:r>
              <a:rPr lang="en-US" dirty="0"/>
              <a:t> equivalent!</a:t>
            </a:r>
          </a:p>
          <a:p>
            <a:pPr>
              <a:spcBef>
                <a:spcPts val="1600"/>
              </a:spcBef>
            </a:pPr>
            <a:r>
              <a:rPr lang="en-US" dirty="0"/>
              <a:t>However, </a:t>
            </a:r>
            <a:r>
              <a:rPr lang="en-US" dirty="0">
                <a:latin typeface="Avenir Next LT Pro Light" panose="020B0304020202020204" pitchFamily="34" charset="0"/>
              </a:rPr>
              <a:t>VDMAC</a:t>
            </a:r>
            <a:r>
              <a:rPr lang="en-US" dirty="0"/>
              <a:t>’s result can be</a:t>
            </a:r>
            <a:br>
              <a:rPr lang="en-US" dirty="0"/>
            </a:br>
            <a:r>
              <a:rPr lang="en-US" dirty="0"/>
              <a:t>precisely reproduced by a reasonably</a:t>
            </a:r>
            <a:br>
              <a:rPr lang="en-US" dirty="0"/>
            </a:br>
            <a:r>
              <a:rPr lang="en-US" dirty="0"/>
              <a:t>simple and deterministic firmware loop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Hence the “</a:t>
            </a:r>
            <a:r>
              <a:rPr lang="en-US" dirty="0">
                <a:latin typeface="Avenir Next LT Pro Light" panose="020B0304020202020204" pitchFamily="34" charset="0"/>
              </a:rPr>
              <a:t>D</a:t>
            </a:r>
            <a:r>
              <a:rPr lang="en-US" dirty="0"/>
              <a:t>” in “</a:t>
            </a:r>
            <a:r>
              <a:rPr lang="en-US" dirty="0">
                <a:latin typeface="Avenir Next LT Pro Light" panose="020B0304020202020204" pitchFamily="34" charset="0"/>
              </a:rPr>
              <a:t>VDMAC</a:t>
            </a:r>
            <a:r>
              <a:rPr lang="en-US" dirty="0"/>
              <a:t>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852C1D-5C3D-49F2-AB2B-D58BEA543911}"/>
              </a:ext>
            </a:extLst>
          </p:cNvPr>
          <p:cNvSpPr/>
          <p:nvPr/>
        </p:nvSpPr>
        <p:spPr>
          <a:xfrm>
            <a:off x="4522764" y="3322467"/>
            <a:ext cx="4164036" cy="127723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D47F8DA-32E4-4581-A384-87E40F131D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3" t="45300" r="4822" b="9857"/>
          <a:stretch/>
        </p:blipFill>
        <p:spPr>
          <a:xfrm>
            <a:off x="4614830" y="3459627"/>
            <a:ext cx="3921372" cy="1019908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968314955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Multiply-accumulate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E9133-9A7D-4716-8CE2-9F30AC472E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en-US" dirty="0">
                <a:latin typeface="Avenir Next LT Pro Light" panose="020B0304020202020204" pitchFamily="34" charset="0"/>
              </a:rPr>
              <a:t>VMAC</a:t>
            </a:r>
            <a:r>
              <a:rPr lang="en-US" dirty="0"/>
              <a:t> (“fast accumulate”):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Most ordinary multiply-accumulations</a:t>
            </a:r>
            <a:br>
              <a:rPr lang="en-US" dirty="0"/>
            </a:br>
            <a:r>
              <a:rPr lang="en-US" dirty="0"/>
              <a:t>should use the plain “</a:t>
            </a:r>
            <a:r>
              <a:rPr lang="en-US" dirty="0">
                <a:latin typeface="Avenir Next LT Pro Light" panose="020B0304020202020204" pitchFamily="34" charset="0"/>
              </a:rPr>
              <a:t>VMAC</a:t>
            </a:r>
            <a:r>
              <a:rPr lang="en-US" dirty="0"/>
              <a:t>” instruction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Runs at full speed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fixed-point operands, it runs as</a:t>
            </a:r>
            <a:br>
              <a:rPr lang="en-US" dirty="0"/>
            </a:br>
            <a:r>
              <a:rPr lang="en-US" dirty="0"/>
              <a:t>shown earlier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floating-point operands, </a:t>
            </a:r>
            <a:r>
              <a:rPr lang="en-US" dirty="0">
                <a:latin typeface="Avenir Next LT Pro Light" panose="020B0304020202020204" pitchFamily="34" charset="0"/>
              </a:rPr>
              <a:t>VMAC</a:t>
            </a:r>
            <a:br>
              <a:rPr lang="en-US" dirty="0"/>
            </a:br>
            <a:r>
              <a:rPr lang="en-US" dirty="0"/>
              <a:t>runs like </a:t>
            </a:r>
            <a:r>
              <a:rPr lang="en-US" dirty="0">
                <a:latin typeface="Avenir Next LT Pro Light" panose="020B0304020202020204" pitchFamily="34" charset="0"/>
              </a:rPr>
              <a:t>VDMAC</a:t>
            </a:r>
            <a:r>
              <a:rPr lang="en-US" dirty="0"/>
              <a:t> but (potentially)</a:t>
            </a:r>
            <a:br>
              <a:rPr lang="en-US" dirty="0"/>
            </a:br>
            <a:r>
              <a:rPr lang="en-US" dirty="0"/>
              <a:t>with higher precision accumulations</a:t>
            </a:r>
            <a:br>
              <a:rPr lang="en-US" dirty="0"/>
            </a:br>
            <a:r>
              <a:rPr lang="en-US" dirty="0"/>
              <a:t>that give better results …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… but would be hard to reproduce</a:t>
            </a:r>
            <a:br>
              <a:rPr lang="en-US" dirty="0"/>
            </a:br>
            <a:r>
              <a:rPr lang="en-US" dirty="0"/>
              <a:t>exactly in host CPU firmware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(Note that higher-precision float </a:t>
            </a:r>
            <a:r>
              <a:rPr lang="en-US" dirty="0">
                <a:latin typeface="Avenir Next LT Pro Light" panose="020B0304020202020204" pitchFamily="34" charset="0"/>
              </a:rPr>
              <a:t>VMAC</a:t>
            </a:r>
            <a:br>
              <a:rPr lang="en-US" dirty="0"/>
            </a:br>
            <a:r>
              <a:rPr lang="en-US" dirty="0"/>
              <a:t>is not yet implemented; in Hydra 4.0–4.2,</a:t>
            </a:r>
            <a:br>
              <a:rPr lang="en-US" dirty="0"/>
            </a:br>
            <a:r>
              <a:rPr lang="en-US" dirty="0">
                <a:latin typeface="Avenir Next LT Pro Light" panose="020B0304020202020204" pitchFamily="34" charset="0"/>
              </a:rPr>
              <a:t>VMAC </a:t>
            </a:r>
            <a:r>
              <a:rPr lang="en-US" dirty="0"/>
              <a:t>on floats currently works exactly</a:t>
            </a:r>
            <a:br>
              <a:rPr lang="en-US" dirty="0"/>
            </a:br>
            <a:r>
              <a:rPr lang="en-US" dirty="0"/>
              <a:t>the same as </a:t>
            </a:r>
            <a:r>
              <a:rPr lang="en-US" dirty="0">
                <a:latin typeface="Avenir Next LT Pro Light" panose="020B0304020202020204" pitchFamily="34" charset="0"/>
              </a:rPr>
              <a:t>VDMAC</a:t>
            </a:r>
            <a:r>
              <a:rPr lang="en-US" dirty="0"/>
              <a:t>)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06B3890-0234-42CB-8A14-CE5D13ED5361}"/>
              </a:ext>
            </a:extLst>
          </p:cNvPr>
          <p:cNvGrpSpPr/>
          <p:nvPr/>
        </p:nvGrpSpPr>
        <p:grpSpPr>
          <a:xfrm>
            <a:off x="5627077" y="361119"/>
            <a:ext cx="2527538" cy="4695133"/>
            <a:chOff x="5627077" y="361119"/>
            <a:chExt cx="2527538" cy="4695133"/>
          </a:xfrm>
        </p:grpSpPr>
        <p:sp>
          <p:nvSpPr>
            <p:cNvPr id="41" name="Arrow: Down 40">
              <a:extLst>
                <a:ext uri="{FF2B5EF4-FFF2-40B4-BE49-F238E27FC236}">
                  <a16:creationId xmlns:a16="http://schemas.microsoft.com/office/drawing/2014/main" id="{1CE35BCA-19EC-43F4-9383-1FD6A2D5334A}"/>
                </a:ext>
              </a:extLst>
            </p:cNvPr>
            <p:cNvSpPr/>
            <p:nvPr/>
          </p:nvSpPr>
          <p:spPr>
            <a:xfrm>
              <a:off x="6675120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2" name="Arrow: Down 41">
              <a:extLst>
                <a:ext uri="{FF2B5EF4-FFF2-40B4-BE49-F238E27FC236}">
                  <a16:creationId xmlns:a16="http://schemas.microsoft.com/office/drawing/2014/main" id="{7E624DE8-E656-493A-B294-F5F0FFA155DA}"/>
                </a:ext>
              </a:extLst>
            </p:cNvPr>
            <p:cNvSpPr/>
            <p:nvPr/>
          </p:nvSpPr>
          <p:spPr>
            <a:xfrm>
              <a:off x="5911949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3" name="Arrow: Down 42">
              <a:extLst>
                <a:ext uri="{FF2B5EF4-FFF2-40B4-BE49-F238E27FC236}">
                  <a16:creationId xmlns:a16="http://schemas.microsoft.com/office/drawing/2014/main" id="{C53F88C8-1464-4776-BE5E-A0EABFCE9C0F}"/>
                </a:ext>
              </a:extLst>
            </p:cNvPr>
            <p:cNvSpPr/>
            <p:nvPr/>
          </p:nvSpPr>
          <p:spPr>
            <a:xfrm>
              <a:off x="7438291" y="541146"/>
              <a:ext cx="256737" cy="250581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4" name="Arrow: Down 43">
              <a:extLst>
                <a:ext uri="{FF2B5EF4-FFF2-40B4-BE49-F238E27FC236}">
                  <a16:creationId xmlns:a16="http://schemas.microsoft.com/office/drawing/2014/main" id="{0D5C3647-CD2F-4954-8E88-70AF9E507C07}"/>
                </a:ext>
              </a:extLst>
            </p:cNvPr>
            <p:cNvSpPr/>
            <p:nvPr/>
          </p:nvSpPr>
          <p:spPr>
            <a:xfrm>
              <a:off x="5911949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5" name="Arrow: Down 44">
              <a:extLst>
                <a:ext uri="{FF2B5EF4-FFF2-40B4-BE49-F238E27FC236}">
                  <a16:creationId xmlns:a16="http://schemas.microsoft.com/office/drawing/2014/main" id="{D0D47307-A23D-4EAE-9F5A-0AF3C1F848F9}"/>
                </a:ext>
              </a:extLst>
            </p:cNvPr>
            <p:cNvSpPr/>
            <p:nvPr/>
          </p:nvSpPr>
          <p:spPr>
            <a:xfrm>
              <a:off x="6675120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46" name="Arrow: Down 45">
              <a:extLst>
                <a:ext uri="{FF2B5EF4-FFF2-40B4-BE49-F238E27FC236}">
                  <a16:creationId xmlns:a16="http://schemas.microsoft.com/office/drawing/2014/main" id="{340C1265-0C1C-428D-AB2C-05B725AEDA54}"/>
                </a:ext>
              </a:extLst>
            </p:cNvPr>
            <p:cNvSpPr/>
            <p:nvPr/>
          </p:nvSpPr>
          <p:spPr>
            <a:xfrm>
              <a:off x="7438291" y="105624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8" name="Arrow: Down 77">
              <a:extLst>
                <a:ext uri="{FF2B5EF4-FFF2-40B4-BE49-F238E27FC236}">
                  <a16:creationId xmlns:a16="http://schemas.microsoft.com/office/drawing/2014/main" id="{75E6071B-A6E1-4E9B-9C7B-55B0A89156B8}"/>
                </a:ext>
              </a:extLst>
            </p:cNvPr>
            <p:cNvSpPr/>
            <p:nvPr/>
          </p:nvSpPr>
          <p:spPr>
            <a:xfrm>
              <a:off x="5911949" y="1664531"/>
              <a:ext cx="256737" cy="309328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79" name="Arrow: Down 78">
              <a:extLst>
                <a:ext uri="{FF2B5EF4-FFF2-40B4-BE49-F238E27FC236}">
                  <a16:creationId xmlns:a16="http://schemas.microsoft.com/office/drawing/2014/main" id="{6385725D-6D8B-4D04-A99A-A452F5D5AC18}"/>
                </a:ext>
              </a:extLst>
            </p:cNvPr>
            <p:cNvSpPr/>
            <p:nvPr/>
          </p:nvSpPr>
          <p:spPr>
            <a:xfrm>
              <a:off x="5911949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0" name="Arrow: Down 79">
              <a:extLst>
                <a:ext uri="{FF2B5EF4-FFF2-40B4-BE49-F238E27FC236}">
                  <a16:creationId xmlns:a16="http://schemas.microsoft.com/office/drawing/2014/main" id="{1F7B1352-3769-4FCB-BA03-67BB3965B580}"/>
                </a:ext>
              </a:extLst>
            </p:cNvPr>
            <p:cNvSpPr/>
            <p:nvPr/>
          </p:nvSpPr>
          <p:spPr>
            <a:xfrm>
              <a:off x="7119017" y="22451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1" name="Arrow: Down 80">
              <a:extLst>
                <a:ext uri="{FF2B5EF4-FFF2-40B4-BE49-F238E27FC236}">
                  <a16:creationId xmlns:a16="http://schemas.microsoft.com/office/drawing/2014/main" id="{68E0990C-A52F-4731-84EF-5D7F3AB94F9C}"/>
                </a:ext>
              </a:extLst>
            </p:cNvPr>
            <p:cNvSpPr/>
            <p:nvPr/>
          </p:nvSpPr>
          <p:spPr>
            <a:xfrm>
              <a:off x="6675120" y="2837120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2" name="Arrow: Down 81">
              <a:extLst>
                <a:ext uri="{FF2B5EF4-FFF2-40B4-BE49-F238E27FC236}">
                  <a16:creationId xmlns:a16="http://schemas.microsoft.com/office/drawing/2014/main" id="{0B18837C-CFDF-4B0B-96E8-DA93E112B1C4}"/>
                </a:ext>
              </a:extLst>
            </p:cNvPr>
            <p:cNvSpPr/>
            <p:nvPr/>
          </p:nvSpPr>
          <p:spPr>
            <a:xfrm>
              <a:off x="6675120" y="3430776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3" name="Arrow: Down 82">
              <a:extLst>
                <a:ext uri="{FF2B5EF4-FFF2-40B4-BE49-F238E27FC236}">
                  <a16:creationId xmlns:a16="http://schemas.microsoft.com/office/drawing/2014/main" id="{F71D10FD-EEF4-4F73-98FE-FF6DF292F77D}"/>
                </a:ext>
              </a:extLst>
            </p:cNvPr>
            <p:cNvSpPr/>
            <p:nvPr/>
          </p:nvSpPr>
          <p:spPr>
            <a:xfrm>
              <a:off x="6675120" y="4027623"/>
              <a:ext cx="256737" cy="329184"/>
            </a:xfrm>
            <a:prstGeom prst="downArrow">
              <a:avLst>
                <a:gd name="adj1" fmla="val 50000"/>
                <a:gd name="adj2" fmla="val 29196"/>
              </a:avLst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4" name="Arrow: Down 83">
              <a:extLst>
                <a:ext uri="{FF2B5EF4-FFF2-40B4-BE49-F238E27FC236}">
                  <a16:creationId xmlns:a16="http://schemas.microsoft.com/office/drawing/2014/main" id="{D35781DC-068C-4636-B701-AF1EEE219A5B}"/>
                </a:ext>
              </a:extLst>
            </p:cNvPr>
            <p:cNvSpPr/>
            <p:nvPr/>
          </p:nvSpPr>
          <p:spPr>
            <a:xfrm>
              <a:off x="6675120" y="4634420"/>
              <a:ext cx="256737" cy="274320"/>
            </a:xfrm>
            <a:prstGeom prst="downArrow">
              <a:avLst/>
            </a:prstGeom>
            <a:solidFill>
              <a:srgbClr val="ABDB77"/>
            </a:solidFill>
            <a:ln>
              <a:solidFill>
                <a:srgbClr val="92D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6F94121-62A7-45DA-A50F-6D2F9497951F}"/>
                </a:ext>
              </a:extLst>
            </p:cNvPr>
            <p:cNvSpPr txBox="1"/>
            <p:nvPr/>
          </p:nvSpPr>
          <p:spPr>
            <a:xfrm>
              <a:off x="586571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src1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8251FC6-57A7-445A-9532-CACE150CFD7B}"/>
                </a:ext>
              </a:extLst>
            </p:cNvPr>
            <p:cNvSpPr txBox="1"/>
            <p:nvPr/>
          </p:nvSpPr>
          <p:spPr>
            <a:xfrm>
              <a:off x="6628883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src2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177D995-6A6C-42F5-B551-BE8E3EB256F8}"/>
                </a:ext>
              </a:extLst>
            </p:cNvPr>
            <p:cNvSpPr txBox="1"/>
            <p:nvPr/>
          </p:nvSpPr>
          <p:spPr>
            <a:xfrm>
              <a:off x="7387652" y="36111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/>
                <a:t>src3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F09596A-4EF3-4242-83F2-A834D1ACFD77}"/>
                </a:ext>
              </a:extLst>
            </p:cNvPr>
            <p:cNvSpPr txBox="1"/>
            <p:nvPr/>
          </p:nvSpPr>
          <p:spPr>
            <a:xfrm>
              <a:off x="6628883" y="4894669"/>
              <a:ext cx="349209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i="1" dirty="0" err="1"/>
                <a:t>dest</a:t>
              </a:r>
              <a:endParaRPr lang="en-US" sz="1050" i="1" dirty="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2585B91-B794-4A60-AE8E-6A3ACABF190C}"/>
                </a:ext>
              </a:extLst>
            </p:cNvPr>
            <p:cNvSpPr/>
            <p:nvPr/>
          </p:nvSpPr>
          <p:spPr>
            <a:xfrm>
              <a:off x="5627077" y="79922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Unpack, negate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D78B9B38-50A2-44FB-A8DC-D248ED1CA228}"/>
                </a:ext>
              </a:extLst>
            </p:cNvPr>
            <p:cNvSpPr/>
            <p:nvPr/>
          </p:nvSpPr>
          <p:spPr>
            <a:xfrm>
              <a:off x="5627078" y="1393215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Prep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659A00E-406F-47C4-A57D-E45A7A45C8D3}"/>
                </a:ext>
              </a:extLst>
            </p:cNvPr>
            <p:cNvSpPr/>
            <p:nvPr/>
          </p:nvSpPr>
          <p:spPr>
            <a:xfrm>
              <a:off x="5627078" y="1987208"/>
              <a:ext cx="759654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FAAC0BA-F875-400B-BEFE-13E3BE4D4736}"/>
                </a:ext>
              </a:extLst>
            </p:cNvPr>
            <p:cNvSpPr/>
            <p:nvPr/>
          </p:nvSpPr>
          <p:spPr>
            <a:xfrm>
              <a:off x="5627077" y="3175194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Normalize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56B1D4F-D2B6-47B3-98CB-C06F6FC0C4E1}"/>
                </a:ext>
              </a:extLst>
            </p:cNvPr>
            <p:cNvSpPr/>
            <p:nvPr/>
          </p:nvSpPr>
          <p:spPr>
            <a:xfrm>
              <a:off x="5627077" y="3769187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Shift, round, saturate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8F885FA-C7BB-4521-87C3-F17318BF2FD1}"/>
                </a:ext>
              </a:extLst>
            </p:cNvPr>
            <p:cNvSpPr/>
            <p:nvPr/>
          </p:nvSpPr>
          <p:spPr>
            <a:xfrm>
              <a:off x="5627077" y="4363182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Channel packer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A4F2389-402C-4242-BA1D-1682D79258B4}"/>
                </a:ext>
              </a:extLst>
            </p:cNvPr>
            <p:cNvSpPr/>
            <p:nvPr/>
          </p:nvSpPr>
          <p:spPr>
            <a:xfrm>
              <a:off x="6583681" y="1393214"/>
              <a:ext cx="1477106" cy="8724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Multiply 1</a:t>
              </a:r>
            </a:p>
            <a:p>
              <a:pPr algn="ctr">
                <a:spcBef>
                  <a:spcPts val="2600"/>
                </a:spcBef>
              </a:pPr>
              <a:r>
                <a:rPr lang="en-US" sz="1400" dirty="0">
                  <a:solidFill>
                    <a:schemeClr val="tx1"/>
                  </a:solidFill>
                </a:rPr>
                <a:t>Multiply 2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811D41A-00A7-4E73-8355-7A4069832438}"/>
                </a:ext>
              </a:extLst>
            </p:cNvPr>
            <p:cNvSpPr/>
            <p:nvPr/>
          </p:nvSpPr>
          <p:spPr>
            <a:xfrm>
              <a:off x="5627077" y="2581201"/>
              <a:ext cx="2433709" cy="274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Wide adder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5901B39-2233-46D4-A414-920A72B450B5}"/>
                </a:ext>
              </a:extLst>
            </p:cNvPr>
            <p:cNvSpPr/>
            <p:nvPr/>
          </p:nvSpPr>
          <p:spPr>
            <a:xfrm>
              <a:off x="5767754" y="114817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3E90D5E-4AEB-4DC0-81A9-5EC123562BB4}"/>
                </a:ext>
              </a:extLst>
            </p:cNvPr>
            <p:cNvSpPr/>
            <p:nvPr/>
          </p:nvSpPr>
          <p:spPr>
            <a:xfrm>
              <a:off x="5767754" y="2337108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17321F5-1608-4AA2-852F-86878CB5DA46}"/>
                </a:ext>
              </a:extLst>
            </p:cNvPr>
            <p:cNvSpPr/>
            <p:nvPr/>
          </p:nvSpPr>
          <p:spPr>
            <a:xfrm>
              <a:off x="5767754" y="2923210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13218BD-7976-45EF-A4AA-6608604F6F43}"/>
                </a:ext>
              </a:extLst>
            </p:cNvPr>
            <p:cNvSpPr/>
            <p:nvPr/>
          </p:nvSpPr>
          <p:spPr>
            <a:xfrm>
              <a:off x="5767754" y="3525629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AAFD174-FC8D-4472-97DC-DC2FC1959404}"/>
                </a:ext>
              </a:extLst>
            </p:cNvPr>
            <p:cNvSpPr/>
            <p:nvPr/>
          </p:nvSpPr>
          <p:spPr>
            <a:xfrm>
              <a:off x="5767754" y="4122861"/>
              <a:ext cx="2152357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1DB18C4A-CE24-4A64-8055-76A7FE4BE87C}"/>
                </a:ext>
              </a:extLst>
            </p:cNvPr>
            <p:cNvSpPr/>
            <p:nvPr/>
          </p:nvSpPr>
          <p:spPr>
            <a:xfrm>
              <a:off x="5767754" y="1744779"/>
              <a:ext cx="2386861" cy="105562"/>
            </a:xfrm>
            <a:prstGeom prst="rect">
              <a:avLst/>
            </a:prstGeom>
            <a:solidFill>
              <a:srgbClr val="DDF0FF">
                <a:alpha val="50196"/>
              </a:srgbClr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CC1247-C4BF-4B68-81AD-6BD716C88870}"/>
              </a:ext>
            </a:extLst>
          </p:cNvPr>
          <p:cNvSpPr/>
          <p:nvPr/>
        </p:nvSpPr>
        <p:spPr>
          <a:xfrm>
            <a:off x="5237328" y="1711863"/>
            <a:ext cx="1487027" cy="2399530"/>
          </a:xfrm>
          <a:custGeom>
            <a:avLst/>
            <a:gdLst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07764 w 1407764"/>
              <a:gd name="connsiteY0" fmla="*/ 616583 h 630651"/>
              <a:gd name="connsiteX1" fmla="*/ 324552 w 1407764"/>
              <a:gd name="connsiteY1" fmla="*/ 630651 h 630651"/>
              <a:gd name="connsiteX2" fmla="*/ 190909 w 1407764"/>
              <a:gd name="connsiteY2" fmla="*/ 602516 h 630651"/>
              <a:gd name="connsiteX3" fmla="*/ 995 w 1407764"/>
              <a:gd name="connsiteY3" fmla="*/ 321162 h 630651"/>
              <a:gd name="connsiteX4" fmla="*/ 141672 w 1407764"/>
              <a:gd name="connsiteY4" fmla="*/ 32774 h 630651"/>
              <a:gd name="connsiteX5" fmla="*/ 641075 w 1407764"/>
              <a:gd name="connsiteY5" fmla="*/ 18706 h 630651"/>
              <a:gd name="connsiteX0" fmla="*/ 1407764 w 1407764"/>
              <a:gd name="connsiteY0" fmla="*/ 616583 h 616583"/>
              <a:gd name="connsiteX1" fmla="*/ 190909 w 1407764"/>
              <a:gd name="connsiteY1" fmla="*/ 602516 h 616583"/>
              <a:gd name="connsiteX2" fmla="*/ 995 w 1407764"/>
              <a:gd name="connsiteY2" fmla="*/ 321162 h 616583"/>
              <a:gd name="connsiteX3" fmla="*/ 141672 w 1407764"/>
              <a:gd name="connsiteY3" fmla="*/ 32774 h 616583"/>
              <a:gd name="connsiteX4" fmla="*/ 641075 w 1407764"/>
              <a:gd name="connsiteY4" fmla="*/ 18706 h 616583"/>
              <a:gd name="connsiteX0" fmla="*/ 1407764 w 1407764"/>
              <a:gd name="connsiteY0" fmla="*/ 616583 h 641812"/>
              <a:gd name="connsiteX1" fmla="*/ 190909 w 1407764"/>
              <a:gd name="connsiteY1" fmla="*/ 602516 h 641812"/>
              <a:gd name="connsiteX2" fmla="*/ 995 w 1407764"/>
              <a:gd name="connsiteY2" fmla="*/ 321162 h 641812"/>
              <a:gd name="connsiteX3" fmla="*/ 141672 w 1407764"/>
              <a:gd name="connsiteY3" fmla="*/ 32774 h 641812"/>
              <a:gd name="connsiteX4" fmla="*/ 641075 w 1407764"/>
              <a:gd name="connsiteY4" fmla="*/ 18706 h 641812"/>
              <a:gd name="connsiteX0" fmla="*/ 1409818 w 1409818"/>
              <a:gd name="connsiteY0" fmla="*/ 616583 h 616583"/>
              <a:gd name="connsiteX1" fmla="*/ 66354 w 1409818"/>
              <a:gd name="connsiteY1" fmla="*/ 525143 h 616583"/>
              <a:gd name="connsiteX2" fmla="*/ 3049 w 1409818"/>
              <a:gd name="connsiteY2" fmla="*/ 321162 h 616583"/>
              <a:gd name="connsiteX3" fmla="*/ 143726 w 1409818"/>
              <a:gd name="connsiteY3" fmla="*/ 32774 h 616583"/>
              <a:gd name="connsiteX4" fmla="*/ 643129 w 1409818"/>
              <a:gd name="connsiteY4" fmla="*/ 18706 h 616583"/>
              <a:gd name="connsiteX0" fmla="*/ 1407976 w 1407976"/>
              <a:gd name="connsiteY0" fmla="*/ 616583 h 624502"/>
              <a:gd name="connsiteX1" fmla="*/ 85613 w 1407976"/>
              <a:gd name="connsiteY1" fmla="*/ 574380 h 624502"/>
              <a:gd name="connsiteX2" fmla="*/ 1207 w 1407976"/>
              <a:gd name="connsiteY2" fmla="*/ 321162 h 624502"/>
              <a:gd name="connsiteX3" fmla="*/ 141884 w 1407976"/>
              <a:gd name="connsiteY3" fmla="*/ 32774 h 624502"/>
              <a:gd name="connsiteX4" fmla="*/ 641287 w 1407976"/>
              <a:gd name="connsiteY4" fmla="*/ 18706 h 624502"/>
              <a:gd name="connsiteX0" fmla="*/ 1415167 w 1415167"/>
              <a:gd name="connsiteY0" fmla="*/ 616583 h 624502"/>
              <a:gd name="connsiteX1" fmla="*/ 92804 w 1415167"/>
              <a:gd name="connsiteY1" fmla="*/ 574380 h 624502"/>
              <a:gd name="connsiteX2" fmla="*/ 8398 w 1415167"/>
              <a:gd name="connsiteY2" fmla="*/ 321162 h 624502"/>
              <a:gd name="connsiteX3" fmla="*/ 149075 w 1415167"/>
              <a:gd name="connsiteY3" fmla="*/ 32774 h 624502"/>
              <a:gd name="connsiteX4" fmla="*/ 648478 w 1415167"/>
              <a:gd name="connsiteY4" fmla="*/ 18706 h 624502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56916 w 1456916"/>
              <a:gd name="connsiteY0" fmla="*/ 616583 h 616583"/>
              <a:gd name="connsiteX1" fmla="*/ 134553 w 1456916"/>
              <a:gd name="connsiteY1" fmla="*/ 574380 h 616583"/>
              <a:gd name="connsiteX2" fmla="*/ 22012 w 1456916"/>
              <a:gd name="connsiteY2" fmla="*/ 314128 h 616583"/>
              <a:gd name="connsiteX3" fmla="*/ 190824 w 1456916"/>
              <a:gd name="connsiteY3" fmla="*/ 32774 h 616583"/>
              <a:gd name="connsiteX4" fmla="*/ 690227 w 1456916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49176 w 1449176"/>
              <a:gd name="connsiteY0" fmla="*/ 616583 h 616583"/>
              <a:gd name="connsiteX1" fmla="*/ 126813 w 1449176"/>
              <a:gd name="connsiteY1" fmla="*/ 574380 h 616583"/>
              <a:gd name="connsiteX2" fmla="*/ 14272 w 1449176"/>
              <a:gd name="connsiteY2" fmla="*/ 314128 h 616583"/>
              <a:gd name="connsiteX3" fmla="*/ 183084 w 1449176"/>
              <a:gd name="connsiteY3" fmla="*/ 32774 h 616583"/>
              <a:gd name="connsiteX4" fmla="*/ 682487 w 1449176"/>
              <a:gd name="connsiteY4" fmla="*/ 18706 h 616583"/>
              <a:gd name="connsiteX0" fmla="*/ 1436126 w 1436126"/>
              <a:gd name="connsiteY0" fmla="*/ 616583 h 617201"/>
              <a:gd name="connsiteX1" fmla="*/ 240372 w 1436126"/>
              <a:gd name="connsiteY1" fmla="*/ 588447 h 617201"/>
              <a:gd name="connsiteX2" fmla="*/ 1222 w 1436126"/>
              <a:gd name="connsiteY2" fmla="*/ 314128 h 617201"/>
              <a:gd name="connsiteX3" fmla="*/ 170034 w 1436126"/>
              <a:gd name="connsiteY3" fmla="*/ 32774 h 617201"/>
              <a:gd name="connsiteX4" fmla="*/ 669437 w 1436126"/>
              <a:gd name="connsiteY4" fmla="*/ 18706 h 617201"/>
              <a:gd name="connsiteX0" fmla="*/ 1453141 w 1453141"/>
              <a:gd name="connsiteY0" fmla="*/ 607446 h 608064"/>
              <a:gd name="connsiteX1" fmla="*/ 257387 w 1453141"/>
              <a:gd name="connsiteY1" fmla="*/ 579310 h 608064"/>
              <a:gd name="connsiteX2" fmla="*/ 18237 w 1453141"/>
              <a:gd name="connsiteY2" fmla="*/ 304991 h 608064"/>
              <a:gd name="connsiteX3" fmla="*/ 88575 w 1453141"/>
              <a:gd name="connsiteY3" fmla="*/ 47024 h 608064"/>
              <a:gd name="connsiteX4" fmla="*/ 686452 w 1453141"/>
              <a:gd name="connsiteY4" fmla="*/ 9569 h 608064"/>
              <a:gd name="connsiteX0" fmla="*/ 1447487 w 1447487"/>
              <a:gd name="connsiteY0" fmla="*/ 607446 h 607446"/>
              <a:gd name="connsiteX1" fmla="*/ 174361 w 1447487"/>
              <a:gd name="connsiteY1" fmla="*/ 586506 h 607446"/>
              <a:gd name="connsiteX2" fmla="*/ 12583 w 1447487"/>
              <a:gd name="connsiteY2" fmla="*/ 304991 h 607446"/>
              <a:gd name="connsiteX3" fmla="*/ 82921 w 1447487"/>
              <a:gd name="connsiteY3" fmla="*/ 47024 h 607446"/>
              <a:gd name="connsiteX4" fmla="*/ 680798 w 1447487"/>
              <a:gd name="connsiteY4" fmla="*/ 9569 h 607446"/>
              <a:gd name="connsiteX0" fmla="*/ 1447487 w 1447487"/>
              <a:gd name="connsiteY0" fmla="*/ 607446 h 607446"/>
              <a:gd name="connsiteX1" fmla="*/ 174361 w 1447487"/>
              <a:gd name="connsiteY1" fmla="*/ 586506 h 607446"/>
              <a:gd name="connsiteX2" fmla="*/ 12583 w 1447487"/>
              <a:gd name="connsiteY2" fmla="*/ 304991 h 607446"/>
              <a:gd name="connsiteX3" fmla="*/ 82921 w 1447487"/>
              <a:gd name="connsiteY3" fmla="*/ 47024 h 607446"/>
              <a:gd name="connsiteX4" fmla="*/ 680798 w 1447487"/>
              <a:gd name="connsiteY4" fmla="*/ 9569 h 607446"/>
              <a:gd name="connsiteX0" fmla="*/ 1447487 w 1447487"/>
              <a:gd name="connsiteY0" fmla="*/ 607446 h 607446"/>
              <a:gd name="connsiteX1" fmla="*/ 174361 w 1447487"/>
              <a:gd name="connsiteY1" fmla="*/ 586506 h 607446"/>
              <a:gd name="connsiteX2" fmla="*/ 12583 w 1447487"/>
              <a:gd name="connsiteY2" fmla="*/ 304991 h 607446"/>
              <a:gd name="connsiteX3" fmla="*/ 82921 w 1447487"/>
              <a:gd name="connsiteY3" fmla="*/ 47024 h 607446"/>
              <a:gd name="connsiteX4" fmla="*/ 680798 w 1447487"/>
              <a:gd name="connsiteY4" fmla="*/ 9569 h 607446"/>
              <a:gd name="connsiteX0" fmla="*/ 1447487 w 1447487"/>
              <a:gd name="connsiteY0" fmla="*/ 607446 h 613713"/>
              <a:gd name="connsiteX1" fmla="*/ 174361 w 1447487"/>
              <a:gd name="connsiteY1" fmla="*/ 586506 h 613713"/>
              <a:gd name="connsiteX2" fmla="*/ 12583 w 1447487"/>
              <a:gd name="connsiteY2" fmla="*/ 304991 h 613713"/>
              <a:gd name="connsiteX3" fmla="*/ 82921 w 1447487"/>
              <a:gd name="connsiteY3" fmla="*/ 47024 h 613713"/>
              <a:gd name="connsiteX4" fmla="*/ 680798 w 1447487"/>
              <a:gd name="connsiteY4" fmla="*/ 9569 h 613713"/>
              <a:gd name="connsiteX0" fmla="*/ 1453937 w 1453937"/>
              <a:gd name="connsiteY0" fmla="*/ 607446 h 613713"/>
              <a:gd name="connsiteX1" fmla="*/ 152676 w 1453937"/>
              <a:gd name="connsiteY1" fmla="*/ 586506 h 613713"/>
              <a:gd name="connsiteX2" fmla="*/ 19033 w 1453937"/>
              <a:gd name="connsiteY2" fmla="*/ 304991 h 613713"/>
              <a:gd name="connsiteX3" fmla="*/ 89371 w 1453937"/>
              <a:gd name="connsiteY3" fmla="*/ 47024 h 613713"/>
              <a:gd name="connsiteX4" fmla="*/ 687248 w 1453937"/>
              <a:gd name="connsiteY4" fmla="*/ 9569 h 613713"/>
              <a:gd name="connsiteX0" fmla="*/ 1487026 w 1487026"/>
              <a:gd name="connsiteY0" fmla="*/ 607446 h 613713"/>
              <a:gd name="connsiteX1" fmla="*/ 185765 w 1487026"/>
              <a:gd name="connsiteY1" fmla="*/ 586506 h 613713"/>
              <a:gd name="connsiteX2" fmla="*/ 2885 w 1487026"/>
              <a:gd name="connsiteY2" fmla="*/ 304991 h 613713"/>
              <a:gd name="connsiteX3" fmla="*/ 122460 w 1487026"/>
              <a:gd name="connsiteY3" fmla="*/ 47024 h 613713"/>
              <a:gd name="connsiteX4" fmla="*/ 720337 w 1487026"/>
              <a:gd name="connsiteY4" fmla="*/ 9569 h 61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7026" h="613713">
                <a:moveTo>
                  <a:pt x="1487026" y="607446"/>
                </a:moveTo>
                <a:cubicBezTo>
                  <a:pt x="1062651" y="600466"/>
                  <a:pt x="433122" y="636915"/>
                  <a:pt x="185765" y="586506"/>
                </a:cubicBezTo>
                <a:cubicBezTo>
                  <a:pt x="-61592" y="536097"/>
                  <a:pt x="13436" y="394905"/>
                  <a:pt x="2885" y="304991"/>
                </a:cubicBezTo>
                <a:cubicBezTo>
                  <a:pt x="-7666" y="215077"/>
                  <a:pt x="15780" y="97433"/>
                  <a:pt x="122460" y="47024"/>
                </a:cubicBezTo>
                <a:cubicBezTo>
                  <a:pt x="229140" y="-3385"/>
                  <a:pt x="523975" y="-8602"/>
                  <a:pt x="720337" y="9569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30234A7-5541-4AC1-84A7-A8DDEA704E98}"/>
              </a:ext>
            </a:extLst>
          </p:cNvPr>
          <p:cNvSpPr/>
          <p:nvPr/>
        </p:nvSpPr>
        <p:spPr>
          <a:xfrm>
            <a:off x="5357687" y="2478310"/>
            <a:ext cx="1344183" cy="617201"/>
          </a:xfrm>
          <a:custGeom>
            <a:avLst/>
            <a:gdLst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14340 w 1414340"/>
              <a:gd name="connsiteY0" fmla="*/ 616583 h 630651"/>
              <a:gd name="connsiteX1" fmla="*/ 331128 w 1414340"/>
              <a:gd name="connsiteY1" fmla="*/ 630651 h 630651"/>
              <a:gd name="connsiteX2" fmla="*/ 331128 w 1414340"/>
              <a:gd name="connsiteY2" fmla="*/ 630651 h 630651"/>
              <a:gd name="connsiteX3" fmla="*/ 7571 w 1414340"/>
              <a:gd name="connsiteY3" fmla="*/ 321162 h 630651"/>
              <a:gd name="connsiteX4" fmla="*/ 148248 w 1414340"/>
              <a:gd name="connsiteY4" fmla="*/ 32774 h 630651"/>
              <a:gd name="connsiteX5" fmla="*/ 647651 w 1414340"/>
              <a:gd name="connsiteY5" fmla="*/ 18706 h 630651"/>
              <a:gd name="connsiteX0" fmla="*/ 1407764 w 1407764"/>
              <a:gd name="connsiteY0" fmla="*/ 616583 h 630651"/>
              <a:gd name="connsiteX1" fmla="*/ 324552 w 1407764"/>
              <a:gd name="connsiteY1" fmla="*/ 630651 h 630651"/>
              <a:gd name="connsiteX2" fmla="*/ 190909 w 1407764"/>
              <a:gd name="connsiteY2" fmla="*/ 602516 h 630651"/>
              <a:gd name="connsiteX3" fmla="*/ 995 w 1407764"/>
              <a:gd name="connsiteY3" fmla="*/ 321162 h 630651"/>
              <a:gd name="connsiteX4" fmla="*/ 141672 w 1407764"/>
              <a:gd name="connsiteY4" fmla="*/ 32774 h 630651"/>
              <a:gd name="connsiteX5" fmla="*/ 641075 w 1407764"/>
              <a:gd name="connsiteY5" fmla="*/ 18706 h 630651"/>
              <a:gd name="connsiteX0" fmla="*/ 1407764 w 1407764"/>
              <a:gd name="connsiteY0" fmla="*/ 616583 h 616583"/>
              <a:gd name="connsiteX1" fmla="*/ 190909 w 1407764"/>
              <a:gd name="connsiteY1" fmla="*/ 602516 h 616583"/>
              <a:gd name="connsiteX2" fmla="*/ 995 w 1407764"/>
              <a:gd name="connsiteY2" fmla="*/ 321162 h 616583"/>
              <a:gd name="connsiteX3" fmla="*/ 141672 w 1407764"/>
              <a:gd name="connsiteY3" fmla="*/ 32774 h 616583"/>
              <a:gd name="connsiteX4" fmla="*/ 641075 w 1407764"/>
              <a:gd name="connsiteY4" fmla="*/ 18706 h 616583"/>
              <a:gd name="connsiteX0" fmla="*/ 1407764 w 1407764"/>
              <a:gd name="connsiteY0" fmla="*/ 616583 h 641812"/>
              <a:gd name="connsiteX1" fmla="*/ 190909 w 1407764"/>
              <a:gd name="connsiteY1" fmla="*/ 602516 h 641812"/>
              <a:gd name="connsiteX2" fmla="*/ 995 w 1407764"/>
              <a:gd name="connsiteY2" fmla="*/ 321162 h 641812"/>
              <a:gd name="connsiteX3" fmla="*/ 141672 w 1407764"/>
              <a:gd name="connsiteY3" fmla="*/ 32774 h 641812"/>
              <a:gd name="connsiteX4" fmla="*/ 641075 w 1407764"/>
              <a:gd name="connsiteY4" fmla="*/ 18706 h 641812"/>
              <a:gd name="connsiteX0" fmla="*/ 1409818 w 1409818"/>
              <a:gd name="connsiteY0" fmla="*/ 616583 h 616583"/>
              <a:gd name="connsiteX1" fmla="*/ 66354 w 1409818"/>
              <a:gd name="connsiteY1" fmla="*/ 525143 h 616583"/>
              <a:gd name="connsiteX2" fmla="*/ 3049 w 1409818"/>
              <a:gd name="connsiteY2" fmla="*/ 321162 h 616583"/>
              <a:gd name="connsiteX3" fmla="*/ 143726 w 1409818"/>
              <a:gd name="connsiteY3" fmla="*/ 32774 h 616583"/>
              <a:gd name="connsiteX4" fmla="*/ 643129 w 1409818"/>
              <a:gd name="connsiteY4" fmla="*/ 18706 h 616583"/>
              <a:gd name="connsiteX0" fmla="*/ 1407976 w 1407976"/>
              <a:gd name="connsiteY0" fmla="*/ 616583 h 624502"/>
              <a:gd name="connsiteX1" fmla="*/ 85613 w 1407976"/>
              <a:gd name="connsiteY1" fmla="*/ 574380 h 624502"/>
              <a:gd name="connsiteX2" fmla="*/ 1207 w 1407976"/>
              <a:gd name="connsiteY2" fmla="*/ 321162 h 624502"/>
              <a:gd name="connsiteX3" fmla="*/ 141884 w 1407976"/>
              <a:gd name="connsiteY3" fmla="*/ 32774 h 624502"/>
              <a:gd name="connsiteX4" fmla="*/ 641287 w 1407976"/>
              <a:gd name="connsiteY4" fmla="*/ 18706 h 624502"/>
              <a:gd name="connsiteX0" fmla="*/ 1415167 w 1415167"/>
              <a:gd name="connsiteY0" fmla="*/ 616583 h 624502"/>
              <a:gd name="connsiteX1" fmla="*/ 92804 w 1415167"/>
              <a:gd name="connsiteY1" fmla="*/ 574380 h 624502"/>
              <a:gd name="connsiteX2" fmla="*/ 8398 w 1415167"/>
              <a:gd name="connsiteY2" fmla="*/ 321162 h 624502"/>
              <a:gd name="connsiteX3" fmla="*/ 149075 w 1415167"/>
              <a:gd name="connsiteY3" fmla="*/ 32774 h 624502"/>
              <a:gd name="connsiteX4" fmla="*/ 648478 w 1415167"/>
              <a:gd name="connsiteY4" fmla="*/ 18706 h 624502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15167 w 1415167"/>
              <a:gd name="connsiteY0" fmla="*/ 616583 h 627227"/>
              <a:gd name="connsiteX1" fmla="*/ 92804 w 1415167"/>
              <a:gd name="connsiteY1" fmla="*/ 574380 h 627227"/>
              <a:gd name="connsiteX2" fmla="*/ 8398 w 1415167"/>
              <a:gd name="connsiteY2" fmla="*/ 321162 h 627227"/>
              <a:gd name="connsiteX3" fmla="*/ 149075 w 1415167"/>
              <a:gd name="connsiteY3" fmla="*/ 32774 h 627227"/>
              <a:gd name="connsiteX4" fmla="*/ 648478 w 1415167"/>
              <a:gd name="connsiteY4" fmla="*/ 18706 h 627227"/>
              <a:gd name="connsiteX0" fmla="*/ 1456916 w 1456916"/>
              <a:gd name="connsiteY0" fmla="*/ 616583 h 616583"/>
              <a:gd name="connsiteX1" fmla="*/ 134553 w 1456916"/>
              <a:gd name="connsiteY1" fmla="*/ 574380 h 616583"/>
              <a:gd name="connsiteX2" fmla="*/ 22012 w 1456916"/>
              <a:gd name="connsiteY2" fmla="*/ 314128 h 616583"/>
              <a:gd name="connsiteX3" fmla="*/ 190824 w 1456916"/>
              <a:gd name="connsiteY3" fmla="*/ 32774 h 616583"/>
              <a:gd name="connsiteX4" fmla="*/ 690227 w 1456916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74471 w 1474471"/>
              <a:gd name="connsiteY0" fmla="*/ 616583 h 616583"/>
              <a:gd name="connsiteX1" fmla="*/ 152108 w 1474471"/>
              <a:gd name="connsiteY1" fmla="*/ 574380 h 616583"/>
              <a:gd name="connsiteX2" fmla="*/ 39567 w 1474471"/>
              <a:gd name="connsiteY2" fmla="*/ 314128 h 616583"/>
              <a:gd name="connsiteX3" fmla="*/ 208379 w 1474471"/>
              <a:gd name="connsiteY3" fmla="*/ 32774 h 616583"/>
              <a:gd name="connsiteX4" fmla="*/ 707782 w 1474471"/>
              <a:gd name="connsiteY4" fmla="*/ 18706 h 616583"/>
              <a:gd name="connsiteX0" fmla="*/ 1449176 w 1449176"/>
              <a:gd name="connsiteY0" fmla="*/ 616583 h 616583"/>
              <a:gd name="connsiteX1" fmla="*/ 126813 w 1449176"/>
              <a:gd name="connsiteY1" fmla="*/ 574380 h 616583"/>
              <a:gd name="connsiteX2" fmla="*/ 14272 w 1449176"/>
              <a:gd name="connsiteY2" fmla="*/ 314128 h 616583"/>
              <a:gd name="connsiteX3" fmla="*/ 183084 w 1449176"/>
              <a:gd name="connsiteY3" fmla="*/ 32774 h 616583"/>
              <a:gd name="connsiteX4" fmla="*/ 682487 w 1449176"/>
              <a:gd name="connsiteY4" fmla="*/ 18706 h 616583"/>
              <a:gd name="connsiteX0" fmla="*/ 1436126 w 1436126"/>
              <a:gd name="connsiteY0" fmla="*/ 616583 h 617201"/>
              <a:gd name="connsiteX1" fmla="*/ 240372 w 1436126"/>
              <a:gd name="connsiteY1" fmla="*/ 588447 h 617201"/>
              <a:gd name="connsiteX2" fmla="*/ 1222 w 1436126"/>
              <a:gd name="connsiteY2" fmla="*/ 314128 h 617201"/>
              <a:gd name="connsiteX3" fmla="*/ 170034 w 1436126"/>
              <a:gd name="connsiteY3" fmla="*/ 32774 h 617201"/>
              <a:gd name="connsiteX4" fmla="*/ 669437 w 1436126"/>
              <a:gd name="connsiteY4" fmla="*/ 18706 h 617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6126" h="617201">
                <a:moveTo>
                  <a:pt x="1436126" y="616583"/>
                </a:moveTo>
                <a:cubicBezTo>
                  <a:pt x="1030508" y="611894"/>
                  <a:pt x="402151" y="631822"/>
                  <a:pt x="240372" y="588447"/>
                </a:cubicBezTo>
                <a:cubicBezTo>
                  <a:pt x="78593" y="545072"/>
                  <a:pt x="12945" y="406740"/>
                  <a:pt x="1222" y="314128"/>
                </a:cubicBezTo>
                <a:cubicBezTo>
                  <a:pt x="-10501" y="221516"/>
                  <a:pt x="63354" y="83183"/>
                  <a:pt x="170034" y="32774"/>
                </a:cubicBezTo>
                <a:cubicBezTo>
                  <a:pt x="276714" y="-17635"/>
                  <a:pt x="473075" y="535"/>
                  <a:pt x="669437" y="18706"/>
                </a:cubicBezTo>
              </a:path>
            </a:pathLst>
          </a:custGeom>
          <a:noFill/>
          <a:ln w="19050">
            <a:solidFill>
              <a:srgbClr val="FF7979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733CD69-E51A-47DC-B9FB-815F07737EBB}"/>
              </a:ext>
            </a:extLst>
          </p:cNvPr>
          <p:cNvSpPr txBox="1"/>
          <p:nvPr/>
        </p:nvSpPr>
        <p:spPr>
          <a:xfrm>
            <a:off x="8237439" y="141268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2)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8A3F6F4-663B-4C07-A416-C71CC1012197}"/>
              </a:ext>
            </a:extLst>
          </p:cNvPr>
          <p:cNvSpPr txBox="1"/>
          <p:nvPr/>
        </p:nvSpPr>
        <p:spPr>
          <a:xfrm>
            <a:off x="8237439" y="1911483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3)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EAE24D3-6C25-43C9-9604-79B005795F69}"/>
              </a:ext>
            </a:extLst>
          </p:cNvPr>
          <p:cNvSpPr txBox="1"/>
          <p:nvPr/>
        </p:nvSpPr>
        <p:spPr>
          <a:xfrm>
            <a:off x="8237439" y="2581201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4)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EA79B5B-DF3C-4A46-B321-93C1D40D25C9}"/>
              </a:ext>
            </a:extLst>
          </p:cNvPr>
          <p:cNvSpPr txBox="1"/>
          <p:nvPr/>
        </p:nvSpPr>
        <p:spPr>
          <a:xfrm>
            <a:off x="8237439" y="3172515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5)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598553C-5C29-4B7E-94B1-0233310A27AB}"/>
              </a:ext>
            </a:extLst>
          </p:cNvPr>
          <p:cNvSpPr txBox="1"/>
          <p:nvPr/>
        </p:nvSpPr>
        <p:spPr>
          <a:xfrm>
            <a:off x="8237439" y="377729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6)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B8D72F8-4612-4FE9-8849-B22043143696}"/>
              </a:ext>
            </a:extLst>
          </p:cNvPr>
          <p:cNvSpPr txBox="1"/>
          <p:nvPr/>
        </p:nvSpPr>
        <p:spPr>
          <a:xfrm>
            <a:off x="8237439" y="800830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(Stage 1)</a:t>
            </a:r>
          </a:p>
        </p:txBody>
      </p:sp>
    </p:spTree>
    <p:extLst>
      <p:ext uri="{BB962C8B-B14F-4D97-AF65-F5344CB8AC3E}">
        <p14:creationId xmlns:p14="http://schemas.microsoft.com/office/powerpoint/2010/main" val="211894281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7DE-B551-4F92-993D-AD6009AB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ALU:  Other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6834B-2ABB-42FD-8CE4-8D5D23B1D8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2000"/>
              </a:spcBef>
            </a:pPr>
            <a:r>
              <a:rPr lang="en-US" dirty="0"/>
              <a:t>The </a:t>
            </a:r>
            <a:r>
              <a:rPr lang="en-US" i="1" dirty="0"/>
              <a:t>Hydra 4 User’s Guide </a:t>
            </a:r>
            <a:r>
              <a:rPr lang="en-US" dirty="0"/>
              <a:t>defines a wide variety of operations on vectors: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Bitwise operations</a:t>
            </a:r>
          </a:p>
          <a:p>
            <a:pPr lvl="1">
              <a:spcBef>
                <a:spcPts val="200"/>
              </a:spcBef>
            </a:pPr>
            <a:r>
              <a:rPr lang="en-US" dirty="0"/>
              <a:t>Various flavors of MIN / MAX</a:t>
            </a:r>
          </a:p>
          <a:p>
            <a:pPr lvl="1">
              <a:spcBef>
                <a:spcPts val="200"/>
              </a:spcBef>
            </a:pPr>
            <a:r>
              <a:rPr lang="en-US" dirty="0"/>
              <a:t>Hamming distance</a:t>
            </a:r>
          </a:p>
          <a:p>
            <a:pPr lvl="1">
              <a:spcBef>
                <a:spcPts val="200"/>
              </a:spcBef>
            </a:pPr>
            <a:r>
              <a:rPr lang="en-US" dirty="0"/>
              <a:t>Cryptographic functions, etc.</a:t>
            </a:r>
          </a:p>
          <a:p>
            <a:pPr lvl="1">
              <a:spcBef>
                <a:spcPts val="200"/>
              </a:spcBef>
            </a:pPr>
            <a:r>
              <a:rPr lang="en-US" dirty="0"/>
              <a:t>Find, compress, expand, gather, scatter, …</a:t>
            </a:r>
          </a:p>
          <a:p>
            <a:pPr lvl="1">
              <a:spcBef>
                <a:spcPts val="200"/>
              </a:spcBef>
            </a:pPr>
            <a:r>
              <a:rPr lang="en-US" dirty="0">
                <a:solidFill>
                  <a:srgbClr val="FF0000"/>
                </a:solidFill>
              </a:rPr>
              <a:t>Fast medians</a:t>
            </a:r>
          </a:p>
          <a:p>
            <a:pPr lvl="1">
              <a:spcBef>
                <a:spcPts val="200"/>
              </a:spcBef>
            </a:pPr>
            <a:r>
              <a:rPr lang="en-US" dirty="0">
                <a:solidFill>
                  <a:srgbClr val="FF0000"/>
                </a:solidFill>
              </a:rPr>
              <a:t>Integer and float division in all rounding modes</a:t>
            </a:r>
          </a:p>
          <a:p>
            <a:pPr lvl="1">
              <a:spcBef>
                <a:spcPts val="200"/>
              </a:spcBef>
            </a:pPr>
            <a:r>
              <a:rPr lang="en-US" dirty="0">
                <a:solidFill>
                  <a:srgbClr val="FF0000"/>
                </a:solidFill>
              </a:rPr>
              <a:t>Fast SIMD treatment of 16-bit integer arithmetic</a:t>
            </a:r>
          </a:p>
          <a:p>
            <a:pPr lvl="1">
              <a:spcBef>
                <a:spcPts val="200"/>
              </a:spcBef>
            </a:pPr>
            <a:r>
              <a:rPr lang="en-US" dirty="0">
                <a:solidFill>
                  <a:srgbClr val="FF0000"/>
                </a:solidFill>
              </a:rPr>
              <a:t>Optimized treatment of sparse vector masks</a:t>
            </a:r>
          </a:p>
          <a:p>
            <a:pPr lvl="1">
              <a:spcBef>
                <a:spcPts val="200"/>
              </a:spcBef>
            </a:pPr>
            <a:r>
              <a:rPr lang="en-US" dirty="0">
                <a:solidFill>
                  <a:srgbClr val="FF0000"/>
                </a:solidFill>
              </a:rPr>
              <a:t>Padding for convolutions</a:t>
            </a:r>
          </a:p>
          <a:p>
            <a:pPr lvl="1">
              <a:spcBef>
                <a:spcPts val="200"/>
              </a:spcBef>
            </a:pPr>
            <a:r>
              <a:rPr lang="en-US" dirty="0">
                <a:solidFill>
                  <a:srgbClr val="FF0000"/>
                </a:solidFill>
              </a:rPr>
              <a:t>Instruction joining</a:t>
            </a:r>
          </a:p>
          <a:p>
            <a:pPr>
              <a:spcBef>
                <a:spcPts val="1600"/>
              </a:spcBef>
            </a:pPr>
            <a:r>
              <a:rPr lang="en-US" dirty="0"/>
              <a:t>The ones in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 were not implemented in Hydra 4.0–4.2 on </a:t>
            </a:r>
            <a:r>
              <a:rPr lang="en-US" dirty="0" err="1"/>
              <a:t>SmartBridge</a:t>
            </a:r>
            <a:r>
              <a:rPr lang="en-US" dirty="0"/>
              <a:t> and Byrd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Future chips can include these and other improvements in Hydra 4.3 or later</a:t>
            </a:r>
          </a:p>
        </p:txBody>
      </p:sp>
    </p:spTree>
    <p:extLst>
      <p:ext uri="{BB962C8B-B14F-4D97-AF65-F5344CB8AC3E}">
        <p14:creationId xmlns:p14="http://schemas.microsoft.com/office/powerpoint/2010/main" val="708801668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D8DC1-4658-481E-A7CA-F042669D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646" y="82414"/>
            <a:ext cx="6104221" cy="660536"/>
          </a:xfrm>
        </p:spPr>
        <p:txBody>
          <a:bodyPr/>
          <a:lstStyle/>
          <a:p>
            <a:r>
              <a:rPr lang="en-US" dirty="0"/>
              <a:t>Hydra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0806F-8A05-4139-ADB0-6827298136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25646" y="742950"/>
            <a:ext cx="6104220" cy="41222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Architecture overview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Using Hydra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Hardware and implementation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Block diagram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Host interface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Decode and control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Memory interfaces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DMA channels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Arithmetic unit (ALU)</a:t>
            </a:r>
          </a:p>
          <a:p>
            <a:pPr lvl="2">
              <a:spcBef>
                <a:spcPts val="600"/>
              </a:spcBef>
            </a:pPr>
            <a:r>
              <a:rPr lang="en-US" b="1" dirty="0"/>
              <a:t>Stored program unit (SPU)</a:t>
            </a:r>
          </a:p>
        </p:txBody>
      </p:sp>
    </p:spTree>
    <p:extLst>
      <p:ext uri="{BB962C8B-B14F-4D97-AF65-F5344CB8AC3E}">
        <p14:creationId xmlns:p14="http://schemas.microsoft.com/office/powerpoint/2010/main" val="3503145273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3249636" y="886264"/>
            <a:ext cx="4775981" cy="375526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C242B-BA0F-41CA-8946-81BC3248848E}"/>
              </a:ext>
            </a:extLst>
          </p:cNvPr>
          <p:cNvSpPr/>
          <p:nvPr/>
        </p:nvSpPr>
        <p:spPr>
          <a:xfrm>
            <a:off x="457200" y="2784544"/>
            <a:ext cx="1695158" cy="1544807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RAM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(shown with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4 banks)</a:t>
            </a: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4E2843BF-25A9-4C45-A015-C69F2E5CE489}"/>
              </a:ext>
            </a:extLst>
          </p:cNvPr>
          <p:cNvSpPr/>
          <p:nvPr/>
        </p:nvSpPr>
        <p:spPr>
          <a:xfrm>
            <a:off x="2433712" y="804499"/>
            <a:ext cx="492366" cy="1886826"/>
          </a:xfrm>
          <a:prstGeom prst="upDownArrow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B5B9CE-F2B5-472D-B34A-4516260056D3}"/>
              </a:ext>
            </a:extLst>
          </p:cNvPr>
          <p:cNvSpPr txBox="1"/>
          <p:nvPr/>
        </p:nvSpPr>
        <p:spPr>
          <a:xfrm rot="16200000">
            <a:off x="1778225" y="1592075"/>
            <a:ext cx="1789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Bus  (AHB/APB/Chimera)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BACD9FED-E004-445C-ACF6-1814DE5A84E8}"/>
              </a:ext>
            </a:extLst>
          </p:cNvPr>
          <p:cNvSpPr/>
          <p:nvPr/>
        </p:nvSpPr>
        <p:spPr>
          <a:xfrm>
            <a:off x="2152358" y="1603717"/>
            <a:ext cx="389698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19292B43-F65B-43E3-BE59-7F2B47DABE04}"/>
              </a:ext>
            </a:extLst>
          </p:cNvPr>
          <p:cNvSpPr/>
          <p:nvPr/>
        </p:nvSpPr>
        <p:spPr>
          <a:xfrm>
            <a:off x="2810700" y="1329396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C571D963-7092-4F5F-8F21-1A75BB3F70F4}"/>
              </a:ext>
            </a:extLst>
          </p:cNvPr>
          <p:cNvSpPr/>
          <p:nvPr/>
        </p:nvSpPr>
        <p:spPr>
          <a:xfrm>
            <a:off x="2810700" y="2027530"/>
            <a:ext cx="431902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D43787-027B-4B78-A956-2AE8E1BEEF62}"/>
              </a:ext>
            </a:extLst>
          </p:cNvPr>
          <p:cNvCxnSpPr>
            <a:cxnSpLocks/>
          </p:cNvCxnSpPr>
          <p:nvPr/>
        </p:nvCxnSpPr>
        <p:spPr>
          <a:xfrm>
            <a:off x="1963834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578B61-9DBF-4786-844D-398FC9527506}"/>
              </a:ext>
            </a:extLst>
          </p:cNvPr>
          <p:cNvCxnSpPr>
            <a:cxnSpLocks/>
          </p:cNvCxnSpPr>
          <p:nvPr/>
        </p:nvCxnSpPr>
        <p:spPr>
          <a:xfrm>
            <a:off x="1963834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A0AC6A-24DD-48BF-BDA5-58F40BFAE81C}"/>
              </a:ext>
            </a:extLst>
          </p:cNvPr>
          <p:cNvCxnSpPr>
            <a:cxnSpLocks/>
          </p:cNvCxnSpPr>
          <p:nvPr/>
        </p:nvCxnSpPr>
        <p:spPr>
          <a:xfrm>
            <a:off x="1963834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AFD5C465-A71D-4AC1-AAD0-56B9BDA2AFF1}"/>
              </a:ext>
            </a:extLst>
          </p:cNvPr>
          <p:cNvSpPr/>
          <p:nvPr/>
        </p:nvSpPr>
        <p:spPr>
          <a:xfrm rot="5400000">
            <a:off x="1048746" y="2408852"/>
            <a:ext cx="512064" cy="225083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89AD431E-15A8-4E1D-9C48-53E6FA642EA0}"/>
              </a:ext>
            </a:extLst>
          </p:cNvPr>
          <p:cNvSpPr/>
          <p:nvPr/>
        </p:nvSpPr>
        <p:spPr>
          <a:xfrm>
            <a:off x="2161475" y="2890315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FDC4BCAA-63C9-4D7F-B330-705AE6DFA87F}"/>
              </a:ext>
            </a:extLst>
          </p:cNvPr>
          <p:cNvSpPr/>
          <p:nvPr/>
        </p:nvSpPr>
        <p:spPr>
          <a:xfrm>
            <a:off x="2161475" y="3276363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C9F4C436-67CD-4247-9CE1-6E747D3FC0D4}"/>
              </a:ext>
            </a:extLst>
          </p:cNvPr>
          <p:cNvSpPr/>
          <p:nvPr/>
        </p:nvSpPr>
        <p:spPr>
          <a:xfrm>
            <a:off x="2161475" y="3650537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9" name="Arrow: Left-Right 38">
            <a:extLst>
              <a:ext uri="{FF2B5EF4-FFF2-40B4-BE49-F238E27FC236}">
                <a16:creationId xmlns:a16="http://schemas.microsoft.com/office/drawing/2014/main" id="{AC30C105-145A-4607-BED3-113C446F514A}"/>
              </a:ext>
            </a:extLst>
          </p:cNvPr>
          <p:cNvSpPr/>
          <p:nvPr/>
        </p:nvSpPr>
        <p:spPr>
          <a:xfrm>
            <a:off x="2161475" y="4042011"/>
            <a:ext cx="1078992" cy="179231"/>
          </a:xfrm>
          <a:prstGeom prst="leftRightArrow">
            <a:avLst/>
          </a:prstGeom>
          <a:solidFill>
            <a:srgbClr val="ABDB77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D52088-85BD-4F3B-B23D-858766D8CF63}"/>
              </a:ext>
            </a:extLst>
          </p:cNvPr>
          <p:cNvSpPr txBox="1"/>
          <p:nvPr/>
        </p:nvSpPr>
        <p:spPr>
          <a:xfrm>
            <a:off x="3153728" y="4634371"/>
            <a:ext cx="788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hydra4.v</a:t>
            </a:r>
            <a:endParaRPr lang="en-US" sz="1400" dirty="0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0912D67-82A7-48EF-B7DD-089311616EB5}"/>
              </a:ext>
            </a:extLst>
          </p:cNvPr>
          <p:cNvCxnSpPr>
            <a:cxnSpLocks/>
          </p:cNvCxnSpPr>
          <p:nvPr/>
        </p:nvCxnSpPr>
        <p:spPr>
          <a:xfrm>
            <a:off x="457200" y="3556947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88D5593-1BD3-4D55-AEBF-671E538193AB}"/>
              </a:ext>
            </a:extLst>
          </p:cNvPr>
          <p:cNvCxnSpPr>
            <a:cxnSpLocks/>
          </p:cNvCxnSpPr>
          <p:nvPr/>
        </p:nvCxnSpPr>
        <p:spPr>
          <a:xfrm>
            <a:off x="457200" y="3943149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3BBA571-6B35-46FD-839E-B5397E003251}"/>
              </a:ext>
            </a:extLst>
          </p:cNvPr>
          <p:cNvCxnSpPr>
            <a:cxnSpLocks/>
          </p:cNvCxnSpPr>
          <p:nvPr/>
        </p:nvCxnSpPr>
        <p:spPr>
          <a:xfrm>
            <a:off x="457200" y="3170746"/>
            <a:ext cx="182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B4B1858-66D5-4935-846D-869CDAEDE283}"/>
              </a:ext>
            </a:extLst>
          </p:cNvPr>
          <p:cNvSpPr/>
          <p:nvPr/>
        </p:nvSpPr>
        <p:spPr>
          <a:xfrm>
            <a:off x="481031" y="1153551"/>
            <a:ext cx="1671327" cy="1104314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Host CPU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</a:rPr>
              <a:t>(RISC-V, ARM, Chimera)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25537D-B0B3-4587-BDAF-63EF6926A79D}"/>
              </a:ext>
            </a:extLst>
          </p:cNvPr>
          <p:cNvSpPr/>
          <p:nvPr/>
        </p:nvSpPr>
        <p:spPr>
          <a:xfrm>
            <a:off x="6400799" y="2334469"/>
            <a:ext cx="1519311" cy="774491"/>
          </a:xfrm>
          <a:prstGeom prst="roundRect">
            <a:avLst>
              <a:gd name="adj" fmla="val 1149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3654C0-C9C0-4DEB-BFC1-C6B7D9A0017D}"/>
              </a:ext>
            </a:extLst>
          </p:cNvPr>
          <p:cNvSpPr txBox="1"/>
          <p:nvPr/>
        </p:nvSpPr>
        <p:spPr>
          <a:xfrm>
            <a:off x="3207017" y="1866198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 (optional)</a:t>
            </a:r>
            <a:endParaRPr lang="en-US" sz="1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B4050C-E503-4374-8C9D-BBC600E870F8}"/>
              </a:ext>
            </a:extLst>
          </p:cNvPr>
          <p:cNvSpPr/>
          <p:nvPr/>
        </p:nvSpPr>
        <p:spPr>
          <a:xfrm>
            <a:off x="3472307" y="280614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671CFE-E3CD-4CF8-8519-C4CDE7639804}"/>
              </a:ext>
            </a:extLst>
          </p:cNvPr>
          <p:cNvSpPr/>
          <p:nvPr/>
        </p:nvSpPr>
        <p:spPr>
          <a:xfrm>
            <a:off x="6519116" y="1790116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Control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6088FC-2AE1-4B0B-AC00-FEF716936A55}"/>
              </a:ext>
            </a:extLst>
          </p:cNvPr>
          <p:cNvSpPr/>
          <p:nvPr/>
        </p:nvSpPr>
        <p:spPr>
          <a:xfrm>
            <a:off x="3472307" y="3190968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6187F6-9147-4C56-A947-4B2D1E4EED69}"/>
              </a:ext>
            </a:extLst>
          </p:cNvPr>
          <p:cNvSpPr/>
          <p:nvPr/>
        </p:nvSpPr>
        <p:spPr>
          <a:xfrm>
            <a:off x="3472307" y="3575793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477B6F-7F2C-409B-BBB6-32332E5EAD2B}"/>
              </a:ext>
            </a:extLst>
          </p:cNvPr>
          <p:cNvSpPr/>
          <p:nvPr/>
        </p:nvSpPr>
        <p:spPr>
          <a:xfrm>
            <a:off x="3472307" y="3960617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Bank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DABEF1-D85E-4092-B271-71CBFCEB0A7B}"/>
              </a:ext>
            </a:extLst>
          </p:cNvPr>
          <p:cNvSpPr/>
          <p:nvPr/>
        </p:nvSpPr>
        <p:spPr>
          <a:xfrm>
            <a:off x="4906617" y="251352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2"/>
                </a:solidFill>
              </a:rPr>
              <a:t>vmask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728F9A-31B8-4841-950A-647691A2138E}"/>
              </a:ext>
            </a:extLst>
          </p:cNvPr>
          <p:cNvSpPr/>
          <p:nvPr/>
        </p:nvSpPr>
        <p:spPr>
          <a:xfrm>
            <a:off x="4906617" y="284398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SPU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4915DA-FFB5-4C6B-9BE8-09D65837D806}"/>
              </a:ext>
            </a:extLst>
          </p:cNvPr>
          <p:cNvSpPr/>
          <p:nvPr/>
        </p:nvSpPr>
        <p:spPr>
          <a:xfrm>
            <a:off x="4906617" y="317445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src1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4CF187-6019-4E46-BF7A-9E97257C6FB4}"/>
              </a:ext>
            </a:extLst>
          </p:cNvPr>
          <p:cNvSpPr/>
          <p:nvPr/>
        </p:nvSpPr>
        <p:spPr>
          <a:xfrm>
            <a:off x="4906617" y="3504916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>
                <a:solidFill>
                  <a:schemeClr val="tx2"/>
                </a:solidFill>
              </a:rPr>
              <a:t>src2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B6F1F6-7A83-41A1-B033-38971EA28DBD}"/>
              </a:ext>
            </a:extLst>
          </p:cNvPr>
          <p:cNvSpPr/>
          <p:nvPr/>
        </p:nvSpPr>
        <p:spPr>
          <a:xfrm>
            <a:off x="4906617" y="3835381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misc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2AAE3D-49A5-4B8C-8427-B3436B26D526}"/>
              </a:ext>
            </a:extLst>
          </p:cNvPr>
          <p:cNvSpPr/>
          <p:nvPr/>
        </p:nvSpPr>
        <p:spPr>
          <a:xfrm>
            <a:off x="4906617" y="4165848"/>
            <a:ext cx="1288941" cy="26426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i="1" dirty="0" err="1">
                <a:solidFill>
                  <a:schemeClr val="tx2"/>
                </a:solidFill>
              </a:rPr>
              <a:t>dest</a:t>
            </a:r>
            <a:r>
              <a:rPr lang="en-US" sz="1400" dirty="0">
                <a:solidFill>
                  <a:schemeClr val="tx2"/>
                </a:solidFill>
              </a:rPr>
              <a:t> channel</a:t>
            </a:r>
            <a:endParaRPr lang="en-US" sz="1100" i="1" dirty="0">
              <a:solidFill>
                <a:schemeClr val="tx2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3374BAF-73A4-43BE-9615-ECB5531CB0AD}"/>
              </a:ext>
            </a:extLst>
          </p:cNvPr>
          <p:cNvSpPr/>
          <p:nvPr/>
        </p:nvSpPr>
        <p:spPr>
          <a:xfrm>
            <a:off x="6519116" y="3202036"/>
            <a:ext cx="1273128" cy="120128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ALU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(fixed-point and floating-point </a:t>
            </a:r>
            <a:r>
              <a:rPr lang="en-US" sz="1200" dirty="0" err="1">
                <a:solidFill>
                  <a:schemeClr val="tx2"/>
                </a:solidFill>
              </a:rPr>
              <a:t>datapath</a:t>
            </a:r>
            <a:r>
              <a:rPr lang="en-US" sz="1200" dirty="0">
                <a:solidFill>
                  <a:schemeClr val="tx2"/>
                </a:solidFill>
              </a:rPr>
              <a:t>)</a:t>
            </a:r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212FC3E-5264-40D1-B8B9-BEF3D4DE0D88}"/>
              </a:ext>
            </a:extLst>
          </p:cNvPr>
          <p:cNvSpPr/>
          <p:nvPr/>
        </p:nvSpPr>
        <p:spPr>
          <a:xfrm>
            <a:off x="6519117" y="2422306"/>
            <a:ext cx="1267352" cy="60827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Stored program unit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6" name="Arrow: Up-Down 55">
            <a:extLst>
              <a:ext uri="{FF2B5EF4-FFF2-40B4-BE49-F238E27FC236}">
                <a16:creationId xmlns:a16="http://schemas.microsoft.com/office/drawing/2014/main" id="{51E90450-220F-4B6D-90D2-76FA70EE193F}"/>
              </a:ext>
            </a:extLst>
          </p:cNvPr>
          <p:cNvSpPr/>
          <p:nvPr/>
        </p:nvSpPr>
        <p:spPr>
          <a:xfrm>
            <a:off x="4599470" y="2294473"/>
            <a:ext cx="182464" cy="2222872"/>
          </a:xfrm>
          <a:prstGeom prst="upDownArrow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3F3A70D-0E4E-45CA-9116-55558C06257A}"/>
              </a:ext>
            </a:extLst>
          </p:cNvPr>
          <p:cNvCxnSpPr>
            <a:cxnSpLocks/>
          </p:cNvCxnSpPr>
          <p:nvPr/>
        </p:nvCxnSpPr>
        <p:spPr>
          <a:xfrm flipH="1">
            <a:off x="4429275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A06DA67-AE15-46EC-9FA9-AEB2E8746AD7}"/>
              </a:ext>
            </a:extLst>
          </p:cNvPr>
          <p:cNvCxnSpPr>
            <a:cxnSpLocks/>
          </p:cNvCxnSpPr>
          <p:nvPr/>
        </p:nvCxnSpPr>
        <p:spPr>
          <a:xfrm flipH="1">
            <a:off x="4429275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748A339-08C0-4EC4-A899-7565EB6CE02F}"/>
              </a:ext>
            </a:extLst>
          </p:cNvPr>
          <p:cNvCxnSpPr>
            <a:cxnSpLocks/>
          </p:cNvCxnSpPr>
          <p:nvPr/>
        </p:nvCxnSpPr>
        <p:spPr>
          <a:xfrm flipH="1">
            <a:off x="4429275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8A856C-DE98-47F9-8365-CAD951EE2FE7}"/>
              </a:ext>
            </a:extLst>
          </p:cNvPr>
          <p:cNvCxnSpPr>
            <a:cxnSpLocks/>
          </p:cNvCxnSpPr>
          <p:nvPr/>
        </p:nvCxnSpPr>
        <p:spPr>
          <a:xfrm flipH="1">
            <a:off x="4429275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BBB88A-EF9E-4E17-9B53-6F55E43965CB}"/>
              </a:ext>
            </a:extLst>
          </p:cNvPr>
          <p:cNvCxnSpPr>
            <a:cxnSpLocks/>
          </p:cNvCxnSpPr>
          <p:nvPr/>
        </p:nvCxnSpPr>
        <p:spPr>
          <a:xfrm flipH="1">
            <a:off x="3249636" y="2976117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092468D-4EFF-4C92-9C84-918DCE430FB7}"/>
              </a:ext>
            </a:extLst>
          </p:cNvPr>
          <p:cNvCxnSpPr>
            <a:cxnSpLocks/>
          </p:cNvCxnSpPr>
          <p:nvPr/>
        </p:nvCxnSpPr>
        <p:spPr>
          <a:xfrm flipH="1">
            <a:off x="3249636" y="3360548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7777FA5-B5DC-4E8D-8975-C530BE8E1EEB}"/>
              </a:ext>
            </a:extLst>
          </p:cNvPr>
          <p:cNvCxnSpPr>
            <a:cxnSpLocks/>
          </p:cNvCxnSpPr>
          <p:nvPr/>
        </p:nvCxnSpPr>
        <p:spPr>
          <a:xfrm flipH="1">
            <a:off x="3249636" y="3744979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46D930-D8B7-4558-8117-9FFC55BDC6C5}"/>
              </a:ext>
            </a:extLst>
          </p:cNvPr>
          <p:cNvCxnSpPr>
            <a:cxnSpLocks/>
          </p:cNvCxnSpPr>
          <p:nvPr/>
        </p:nvCxnSpPr>
        <p:spPr>
          <a:xfrm flipH="1">
            <a:off x="3249636" y="4129411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1B9E48F-DFC1-44B3-A790-995EC01F53D8}"/>
              </a:ext>
            </a:extLst>
          </p:cNvPr>
          <p:cNvCxnSpPr>
            <a:cxnSpLocks/>
          </p:cNvCxnSpPr>
          <p:nvPr/>
        </p:nvCxnSpPr>
        <p:spPr>
          <a:xfrm flipH="1">
            <a:off x="4728651" y="429475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3A481B5-6B80-4637-B482-353C0D8751C2}"/>
              </a:ext>
            </a:extLst>
          </p:cNvPr>
          <p:cNvCxnSpPr>
            <a:cxnSpLocks/>
          </p:cNvCxnSpPr>
          <p:nvPr/>
        </p:nvCxnSpPr>
        <p:spPr>
          <a:xfrm flipH="1">
            <a:off x="4728651" y="3964989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D30A7B7-2721-4AEB-88F0-4D9E2F2D57E6}"/>
              </a:ext>
            </a:extLst>
          </p:cNvPr>
          <p:cNvCxnSpPr>
            <a:cxnSpLocks/>
          </p:cNvCxnSpPr>
          <p:nvPr/>
        </p:nvCxnSpPr>
        <p:spPr>
          <a:xfrm flipH="1">
            <a:off x="4728651" y="3635221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944DA62-1313-493D-8C1C-C590923AC598}"/>
              </a:ext>
            </a:extLst>
          </p:cNvPr>
          <p:cNvCxnSpPr>
            <a:cxnSpLocks/>
          </p:cNvCxnSpPr>
          <p:nvPr/>
        </p:nvCxnSpPr>
        <p:spPr>
          <a:xfrm flipH="1">
            <a:off x="4728651" y="3305453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507B54C-E0A2-4070-BFD2-736C88FFC1A6}"/>
              </a:ext>
            </a:extLst>
          </p:cNvPr>
          <p:cNvCxnSpPr>
            <a:cxnSpLocks/>
          </p:cNvCxnSpPr>
          <p:nvPr/>
        </p:nvCxnSpPr>
        <p:spPr>
          <a:xfrm flipH="1">
            <a:off x="4728651" y="2645917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3B4EC1-111E-4B63-B1A0-7513955E891F}"/>
              </a:ext>
            </a:extLst>
          </p:cNvPr>
          <p:cNvCxnSpPr>
            <a:cxnSpLocks/>
          </p:cNvCxnSpPr>
          <p:nvPr/>
        </p:nvCxnSpPr>
        <p:spPr>
          <a:xfrm>
            <a:off x="6202592" y="3637712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2245EFD-39F3-4190-8A46-CEF8F7408798}"/>
              </a:ext>
            </a:extLst>
          </p:cNvPr>
          <p:cNvCxnSpPr>
            <a:cxnSpLocks/>
          </p:cNvCxnSpPr>
          <p:nvPr/>
        </p:nvCxnSpPr>
        <p:spPr>
          <a:xfrm>
            <a:off x="6202592" y="3917813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41EB101-FC0A-49FB-AA87-B06BEAB70A9F}"/>
              </a:ext>
            </a:extLst>
          </p:cNvPr>
          <p:cNvCxnSpPr>
            <a:cxnSpLocks/>
          </p:cNvCxnSpPr>
          <p:nvPr/>
        </p:nvCxnSpPr>
        <p:spPr>
          <a:xfrm>
            <a:off x="6202592" y="4296955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839A949-8FB6-445A-A856-E1A5AA6CB278}"/>
              </a:ext>
            </a:extLst>
          </p:cNvPr>
          <p:cNvCxnSpPr>
            <a:cxnSpLocks/>
          </p:cNvCxnSpPr>
          <p:nvPr/>
        </p:nvCxnSpPr>
        <p:spPr>
          <a:xfrm>
            <a:off x="6202592" y="4008374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EE87E70-28FA-4D6E-A958-D510DAE52E00}"/>
              </a:ext>
            </a:extLst>
          </p:cNvPr>
          <p:cNvSpPr/>
          <p:nvPr/>
        </p:nvSpPr>
        <p:spPr>
          <a:xfrm>
            <a:off x="3242603" y="2145324"/>
            <a:ext cx="726831" cy="255413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  <a:gd name="connsiteX0" fmla="*/ 0 w 696351"/>
              <a:gd name="connsiteY0" fmla="*/ 0 h 534572"/>
              <a:gd name="connsiteX1" fmla="*/ 696351 w 696351"/>
              <a:gd name="connsiteY1" fmla="*/ 0 h 534572"/>
              <a:gd name="connsiteX2" fmla="*/ 696351 w 696351"/>
              <a:gd name="connsiteY2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6351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068BA1E-4256-4292-8D45-460A323D794A}"/>
              </a:ext>
            </a:extLst>
          </p:cNvPr>
          <p:cNvCxnSpPr>
            <a:cxnSpLocks/>
          </p:cNvCxnSpPr>
          <p:nvPr/>
        </p:nvCxnSpPr>
        <p:spPr>
          <a:xfrm>
            <a:off x="6202592" y="3306667"/>
            <a:ext cx="3200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58004CD-4179-45A9-931B-15A34683B39C}"/>
              </a:ext>
            </a:extLst>
          </p:cNvPr>
          <p:cNvSpPr/>
          <p:nvPr/>
        </p:nvSpPr>
        <p:spPr>
          <a:xfrm flipV="1">
            <a:off x="6195559" y="2027529"/>
            <a:ext cx="316523" cy="623165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1BEAAB9-CF95-49C5-B2C0-09270FC624D9}"/>
              </a:ext>
            </a:extLst>
          </p:cNvPr>
          <p:cNvSpPr/>
          <p:nvPr/>
        </p:nvSpPr>
        <p:spPr>
          <a:xfrm>
            <a:off x="3472307" y="2400740"/>
            <a:ext cx="965384" cy="342020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Mem </a:t>
            </a: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5495AA3-45FC-4D06-97A2-2C866B3DD507}"/>
              </a:ext>
            </a:extLst>
          </p:cNvPr>
          <p:cNvCxnSpPr>
            <a:cxnSpLocks/>
          </p:cNvCxnSpPr>
          <p:nvPr/>
        </p:nvCxnSpPr>
        <p:spPr>
          <a:xfrm flipH="1">
            <a:off x="4429275" y="2570423"/>
            <a:ext cx="21945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A5C0DE8-C182-4E1D-B633-08853F23BF94}"/>
              </a:ext>
            </a:extLst>
          </p:cNvPr>
          <p:cNvSpPr txBox="1"/>
          <p:nvPr/>
        </p:nvSpPr>
        <p:spPr>
          <a:xfrm>
            <a:off x="6216664" y="3779314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src3</a:t>
            </a:r>
            <a:endParaRPr lang="en-US" sz="1000" i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A38D6D3-B975-4536-9E9E-9082C644FEA0}"/>
              </a:ext>
            </a:extLst>
          </p:cNvPr>
          <p:cNvSpPr txBox="1"/>
          <p:nvPr/>
        </p:nvSpPr>
        <p:spPr>
          <a:xfrm>
            <a:off x="6204143" y="4042161"/>
            <a:ext cx="2936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1" dirty="0"/>
              <a:t>dest2</a:t>
            </a:r>
            <a:endParaRPr lang="en-US" sz="10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4BE15E-6039-48FA-B6C5-9A469C810419}"/>
              </a:ext>
            </a:extLst>
          </p:cNvPr>
          <p:cNvSpPr txBox="1"/>
          <p:nvPr/>
        </p:nvSpPr>
        <p:spPr>
          <a:xfrm>
            <a:off x="3207017" y="1168064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7F19693-59DB-4057-827B-37A1AC1F76D8}"/>
              </a:ext>
            </a:extLst>
          </p:cNvPr>
          <p:cNvSpPr/>
          <p:nvPr/>
        </p:nvSpPr>
        <p:spPr>
          <a:xfrm>
            <a:off x="3688189" y="1103762"/>
            <a:ext cx="739719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Host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 err="1">
                <a:solidFill>
                  <a:schemeClr val="tx2"/>
                </a:solidFill>
              </a:rPr>
              <a:t>intf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0683E1-DFC0-4E29-BEB2-E09C4939329A}"/>
              </a:ext>
            </a:extLst>
          </p:cNvPr>
          <p:cNvSpPr/>
          <p:nvPr/>
        </p:nvSpPr>
        <p:spPr>
          <a:xfrm>
            <a:off x="4892582" y="1095304"/>
            <a:ext cx="1172201" cy="676347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Registers</a:t>
            </a:r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387414-62FC-4DA6-8A84-2BECBBC7F6C4}"/>
              </a:ext>
            </a:extLst>
          </p:cNvPr>
          <p:cNvSpPr/>
          <p:nvPr/>
        </p:nvSpPr>
        <p:spPr>
          <a:xfrm>
            <a:off x="6519116" y="1095304"/>
            <a:ext cx="1172201" cy="459175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Decode</a:t>
            </a:r>
            <a:endParaRPr lang="en-US" sz="1100" dirty="0">
              <a:solidFill>
                <a:schemeClr val="tx2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83CD3B9-427C-4F6D-886A-732C12939BE2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3259155" y="1441936"/>
            <a:ext cx="4290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D2A54B-2A0B-476F-A007-5735012C512F}"/>
              </a:ext>
            </a:extLst>
          </p:cNvPr>
          <p:cNvCxnSpPr>
            <a:cxnSpLocks/>
          </p:cNvCxnSpPr>
          <p:nvPr/>
        </p:nvCxnSpPr>
        <p:spPr>
          <a:xfrm flipH="1">
            <a:off x="4423853" y="1441936"/>
            <a:ext cx="46634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50A97A-AFDB-4CB2-8F55-B16DBDE26E98}"/>
              </a:ext>
            </a:extLst>
          </p:cNvPr>
          <p:cNvCxnSpPr>
            <a:cxnSpLocks/>
          </p:cNvCxnSpPr>
          <p:nvPr/>
        </p:nvCxnSpPr>
        <p:spPr>
          <a:xfrm flipH="1">
            <a:off x="6062653" y="1322360"/>
            <a:ext cx="457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C0F5557-7496-48A0-B0DB-894E036881AB}"/>
              </a:ext>
            </a:extLst>
          </p:cNvPr>
          <p:cNvCxnSpPr>
            <a:cxnSpLocks/>
          </p:cNvCxnSpPr>
          <p:nvPr/>
        </p:nvCxnSpPr>
        <p:spPr>
          <a:xfrm rot="5400000" flipH="1">
            <a:off x="6979481" y="1677923"/>
            <a:ext cx="24688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04D0A78-84AE-4530-AFFE-354391B3C324}"/>
              </a:ext>
            </a:extLst>
          </p:cNvPr>
          <p:cNvCxnSpPr>
            <a:cxnSpLocks/>
          </p:cNvCxnSpPr>
          <p:nvPr/>
        </p:nvCxnSpPr>
        <p:spPr>
          <a:xfrm flipH="1">
            <a:off x="4728651" y="2975685"/>
            <a:ext cx="18288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sm" len="sm"/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45ECFE46-9DC5-4C1B-8A2E-337164F01EA8}"/>
              </a:ext>
            </a:extLst>
          </p:cNvPr>
          <p:cNvSpPr/>
          <p:nvPr/>
        </p:nvSpPr>
        <p:spPr>
          <a:xfrm flipV="1">
            <a:off x="6195559" y="2839600"/>
            <a:ext cx="327074" cy="141481"/>
          </a:xfrm>
          <a:custGeom>
            <a:avLst/>
            <a:gdLst>
              <a:gd name="connsiteX0" fmla="*/ 0 w 1413803"/>
              <a:gd name="connsiteY0" fmla="*/ 0 h 534572"/>
              <a:gd name="connsiteX1" fmla="*/ 696351 w 1413803"/>
              <a:gd name="connsiteY1" fmla="*/ 0 h 534572"/>
              <a:gd name="connsiteX2" fmla="*/ 696351 w 1413803"/>
              <a:gd name="connsiteY2" fmla="*/ 534572 h 534572"/>
              <a:gd name="connsiteX3" fmla="*/ 1413803 w 1413803"/>
              <a:gd name="connsiteY3" fmla="*/ 534572 h 5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803" h="534572">
                <a:moveTo>
                  <a:pt x="0" y="0"/>
                </a:moveTo>
                <a:lnTo>
                  <a:pt x="696351" y="0"/>
                </a:lnTo>
                <a:lnTo>
                  <a:pt x="696351" y="534572"/>
                </a:lnTo>
                <a:lnTo>
                  <a:pt x="1413803" y="534572"/>
                </a:lnTo>
              </a:path>
            </a:pathLst>
          </a:custGeom>
          <a:noFill/>
          <a:ln w="12700">
            <a:solidFill>
              <a:schemeClr val="tx1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7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D6FE-63B0-4B99-893D-236F9CFC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14"/>
            <a:ext cx="8229600" cy="660536"/>
          </a:xfrm>
        </p:spPr>
        <p:txBody>
          <a:bodyPr/>
          <a:lstStyle/>
          <a:p>
            <a:r>
              <a:rPr lang="en-US" dirty="0"/>
              <a:t>Stored program unit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398143-2EED-4022-8A50-2C0BB3D670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The stored program unit is designed to be simple</a:t>
            </a:r>
          </a:p>
          <a:p>
            <a:pPr>
              <a:spcBef>
                <a:spcPts val="1200"/>
              </a:spcBef>
            </a:pPr>
            <a:r>
              <a:rPr lang="en-US" dirty="0"/>
              <a:t>It has a simple channel to read SPU instructions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Normally it reads consecutive words into a FIFO buffer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decoder pops words from the FIFO and executes them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branch instruction flushes the FIFO and restarts the channel</a:t>
            </a:r>
            <a:br>
              <a:rPr lang="en-US" dirty="0"/>
            </a:br>
            <a:r>
              <a:rPr lang="en-US" dirty="0"/>
              <a:t>reading from a new address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Load/store instructions stop the FIFO, run a single read or write,</a:t>
            </a:r>
            <a:br>
              <a:rPr lang="en-US" dirty="0"/>
            </a:br>
            <a:r>
              <a:rPr lang="en-US" dirty="0"/>
              <a:t>then restart the channel as if upon a branch</a:t>
            </a:r>
          </a:p>
          <a:p>
            <a:pPr>
              <a:spcBef>
                <a:spcPts val="1200"/>
              </a:spcBef>
            </a:pPr>
            <a:r>
              <a:rPr lang="en-US" dirty="0"/>
              <a:t>The SPU can read or write one Hydra register on each cycle</a:t>
            </a:r>
            <a:br>
              <a:rPr lang="en-US" dirty="0"/>
            </a:br>
            <a:r>
              <a:rPr lang="en-US" dirty="0"/>
              <a:t>using a “special R/W” interface to the registers block</a:t>
            </a:r>
          </a:p>
          <a:p>
            <a:pPr>
              <a:spcBef>
                <a:spcPts val="1200"/>
              </a:spcBef>
            </a:pPr>
            <a:r>
              <a:rPr lang="en-US" dirty="0"/>
              <a:t>SPU instructions that do more than one read or write</a:t>
            </a:r>
            <a:br>
              <a:rPr lang="en-US" dirty="0"/>
            </a:br>
            <a:r>
              <a:rPr lang="en-US" dirty="0"/>
              <a:t>are sequenced into several cycles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SPU is </a:t>
            </a:r>
            <a:r>
              <a:rPr lang="en-US" i="1" dirty="0"/>
              <a:t>not</a:t>
            </a:r>
            <a:r>
              <a:rPr lang="en-US" dirty="0"/>
              <a:t> meant to be a high-performance CPU!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615D25-6AF8-4327-8EF8-01E7D1D05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911" y="2036996"/>
            <a:ext cx="1700620" cy="2550930"/>
          </a:xfrm>
          <a:prstGeom prst="roundRect">
            <a:avLst>
              <a:gd name="adj" fmla="val 9517"/>
            </a:avLst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575744501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DC23-1006-45EC-8CEA-0320E2D9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Stored program unit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CE9D113-BC46-4786-B71F-E9D0ADDCCA60}"/>
              </a:ext>
            </a:extLst>
          </p:cNvPr>
          <p:cNvSpPr txBox="1"/>
          <p:nvPr/>
        </p:nvSpPr>
        <p:spPr>
          <a:xfrm>
            <a:off x="4239062" y="4435074"/>
            <a:ext cx="1122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hydra4_spu.v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4EFD6-E770-4958-BDB1-C02754EBE5C5}"/>
              </a:ext>
            </a:extLst>
          </p:cNvPr>
          <p:cNvSpPr/>
          <p:nvPr/>
        </p:nvSpPr>
        <p:spPr>
          <a:xfrm>
            <a:off x="1752160" y="919933"/>
            <a:ext cx="6577185" cy="3515129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C580B7-939F-4E80-AC89-90DFB78B2DF9}"/>
              </a:ext>
            </a:extLst>
          </p:cNvPr>
          <p:cNvSpPr/>
          <p:nvPr/>
        </p:nvSpPr>
        <p:spPr>
          <a:xfrm>
            <a:off x="2589891" y="1227191"/>
            <a:ext cx="1201259" cy="56168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Instr</a:t>
            </a:r>
            <a:r>
              <a:rPr lang="en-US" sz="1400" dirty="0">
                <a:solidFill>
                  <a:schemeClr val="tx1"/>
                </a:solidFill>
              </a:rPr>
              <a:t> FIFO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1F8D8F-D983-4888-B2B7-A4B3BB971987}"/>
              </a:ext>
            </a:extLst>
          </p:cNvPr>
          <p:cNvSpPr/>
          <p:nvPr/>
        </p:nvSpPr>
        <p:spPr>
          <a:xfrm>
            <a:off x="4349799" y="1227191"/>
            <a:ext cx="1201259" cy="56168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Decode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3938CB-ADEE-4F99-A7BE-A5B7F823F727}"/>
              </a:ext>
            </a:extLst>
          </p:cNvPr>
          <p:cNvSpPr/>
          <p:nvPr/>
        </p:nvSpPr>
        <p:spPr>
          <a:xfrm>
            <a:off x="4077719" y="3312826"/>
            <a:ext cx="1201259" cy="473124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Holding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57E7C9-87A9-483C-ACD2-E8EFC96738A5}"/>
              </a:ext>
            </a:extLst>
          </p:cNvPr>
          <p:cNvSpPr/>
          <p:nvPr/>
        </p:nvSpPr>
        <p:spPr>
          <a:xfrm>
            <a:off x="6004156" y="1227191"/>
            <a:ext cx="1201259" cy="56168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State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machine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3002912-8939-411F-9727-71A7C16B60EC}"/>
              </a:ext>
            </a:extLst>
          </p:cNvPr>
          <p:cNvSpPr/>
          <p:nvPr/>
        </p:nvSpPr>
        <p:spPr>
          <a:xfrm rot="5400000" flipV="1">
            <a:off x="4149059" y="1675336"/>
            <a:ext cx="218187" cy="4313964"/>
          </a:xfrm>
          <a:custGeom>
            <a:avLst/>
            <a:gdLst>
              <a:gd name="connsiteX0" fmla="*/ 172387 w 172387"/>
              <a:gd name="connsiteY0" fmla="*/ 0 h 472190"/>
              <a:gd name="connsiteX1" fmla="*/ 172387 w 172387"/>
              <a:gd name="connsiteY1" fmla="*/ 472190 h 472190"/>
              <a:gd name="connsiteX2" fmla="*/ 0 w 172387"/>
              <a:gd name="connsiteY2" fmla="*/ 472190 h 472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387" h="472190">
                <a:moveTo>
                  <a:pt x="172387" y="0"/>
                </a:moveTo>
                <a:lnTo>
                  <a:pt x="172387" y="472190"/>
                </a:lnTo>
                <a:lnTo>
                  <a:pt x="0" y="47219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AF2E796-7BA6-445F-89BE-BA14318D7224}"/>
              </a:ext>
            </a:extLst>
          </p:cNvPr>
          <p:cNvSpPr/>
          <p:nvPr/>
        </p:nvSpPr>
        <p:spPr>
          <a:xfrm rot="16200000">
            <a:off x="3714587" y="3578276"/>
            <a:ext cx="378731" cy="347532"/>
          </a:xfrm>
          <a:custGeom>
            <a:avLst/>
            <a:gdLst>
              <a:gd name="connsiteX0" fmla="*/ 0 w 921895"/>
              <a:gd name="connsiteY0" fmla="*/ 0 h 224852"/>
              <a:gd name="connsiteX1" fmla="*/ 921895 w 921895"/>
              <a:gd name="connsiteY1" fmla="*/ 0 h 224852"/>
              <a:gd name="connsiteX2" fmla="*/ 921895 w 921895"/>
              <a:gd name="connsiteY2" fmla="*/ 224852 h 22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1895" h="224852">
                <a:moveTo>
                  <a:pt x="0" y="0"/>
                </a:moveTo>
                <a:lnTo>
                  <a:pt x="921895" y="0"/>
                </a:lnTo>
                <a:lnTo>
                  <a:pt x="921895" y="224852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E3F5AF9-A3D7-4F0B-924B-D015F876DC19}"/>
              </a:ext>
            </a:extLst>
          </p:cNvPr>
          <p:cNvSpPr/>
          <p:nvPr/>
        </p:nvSpPr>
        <p:spPr>
          <a:xfrm>
            <a:off x="2101172" y="3541676"/>
            <a:ext cx="4671564" cy="566533"/>
          </a:xfrm>
          <a:custGeom>
            <a:avLst/>
            <a:gdLst>
              <a:gd name="connsiteX0" fmla="*/ 4909625 w 5036234"/>
              <a:gd name="connsiteY0" fmla="*/ 0 h 513471"/>
              <a:gd name="connsiteX1" fmla="*/ 5036234 w 5036234"/>
              <a:gd name="connsiteY1" fmla="*/ 0 h 513471"/>
              <a:gd name="connsiteX2" fmla="*/ 5036234 w 5036234"/>
              <a:gd name="connsiteY2" fmla="*/ 513471 h 513471"/>
              <a:gd name="connsiteX3" fmla="*/ 0 w 5036234"/>
              <a:gd name="connsiteY3" fmla="*/ 513471 h 51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36234" h="513471">
                <a:moveTo>
                  <a:pt x="4909625" y="0"/>
                </a:moveTo>
                <a:lnTo>
                  <a:pt x="5036234" y="0"/>
                </a:lnTo>
                <a:lnTo>
                  <a:pt x="5036234" y="513471"/>
                </a:lnTo>
                <a:lnTo>
                  <a:pt x="0" y="513471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C1C107-71EE-4B8B-B646-249A1D0263AB}"/>
              </a:ext>
            </a:extLst>
          </p:cNvPr>
          <p:cNvCxnSpPr>
            <a:cxnSpLocks/>
          </p:cNvCxnSpPr>
          <p:nvPr/>
        </p:nvCxnSpPr>
        <p:spPr>
          <a:xfrm>
            <a:off x="5278977" y="3541676"/>
            <a:ext cx="321723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48AC59C-7BD3-4AF7-9C61-79CE58A3F851}"/>
              </a:ext>
            </a:extLst>
          </p:cNvPr>
          <p:cNvCxnSpPr>
            <a:cxnSpLocks/>
          </p:cNvCxnSpPr>
          <p:nvPr/>
        </p:nvCxnSpPr>
        <p:spPr>
          <a:xfrm>
            <a:off x="5967919" y="3541445"/>
            <a:ext cx="203324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885B283-7032-4FA1-8A86-BF4CB65A71E9}"/>
              </a:ext>
            </a:extLst>
          </p:cNvPr>
          <p:cNvCxnSpPr>
            <a:cxnSpLocks/>
          </p:cNvCxnSpPr>
          <p:nvPr/>
        </p:nvCxnSpPr>
        <p:spPr>
          <a:xfrm>
            <a:off x="3791150" y="1508034"/>
            <a:ext cx="55225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E5BACFE-C6F4-4094-9268-F4E8A1B81274}"/>
              </a:ext>
            </a:extLst>
          </p:cNvPr>
          <p:cNvCxnSpPr>
            <a:cxnSpLocks/>
          </p:cNvCxnSpPr>
          <p:nvPr/>
        </p:nvCxnSpPr>
        <p:spPr>
          <a:xfrm>
            <a:off x="1603721" y="1508034"/>
            <a:ext cx="98617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C3641B3-B4B9-4ADD-B216-A1EB99B2F68F}"/>
              </a:ext>
            </a:extLst>
          </p:cNvPr>
          <p:cNvSpPr txBox="1"/>
          <p:nvPr/>
        </p:nvSpPr>
        <p:spPr>
          <a:xfrm>
            <a:off x="851688" y="1404752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 err="1"/>
              <a:t>rdata</a:t>
            </a:r>
            <a:endParaRPr lang="en-US" sz="1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988676-3EF1-4783-9B16-1273F8545C10}"/>
              </a:ext>
            </a:extLst>
          </p:cNvPr>
          <p:cNvSpPr/>
          <p:nvPr/>
        </p:nvSpPr>
        <p:spPr>
          <a:xfrm>
            <a:off x="2606269" y="1922963"/>
            <a:ext cx="617506" cy="378732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Addr</a:t>
            </a:r>
            <a:endParaRPr lang="en-US" sz="1100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DF3A60A-6B0A-41EB-AB9A-AA6D41380894}"/>
              </a:ext>
            </a:extLst>
          </p:cNvPr>
          <p:cNvCxnSpPr>
            <a:cxnSpLocks/>
          </p:cNvCxnSpPr>
          <p:nvPr/>
        </p:nvCxnSpPr>
        <p:spPr>
          <a:xfrm>
            <a:off x="3223775" y="2106724"/>
            <a:ext cx="15509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FE6C987-FFBE-47C2-96BB-1C044D2D3A65}"/>
              </a:ext>
            </a:extLst>
          </p:cNvPr>
          <p:cNvSpPr/>
          <p:nvPr/>
        </p:nvSpPr>
        <p:spPr>
          <a:xfrm>
            <a:off x="2423630" y="2108376"/>
            <a:ext cx="1392697" cy="329912"/>
          </a:xfrm>
          <a:custGeom>
            <a:avLst/>
            <a:gdLst>
              <a:gd name="connsiteX0" fmla="*/ 1223530 w 1330036"/>
              <a:gd name="connsiteY0" fmla="*/ 0 h 329912"/>
              <a:gd name="connsiteX1" fmla="*/ 1330036 w 1330036"/>
              <a:gd name="connsiteY1" fmla="*/ 0 h 329912"/>
              <a:gd name="connsiteX2" fmla="*/ 1330036 w 1330036"/>
              <a:gd name="connsiteY2" fmla="*/ 329912 h 329912"/>
              <a:gd name="connsiteX3" fmla="*/ 0 w 1330036"/>
              <a:gd name="connsiteY3" fmla="*/ 329912 h 329912"/>
              <a:gd name="connsiteX4" fmla="*/ 0 w 1330036"/>
              <a:gd name="connsiteY4" fmla="*/ 114300 h 329912"/>
              <a:gd name="connsiteX5" fmla="*/ 176645 w 1330036"/>
              <a:gd name="connsiteY5" fmla="*/ 114300 h 32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0036" h="329912">
                <a:moveTo>
                  <a:pt x="1223530" y="0"/>
                </a:moveTo>
                <a:lnTo>
                  <a:pt x="1330036" y="0"/>
                </a:lnTo>
                <a:lnTo>
                  <a:pt x="1330036" y="329912"/>
                </a:lnTo>
                <a:lnTo>
                  <a:pt x="0" y="329912"/>
                </a:lnTo>
                <a:lnTo>
                  <a:pt x="0" y="114300"/>
                </a:lnTo>
                <a:lnTo>
                  <a:pt x="176645" y="11430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B5A2338-5743-44A8-AC6D-7523189ECEA2}"/>
              </a:ext>
            </a:extLst>
          </p:cNvPr>
          <p:cNvCxnSpPr>
            <a:cxnSpLocks/>
          </p:cNvCxnSpPr>
          <p:nvPr/>
        </p:nvCxnSpPr>
        <p:spPr>
          <a:xfrm>
            <a:off x="1603721" y="2052744"/>
            <a:ext cx="99949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169B4FC-02C0-45BF-8762-2116540B38B7}"/>
              </a:ext>
            </a:extLst>
          </p:cNvPr>
          <p:cNvSpPr txBox="1"/>
          <p:nvPr/>
        </p:nvSpPr>
        <p:spPr>
          <a:xfrm>
            <a:off x="851688" y="1942970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 err="1"/>
              <a:t>vpc</a:t>
            </a:r>
            <a:endParaRPr lang="en-US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307FD2-38ED-4CBF-B342-FACB433CB62D}"/>
              </a:ext>
            </a:extLst>
          </p:cNvPr>
          <p:cNvSpPr txBox="1"/>
          <p:nvPr/>
        </p:nvSpPr>
        <p:spPr>
          <a:xfrm>
            <a:off x="839925" y="3939872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Special R/W</a:t>
            </a:r>
            <a:endParaRPr lang="en-US" sz="1400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ED4D3DB-E112-4A38-BFD5-47AAE2B8F8CF}"/>
              </a:ext>
            </a:extLst>
          </p:cNvPr>
          <p:cNvCxnSpPr>
            <a:cxnSpLocks/>
          </p:cNvCxnSpPr>
          <p:nvPr/>
        </p:nvCxnSpPr>
        <p:spPr>
          <a:xfrm>
            <a:off x="5549313" y="1508034"/>
            <a:ext cx="45073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0A4800BF-C32B-455B-B41D-6FB36B01B37E}"/>
              </a:ext>
            </a:extLst>
          </p:cNvPr>
          <p:cNvSpPr/>
          <p:nvPr/>
        </p:nvSpPr>
        <p:spPr>
          <a:xfrm>
            <a:off x="7047152" y="3260602"/>
            <a:ext cx="858322" cy="561686"/>
          </a:xfrm>
          <a:prstGeom prst="rect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CMP condition</a:t>
            </a:r>
            <a:endParaRPr lang="en-US" sz="1050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DCF449-F4CF-40B1-9E28-8B6F59253671}"/>
              </a:ext>
            </a:extLst>
          </p:cNvPr>
          <p:cNvCxnSpPr>
            <a:cxnSpLocks/>
          </p:cNvCxnSpPr>
          <p:nvPr/>
        </p:nvCxnSpPr>
        <p:spPr>
          <a:xfrm>
            <a:off x="6775315" y="3541676"/>
            <a:ext cx="267513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D5C9451-E4E5-43CE-B5D7-E44958F6F98F}"/>
              </a:ext>
            </a:extLst>
          </p:cNvPr>
          <p:cNvSpPr txBox="1"/>
          <p:nvPr/>
        </p:nvSpPr>
        <p:spPr>
          <a:xfrm>
            <a:off x="5962984" y="2766909"/>
            <a:ext cx="1201259" cy="19640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200" dirty="0"/>
              <a:t>post an opcode</a:t>
            </a:r>
            <a:endParaRPr lang="en-US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D809E2-0544-4999-B8F3-80DB7097EB6B}"/>
              </a:ext>
            </a:extLst>
          </p:cNvPr>
          <p:cNvSpPr/>
          <p:nvPr/>
        </p:nvSpPr>
        <p:spPr>
          <a:xfrm>
            <a:off x="2278966" y="1081712"/>
            <a:ext cx="1746158" cy="1489824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7687B8-3B32-4A6D-927B-739939B24109}"/>
              </a:ext>
            </a:extLst>
          </p:cNvPr>
          <p:cNvSpPr txBox="1"/>
          <p:nvPr/>
        </p:nvSpPr>
        <p:spPr>
          <a:xfrm>
            <a:off x="2396224" y="2562148"/>
            <a:ext cx="1459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SPU DMA channel</a:t>
            </a:r>
            <a:endParaRPr lang="en-US" sz="1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D285ECE-A928-4A2D-ABD6-C947A952679F}"/>
              </a:ext>
            </a:extLst>
          </p:cNvPr>
          <p:cNvSpPr/>
          <p:nvPr/>
        </p:nvSpPr>
        <p:spPr>
          <a:xfrm>
            <a:off x="3707325" y="3918593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2AABB51-AAF3-4115-BA15-66DB9A7B1E3F}"/>
              </a:ext>
            </a:extLst>
          </p:cNvPr>
          <p:cNvSpPr/>
          <p:nvPr/>
        </p:nvSpPr>
        <p:spPr>
          <a:xfrm>
            <a:off x="6749877" y="3518585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6611F2-4488-4A3C-8260-67133DB2CCBA}"/>
              </a:ext>
            </a:extLst>
          </p:cNvPr>
          <p:cNvSpPr/>
          <p:nvPr/>
        </p:nvSpPr>
        <p:spPr>
          <a:xfrm>
            <a:off x="5601450" y="3360678"/>
            <a:ext cx="361534" cy="361534"/>
          </a:xfrm>
          <a:prstGeom prst="ellipse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spc="-100" dirty="0">
                <a:solidFill>
                  <a:schemeClr val="tx1"/>
                </a:solidFill>
              </a:rPr>
              <a:t>&lt;</a:t>
            </a:r>
            <a:r>
              <a:rPr lang="en-US" sz="1400" dirty="0">
                <a:solidFill>
                  <a:schemeClr val="tx1"/>
                </a:solidFill>
              </a:rPr>
              <a:t>&lt;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84878A-F4F7-4BC1-8DCC-4B67F535DEED}"/>
              </a:ext>
            </a:extLst>
          </p:cNvPr>
          <p:cNvSpPr/>
          <p:nvPr/>
        </p:nvSpPr>
        <p:spPr>
          <a:xfrm>
            <a:off x="6171243" y="3360678"/>
            <a:ext cx="481116" cy="361534"/>
          </a:xfrm>
          <a:prstGeom prst="ellipse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+/−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591D670-6FA4-4A89-BF1F-0377B3833538}"/>
              </a:ext>
            </a:extLst>
          </p:cNvPr>
          <p:cNvSpPr/>
          <p:nvPr/>
        </p:nvSpPr>
        <p:spPr>
          <a:xfrm>
            <a:off x="3371109" y="1967043"/>
            <a:ext cx="351339" cy="274166"/>
          </a:xfrm>
          <a:prstGeom prst="ellipse">
            <a:avLst/>
          </a:prstGeom>
          <a:solidFill>
            <a:srgbClr val="DDF0FF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+4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727A581-0A32-412A-B08F-ED069E61DCE6}"/>
              </a:ext>
            </a:extLst>
          </p:cNvPr>
          <p:cNvCxnSpPr/>
          <p:nvPr/>
        </p:nvCxnSpPr>
        <p:spPr>
          <a:xfrm>
            <a:off x="1585151" y="4027325"/>
            <a:ext cx="516021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620AF3-F983-487B-BFA6-657E36E3BB87}"/>
              </a:ext>
            </a:extLst>
          </p:cNvPr>
          <p:cNvCxnSpPr>
            <a:cxnSpLocks/>
          </p:cNvCxnSpPr>
          <p:nvPr/>
        </p:nvCxnSpPr>
        <p:spPr>
          <a:xfrm>
            <a:off x="2101171" y="3665349"/>
            <a:ext cx="0" cy="550601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DCEDEE36-F612-4753-9DA7-454D5D1C5F9A}"/>
              </a:ext>
            </a:extLst>
          </p:cNvPr>
          <p:cNvSpPr txBox="1"/>
          <p:nvPr/>
        </p:nvSpPr>
        <p:spPr>
          <a:xfrm>
            <a:off x="794955" y="4142236"/>
            <a:ext cx="677814" cy="187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r>
              <a:rPr lang="en-US" sz="1000" dirty="0"/>
              <a:t>(to registers)</a:t>
            </a:r>
            <a:endParaRPr lang="en-US" sz="105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D49445D-64FE-8DAB-1785-0B2515E83F30}"/>
              </a:ext>
            </a:extLst>
          </p:cNvPr>
          <p:cNvSpPr/>
          <p:nvPr/>
        </p:nvSpPr>
        <p:spPr>
          <a:xfrm>
            <a:off x="2101820" y="1503336"/>
            <a:ext cx="5283123" cy="2271361"/>
          </a:xfrm>
          <a:custGeom>
            <a:avLst/>
            <a:gdLst>
              <a:gd name="connsiteX0" fmla="*/ 5098943 w 5277173"/>
              <a:gd name="connsiteY0" fmla="*/ 0 h 2301498"/>
              <a:gd name="connsiteX1" fmla="*/ 5277173 w 5277173"/>
              <a:gd name="connsiteY1" fmla="*/ 0 h 2301498"/>
              <a:gd name="connsiteX2" fmla="*/ 5277173 w 5277173"/>
              <a:gd name="connsiteY2" fmla="*/ 1495586 h 2301498"/>
              <a:gd name="connsiteX3" fmla="*/ 519194 w 5277173"/>
              <a:gd name="connsiteY3" fmla="*/ 1495586 h 2301498"/>
              <a:gd name="connsiteX4" fmla="*/ 519194 w 5277173"/>
              <a:gd name="connsiteY4" fmla="*/ 2301498 h 2301498"/>
              <a:gd name="connsiteX5" fmla="*/ 0 w 5277173"/>
              <a:gd name="connsiteY5" fmla="*/ 2301498 h 23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7173" h="2301498">
                <a:moveTo>
                  <a:pt x="5098943" y="0"/>
                </a:moveTo>
                <a:lnTo>
                  <a:pt x="5277173" y="0"/>
                </a:lnTo>
                <a:lnTo>
                  <a:pt x="5277173" y="1495586"/>
                </a:lnTo>
                <a:lnTo>
                  <a:pt x="519194" y="1495586"/>
                </a:lnTo>
                <a:lnTo>
                  <a:pt x="519194" y="2301498"/>
                </a:lnTo>
                <a:lnTo>
                  <a:pt x="0" y="2301498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77410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329B49-F780-4157-847B-9CDAEA1D5E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4E92A-6759-4964-9E67-53E6843996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930338"/>
      </p:ext>
    </p:extLst>
  </p:cSld>
  <p:clrMapOvr>
    <a:masterClrMapping/>
  </p:clrMapOvr>
</p:sld>
</file>

<file path=ppt/theme/theme1.xml><?xml version="1.0" encoding="utf-8"?>
<a:theme xmlns:a="http://schemas.openxmlformats.org/drawingml/2006/main" name="Synaptics Template">
  <a:themeElements>
    <a:clrScheme name="Synaptics Brights Blue Purple Orange">
      <a:dk1>
        <a:srgbClr val="262626"/>
      </a:dk1>
      <a:lt1>
        <a:srgbClr val="FFFFFF"/>
      </a:lt1>
      <a:dk2>
        <a:srgbClr val="13168F"/>
      </a:dk2>
      <a:lt2>
        <a:srgbClr val="EDB159"/>
      </a:lt2>
      <a:accent1>
        <a:srgbClr val="0071CE"/>
      </a:accent1>
      <a:accent2>
        <a:srgbClr val="A925EA"/>
      </a:accent2>
      <a:accent3>
        <a:srgbClr val="FC8F46"/>
      </a:accent3>
      <a:accent4>
        <a:srgbClr val="5D60E9"/>
      </a:accent4>
      <a:accent5>
        <a:srgbClr val="8343B7"/>
      </a:accent5>
      <a:accent6>
        <a:srgbClr val="3C29AA"/>
      </a:accent6>
      <a:hlink>
        <a:srgbClr val="00A3E0"/>
      </a:hlink>
      <a:folHlink>
        <a:srgbClr val="55CAE5"/>
      </a:folHlink>
    </a:clrScheme>
    <a:fontScheme name="Bahnscrift+Avenir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AC472EB1-DDD7-42FB-A901-8B5888D2C3F9}" vid="{F4E9CB13-B27C-4FEA-84A7-61AE956AD3A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817AB77DB96046A33399EAF67468A4" ma:contentTypeVersion="12" ma:contentTypeDescription="Create a new document." ma:contentTypeScope="" ma:versionID="c1087cb72dbd5461766da31def78c0e1">
  <xsd:schema xmlns:xsd="http://www.w3.org/2001/XMLSchema" xmlns:xs="http://www.w3.org/2001/XMLSchema" xmlns:p="http://schemas.microsoft.com/office/2006/metadata/properties" xmlns:ns2="f570e8ae-f583-478b-98d4-9711fb19426d" xmlns:ns3="34eff94c-b822-48d4-bc23-6b7db3f8b8c6" targetNamespace="http://schemas.microsoft.com/office/2006/metadata/properties" ma:root="true" ma:fieldsID="985804bb58dd2c06ea66f3bc4a9992ab" ns2:_="" ns3:_="">
    <xsd:import namespace="f570e8ae-f583-478b-98d4-9711fb19426d"/>
    <xsd:import namespace="34eff94c-b822-48d4-bc23-6b7db3f8b8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0e8ae-f583-478b-98d4-9711fb1942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eff94c-b822-48d4-bc23-6b7db3f8b8c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2E371-BF06-433E-A4AC-D3FE35BDFF42}">
  <ds:schemaRefs>
    <ds:schemaRef ds:uri="http://purl.org/dc/dcmitype/"/>
    <ds:schemaRef ds:uri="http://purl.org/dc/elements/1.1/"/>
    <ds:schemaRef ds:uri="http://purl.org/dc/terms/"/>
    <ds:schemaRef ds:uri="34eff94c-b822-48d4-bc23-6b7db3f8b8c6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f570e8ae-f583-478b-98d4-9711fb19426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B31407C-4254-48BA-B793-BD0DA99D82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3C13A7-EE06-4067-AD33-EDB136E341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0e8ae-f583-478b-98d4-9711fb19426d"/>
    <ds:schemaRef ds:uri="34eff94c-b822-48d4-bc23-6b7db3f8b8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2017_PPT_Synaptics PPT Template_R5_small_FINAL</Template>
  <TotalTime>604468</TotalTime>
  <Words>36118</Words>
  <Application>Microsoft Office PowerPoint</Application>
  <PresentationFormat>On-screen Show (16:9)</PresentationFormat>
  <Paragraphs>4886</Paragraphs>
  <Slides>248</Slides>
  <Notes>78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248</vt:i4>
      </vt:variant>
    </vt:vector>
  </HeadingPairs>
  <TitlesOfParts>
    <vt:vector size="259" baseType="lpstr">
      <vt:lpstr>Arial</vt:lpstr>
      <vt:lpstr>Avenir Next LT Pro</vt:lpstr>
      <vt:lpstr>Avenir Next LT Pro Light</vt:lpstr>
      <vt:lpstr>Bahnschrift</vt:lpstr>
      <vt:lpstr>Calibri</vt:lpstr>
      <vt:lpstr>Courier New</vt:lpstr>
      <vt:lpstr>Symbol</vt:lpstr>
      <vt:lpstr>System Font Regular</vt:lpstr>
      <vt:lpstr>Times New Roman</vt:lpstr>
      <vt:lpstr>Wingdings</vt:lpstr>
      <vt:lpstr>Synaptics Template</vt:lpstr>
      <vt:lpstr>PowerPoint Presentation</vt:lpstr>
      <vt:lpstr>WORK IN PROGRESS!</vt:lpstr>
      <vt:lpstr>Hydra 4</vt:lpstr>
      <vt:lpstr>Hydra 4</vt:lpstr>
      <vt:lpstr>Hydra 4 at a glance</vt:lpstr>
      <vt:lpstr>Hydra</vt:lpstr>
      <vt:lpstr>Hydra in context</vt:lpstr>
      <vt:lpstr>Vector processing on a small budget</vt:lpstr>
      <vt:lpstr>DIG2409 “Byrd”</vt:lpstr>
      <vt:lpstr>SB7900 “SmartBridge”</vt:lpstr>
      <vt:lpstr>Hydra 4</vt:lpstr>
      <vt:lpstr>First implementation:  Hydra 4.0</vt:lpstr>
      <vt:lpstr>Major improvements vs. Hydra 3.3</vt:lpstr>
      <vt:lpstr>Detailed improvements:  General architecture</vt:lpstr>
      <vt:lpstr>Detailed improvements:  Cost and performance</vt:lpstr>
      <vt:lpstr>Detailed improvements:  Programming model</vt:lpstr>
      <vt:lpstr>Detailed improvements:  Arithmetic</vt:lpstr>
      <vt:lpstr>Detailed improvements:  Memory addressing</vt:lpstr>
      <vt:lpstr>Detailed improvements:  Special operations</vt:lpstr>
      <vt:lpstr>Detailed improvements:  Neural networks/ML/AI</vt:lpstr>
      <vt:lpstr>Detailed improvements:  Cryptographic features</vt:lpstr>
      <vt:lpstr>“Hydra Junior”</vt:lpstr>
      <vt:lpstr>“Hydra Junior”</vt:lpstr>
      <vt:lpstr>Hydra 4</vt:lpstr>
      <vt:lpstr>Refreshing Hydra 3</vt:lpstr>
      <vt:lpstr>Why refresh Hydra?  (1)</vt:lpstr>
      <vt:lpstr>Why refresh Hydra?  (2)</vt:lpstr>
      <vt:lpstr>Why refresh Hydra?  (3)</vt:lpstr>
      <vt:lpstr>Why refresh Hydra?  (4)</vt:lpstr>
      <vt:lpstr>Why refresh Hydra?  (5)</vt:lpstr>
      <vt:lpstr>Why refresh Hydra?  (6)</vt:lpstr>
      <vt:lpstr>Why refresh Hydra?  (7)</vt:lpstr>
      <vt:lpstr>Why not just buy it?</vt:lpstr>
      <vt:lpstr>Why not just buy it in RISC-V?</vt:lpstr>
      <vt:lpstr>Why not just buy it in RISC-V?</vt:lpstr>
      <vt:lpstr>PowerPoint Presentation</vt:lpstr>
      <vt:lpstr>PowerPoint Presentation</vt:lpstr>
      <vt:lpstr>Hydra 4</vt:lpstr>
      <vt:lpstr>Hydra’s motivation and design</vt:lpstr>
      <vt:lpstr>Scalable computation</vt:lpstr>
      <vt:lpstr>Scalable computation</vt:lpstr>
      <vt:lpstr>Scaling with N:  Vector processors</vt:lpstr>
      <vt:lpstr>Scaling with N:  Vector processors</vt:lpstr>
      <vt:lpstr>Mixing vector and scalar processing</vt:lpstr>
      <vt:lpstr>Mixing vector and scalar processing</vt:lpstr>
      <vt:lpstr>A legendary example</vt:lpstr>
      <vt:lpstr>PowerPoint Presentation</vt:lpstr>
      <vt:lpstr>Seymour Cray’s heritage</vt:lpstr>
      <vt:lpstr>Cray’s innovations</vt:lpstr>
      <vt:lpstr>Cray’s innovations</vt:lpstr>
      <vt:lpstr>Cray’s innovations:  One more example</vt:lpstr>
      <vt:lpstr>Cray’s innovations:  One more example</vt:lpstr>
      <vt:lpstr>Cray’s innovations:  One more example</vt:lpstr>
      <vt:lpstr>Another Cray hallmark</vt:lpstr>
      <vt:lpstr>Another Cray hallmark</vt:lpstr>
      <vt:lpstr>The Cray-1</vt:lpstr>
      <vt:lpstr>The Cray-1</vt:lpstr>
      <vt:lpstr>The Cray-1 is now history</vt:lpstr>
      <vt:lpstr>Ancient history?</vt:lpstr>
      <vt:lpstr>Ancient history</vt:lpstr>
      <vt:lpstr>Vector processors</vt:lpstr>
      <vt:lpstr>Pipelined processing</vt:lpstr>
      <vt:lpstr>Deep pipelines</vt:lpstr>
      <vt:lpstr>Pipelined vector processors</vt:lpstr>
      <vt:lpstr>Getting the data in and out</vt:lpstr>
      <vt:lpstr>Banked data RAM</vt:lpstr>
      <vt:lpstr>Hydra’s pipeline</vt:lpstr>
      <vt:lpstr>The Hydra 4 vector coprocessor</vt:lpstr>
      <vt:lpstr>PowerPoint Presentation</vt:lpstr>
      <vt:lpstr>Hydra 4</vt:lpstr>
      <vt:lpstr>Hydra 4</vt:lpstr>
      <vt:lpstr>Using Hydra 4:  A simple example</vt:lpstr>
      <vt:lpstr>Sequential instructions</vt:lpstr>
      <vt:lpstr>Reading Hydra’s results in firmware</vt:lpstr>
      <vt:lpstr>Combining data types</vt:lpstr>
      <vt:lpstr>Combining addressing modes</vt:lpstr>
      <vt:lpstr>Scalar values</vt:lpstr>
      <vt:lpstr>Vector masks</vt:lpstr>
      <vt:lpstr>How Hydra functions interface to the hardware</vt:lpstr>
      <vt:lpstr>Vector registers</vt:lpstr>
      <vt:lpstr>Choosing the vector registers</vt:lpstr>
      <vt:lpstr>Using interrupts</vt:lpstr>
      <vt:lpstr>Using interrupts on Chimera</vt:lpstr>
      <vt:lpstr>Eliminating setup overhead</vt:lpstr>
      <vt:lpstr>Instruction buffer</vt:lpstr>
      <vt:lpstr>Example:  Square root using Newton’s method</vt:lpstr>
      <vt:lpstr>Example:  Square root using Newton’s method</vt:lpstr>
      <vt:lpstr>Example:  Square root with vector registers</vt:lpstr>
      <vt:lpstr>Example:  Square root with the SPU</vt:lpstr>
      <vt:lpstr>Example:  Floating-point FFT</vt:lpstr>
      <vt:lpstr>Example:  Floating-point FFT  (2)</vt:lpstr>
      <vt:lpstr>Example:  Floating-point FFT  (3)</vt:lpstr>
      <vt:lpstr>Example:  Floating-point FFT  (4)</vt:lpstr>
      <vt:lpstr>Hydra 4</vt:lpstr>
      <vt:lpstr>Hydra 4’s registers</vt:lpstr>
      <vt:lpstr>Address registers</vt:lpstr>
      <vt:lpstr>Hydra 4 registers  (shown for W = 20)</vt:lpstr>
      <vt:lpstr>Using Hydra in multiple threads, tasks, or cores</vt:lpstr>
      <vt:lpstr>Hydra 4</vt:lpstr>
      <vt:lpstr>Vector operations</vt:lpstr>
      <vt:lpstr>Vector operations:  Basic arithmetic</vt:lpstr>
      <vt:lpstr>Vector operations:  Fused multiply-add</vt:lpstr>
      <vt:lpstr>Vector operations:  Multiply-accumulate</vt:lpstr>
      <vt:lpstr>Vector operations:  Division and square root</vt:lpstr>
      <vt:lpstr>Vector operations:  Other arithmetic</vt:lpstr>
      <vt:lpstr>Vector operations:  Other arithmetic</vt:lpstr>
      <vt:lpstr>Vector operations:  Data motion</vt:lpstr>
      <vt:lpstr>Vector operations:  Gather/compact</vt:lpstr>
      <vt:lpstr>Vector operations:  Bitwise operations</vt:lpstr>
      <vt:lpstr>Vector operations:  More bitwise operations</vt:lpstr>
      <vt:lpstr>Vector operations:  Comparison</vt:lpstr>
      <vt:lpstr>Vector operations:  Min and Max</vt:lpstr>
      <vt:lpstr>Vector operations:  Sorting and median filters</vt:lpstr>
      <vt:lpstr>Vector operations:  Cryptographic</vt:lpstr>
      <vt:lpstr>Other operations:  Controlling Hydra</vt:lpstr>
      <vt:lpstr>Instruction timing</vt:lpstr>
      <vt:lpstr>Instruction startup overhead</vt:lpstr>
      <vt:lpstr>Vector processing pipeline</vt:lpstr>
      <vt:lpstr>Vector operations:  Instruction modifiers “m”</vt:lpstr>
      <vt:lpstr>Opcode format</vt:lpstr>
      <vt:lpstr>Vector instructions</vt:lpstr>
      <vt:lpstr>Vector mask</vt:lpstr>
      <vt:lpstr>Indexed addressing and sparse masks</vt:lpstr>
      <vt:lpstr>Other things done differently from Hydra 3</vt:lpstr>
      <vt:lpstr>Other things done differently  (2)</vt:lpstr>
      <vt:lpstr>Padded convolutions</vt:lpstr>
      <vt:lpstr>Hydra 4</vt:lpstr>
      <vt:lpstr>Data types</vt:lpstr>
      <vt:lpstr>Numbers</vt:lpstr>
      <vt:lpstr>Data types:  Signed integers</vt:lpstr>
      <vt:lpstr>Data types:  Unsigned integers</vt:lpstr>
      <vt:lpstr>Data types:  Truncating unsigned integers</vt:lpstr>
      <vt:lpstr>Data types:  Truncating signed integers</vt:lpstr>
      <vt:lpstr>Data types:  Fixed-point numbers</vt:lpstr>
      <vt:lpstr>Data types:  Floating-point numbers</vt:lpstr>
      <vt:lpstr>Data types:  Posits</vt:lpstr>
      <vt:lpstr>SIMD operation</vt:lpstr>
      <vt:lpstr>Hydra 4</vt:lpstr>
      <vt:lpstr>Addressing modes</vt:lpstr>
      <vt:lpstr>Addressing modes:  Basic vectors and scalars</vt:lpstr>
      <vt:lpstr>Addressing modes:  Special modes</vt:lpstr>
      <vt:lpstr>Addressing modes:  Matrix modes</vt:lpstr>
      <vt:lpstr>Addressing modes:  FFT-related modes</vt:lpstr>
      <vt:lpstr>Addressing modes:  Packed mode</vt:lpstr>
      <vt:lpstr>Addressing modes:  Other modes</vt:lpstr>
      <vt:lpstr>Addressing modes:  Pattern mode</vt:lpstr>
      <vt:lpstr>Hydra 4</vt:lpstr>
      <vt:lpstr>Stored program unit</vt:lpstr>
      <vt:lpstr>Stored program unit</vt:lpstr>
      <vt:lpstr>Stored program unit  (continued…)</vt:lpstr>
      <vt:lpstr>Stored program unit  (continued…)</vt:lpstr>
      <vt:lpstr>Stored program unit  (continued…)</vt:lpstr>
      <vt:lpstr>Hydra 4</vt:lpstr>
      <vt:lpstr>Hydra 4 User’s Guide</vt:lpstr>
      <vt:lpstr>Hydra 4 tools</vt:lpstr>
      <vt:lpstr>A true Hydra “compiler”?</vt:lpstr>
      <vt:lpstr>Porting legacy Hydra 3 firmware to Hydra 4</vt:lpstr>
      <vt:lpstr>Compatibility mode</vt:lpstr>
      <vt:lpstr>HydraSim simulator</vt:lpstr>
      <vt:lpstr>Hosted simulation with HydraSim</vt:lpstr>
      <vt:lpstr>SIMT4 simulator</vt:lpstr>
      <vt:lpstr>HydraMath library</vt:lpstr>
      <vt:lpstr>Hydra 4</vt:lpstr>
      <vt:lpstr>Implemented so far…</vt:lpstr>
      <vt:lpstr>Not yet implemented, omitted from Byrd</vt:lpstr>
      <vt:lpstr>Hydra 4</vt:lpstr>
      <vt:lpstr>Performance</vt:lpstr>
      <vt:lpstr>Performance</vt:lpstr>
      <vt:lpstr>Hydra is as fast as a supercomputer …</vt:lpstr>
      <vt:lpstr>Is that progress?</vt:lpstr>
      <vt:lpstr>Hardware details</vt:lpstr>
      <vt:lpstr>Hydra 4</vt:lpstr>
      <vt:lpstr>Hydra 4</vt:lpstr>
      <vt:lpstr>Block diagram</vt:lpstr>
      <vt:lpstr>In Byrd</vt:lpstr>
      <vt:lpstr>Port list:  Clocks and control</vt:lpstr>
      <vt:lpstr>Clock gating</vt:lpstr>
      <vt:lpstr>Hydra 4</vt:lpstr>
      <vt:lpstr>Block diagram</vt:lpstr>
      <vt:lpstr>Host interface</vt:lpstr>
      <vt:lpstr>Host interface:  Chimera-style</vt:lpstr>
      <vt:lpstr>Host interface:  Chimera-style</vt:lpstr>
      <vt:lpstr>Host interface:  Chimera-style</vt:lpstr>
      <vt:lpstr>Host interface signal timing</vt:lpstr>
      <vt:lpstr>Port list:  Chimera-style host interface (writing)</vt:lpstr>
      <vt:lpstr>Port list:  Chimera-style host interface (reading)</vt:lpstr>
      <vt:lpstr>Host interface:  AHB</vt:lpstr>
      <vt:lpstr>Host interface:  AHB</vt:lpstr>
      <vt:lpstr>Port list:  AHB host interface</vt:lpstr>
      <vt:lpstr>AHB host interface and registers</vt:lpstr>
      <vt:lpstr>Host interface:  APB</vt:lpstr>
      <vt:lpstr>Port list:  APB host interface</vt:lpstr>
      <vt:lpstr>Host interface:  Direct-style</vt:lpstr>
      <vt:lpstr>Port list:  Direct host interface</vt:lpstr>
      <vt:lpstr>Hydra 4</vt:lpstr>
      <vt:lpstr>Block diagram</vt:lpstr>
      <vt:lpstr>Instruction decoding</vt:lpstr>
      <vt:lpstr>Instruction control</vt:lpstr>
      <vt:lpstr>Instruction control</vt:lpstr>
      <vt:lpstr>Instruction joining</vt:lpstr>
      <vt:lpstr>Hydra 4</vt:lpstr>
      <vt:lpstr>Block diagram</vt:lpstr>
      <vt:lpstr>Memory interfaces</vt:lpstr>
      <vt:lpstr>Memory interfaces</vt:lpstr>
      <vt:lpstr>Memory protocol options</vt:lpstr>
      <vt:lpstr>Memory interface signals</vt:lpstr>
      <vt:lpstr>Memory interface signal timing</vt:lpstr>
      <vt:lpstr>Port list:  RAM bank interface  (if Direct-style)</vt:lpstr>
      <vt:lpstr>Port list:  RAM bank interface  (if AHB-style)</vt:lpstr>
      <vt:lpstr>Port list:  General Direct-style master interface</vt:lpstr>
      <vt:lpstr>Port list:  General AHB master interface</vt:lpstr>
      <vt:lpstr>Memory interfaces</vt:lpstr>
      <vt:lpstr>Hydra 4</vt:lpstr>
      <vt:lpstr>Block diagram</vt:lpstr>
      <vt:lpstr>DMA channels</vt:lpstr>
      <vt:lpstr>DMA channels</vt:lpstr>
      <vt:lpstr>RAM read/write channels with FIFOs</vt:lpstr>
      <vt:lpstr>RAM read/write channels with FIFOs</vt:lpstr>
      <vt:lpstr>RAM read/write channels with FIFOs</vt:lpstr>
      <vt:lpstr>RAM read/write channels with FIFOs</vt:lpstr>
      <vt:lpstr>RAM read/write channels with FIFOs</vt:lpstr>
      <vt:lpstr>RAM read/write channels with FIFOs</vt:lpstr>
      <vt:lpstr>Bank contention for linear vectors</vt:lpstr>
      <vt:lpstr>Bank contention for strided vectors</vt:lpstr>
      <vt:lpstr>Channels:  Other functions</vt:lpstr>
      <vt:lpstr>Channels:  Other functions</vt:lpstr>
      <vt:lpstr>DMA channel  (each of src1, src2, dest, misc)</vt:lpstr>
      <vt:lpstr>Vector mask channel</vt:lpstr>
      <vt:lpstr>Hydra 4</vt:lpstr>
      <vt:lpstr>Block diagram</vt:lpstr>
      <vt:lpstr>Arithmetic unit</vt:lpstr>
      <vt:lpstr>Arithmetic pipeline</vt:lpstr>
      <vt:lpstr>Arithmetic pipeline</vt:lpstr>
      <vt:lpstr>Numbers</vt:lpstr>
      <vt:lpstr>Internal number format</vt:lpstr>
      <vt:lpstr>Multiply-accumulate</vt:lpstr>
      <vt:lpstr>Multiply-accumulate</vt:lpstr>
      <vt:lpstr>Multiply-accumulate</vt:lpstr>
      <vt:lpstr>Multiply-accumulate:  VDMAC sequencing</vt:lpstr>
      <vt:lpstr>Multiply-accumulate:  VDMAC sequencing</vt:lpstr>
      <vt:lpstr>Multiply-accumulate:  Rounding error</vt:lpstr>
      <vt:lpstr>Multiply-accumulate</vt:lpstr>
      <vt:lpstr>ALU:  Other operations</vt:lpstr>
      <vt:lpstr>Hydra 4</vt:lpstr>
      <vt:lpstr>Block diagram</vt:lpstr>
      <vt:lpstr>Stored program unit</vt:lpstr>
      <vt:lpstr>Stored program unit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Hydra 4 Architecture</dc:title>
  <dc:creator>Daveg@synaptics.com</dc:creator>
  <cp:lastModifiedBy>Dave Gillespie</cp:lastModifiedBy>
  <cp:revision>10541</cp:revision>
  <cp:lastPrinted>2024-02-20T21:56:57Z</cp:lastPrinted>
  <dcterms:created xsi:type="dcterms:W3CDTF">2017-04-06T16:59:30Z</dcterms:created>
  <dcterms:modified xsi:type="dcterms:W3CDTF">2026-10-29T19:37:18Z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0x0101000F817AB77DB96046A33399EAF67468A4</vt:lpwstr>
  </property>
</Properties>
</file>