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36" r:id="rId4"/>
  </p:sldMasterIdLst>
  <p:notesMasterIdLst>
    <p:notesMasterId r:id="rId24"/>
  </p:notesMasterIdLst>
  <p:handoutMasterIdLst>
    <p:handoutMasterId r:id="rId25"/>
  </p:handoutMasterIdLst>
  <p:sldIdLst>
    <p:sldId id="2146449609" r:id="rId5"/>
    <p:sldId id="2146449687" r:id="rId6"/>
    <p:sldId id="2146449688" r:id="rId7"/>
    <p:sldId id="269" r:id="rId8"/>
    <p:sldId id="2146449674" r:id="rId9"/>
    <p:sldId id="2146449673" r:id="rId10"/>
    <p:sldId id="2146449695" r:id="rId11"/>
    <p:sldId id="2146449694" r:id="rId12"/>
    <p:sldId id="2146449675" r:id="rId13"/>
    <p:sldId id="2146449676" r:id="rId14"/>
    <p:sldId id="2146449689" r:id="rId15"/>
    <p:sldId id="2146449690" r:id="rId16"/>
    <p:sldId id="2146449691" r:id="rId17"/>
    <p:sldId id="2146449692" r:id="rId18"/>
    <p:sldId id="2146449677" r:id="rId19"/>
    <p:sldId id="2146449678" r:id="rId20"/>
    <p:sldId id="2146449686" r:id="rId21"/>
    <p:sldId id="2146449681" r:id="rId22"/>
    <p:sldId id="2146449664" r:id="rId2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5587CE3-91A3-4FB8-9007-11E70D75A950}">
          <p14:sldIdLst>
            <p14:sldId id="2146449609"/>
          </p14:sldIdLst>
        </p14:section>
        <p14:section name="Introduction" id="{E0086EB2-CDC3-4DC4-AA94-02C6EC94EDFE}">
          <p14:sldIdLst>
            <p14:sldId id="2146449687"/>
            <p14:sldId id="2146449688"/>
            <p14:sldId id="269"/>
            <p14:sldId id="2146449674"/>
            <p14:sldId id="2146449673"/>
            <p14:sldId id="2146449695"/>
            <p14:sldId id="2146449694"/>
            <p14:sldId id="2146449675"/>
            <p14:sldId id="2146449676"/>
            <p14:sldId id="2146449689"/>
            <p14:sldId id="2146449690"/>
            <p14:sldId id="2146449691"/>
            <p14:sldId id="2146449692"/>
            <p14:sldId id="2146449677"/>
            <p14:sldId id="2146449678"/>
            <p14:sldId id="2146449686"/>
            <p14:sldId id="2146449681"/>
          </p14:sldIdLst>
        </p14:section>
        <p14:section name="Conclusion" id="{24263741-EA86-4D11-A9D1-61FB123341D6}">
          <p14:sldIdLst>
            <p14:sldId id="2146449664"/>
          </p14:sldIdLst>
        </p14:section>
      </p14:sectionLst>
    </p:ext>
    <p:ext uri="{EFAFB233-063F-42B5-8137-9DF3F51BA10A}">
      <p15:sldGuideLst xmlns:p15="http://schemas.microsoft.com/office/powerpoint/2012/main"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588D71A-6950-BC7F-F86C-B84A019DCDBC}" name="Saleel" initials="S" userId="S::sawsare@synaptics.com::fedb504c-c002-461c-92e4-d982da5ca2a3" providerId="AD"/>
  <p188:author id="{6D278E26-CA87-1E8E-5C46-CEBB746F534B}" name="Sarah Siripoke" initials="SS" userId="S::ssiripok@synaptics.com::6c67fa86-20bf-4872-ac00-ae183e8edd46" providerId="AD"/>
  <p188:author id="{4CAAAF38-55D1-40BC-F495-486D9AF1BBF5}" name="HungChou Liao" initials="HL" userId="S::hliao@synaptics.com::4e90bf83-1419-4bb5-885a-c655b3eab499" providerId="AD"/>
  <p188:author id="{2FB83264-BDEE-3094-0617-2465A1531A9D}" name="Michael Bunnell" initials="MB" userId="S::mbunnell@synaptics.com::0ab9ffdf-90e9-48c4-bc83-555779e265ef" providerId="AD"/>
  <p188:author id="{8E395881-7A4A-6EE9-9E01-59A15225FDD1}" name="Sheryl Tamashiro" initials="ST" userId="S::stamashi@synaptics.com::956b4058-c295-4a84-b64d-348b4f1a07b8" providerId="AD"/>
  <p188:author id="{793FA89E-97E1-F789-39A5-9C05EC842956}" name="Jeff Lukanc" initials="JL" userId="S::jlukanc@synaptics.com::7d41869d-8756-43f1-9ae1-eddec457f750" providerId="AD"/>
  <p188:author id="{E5F36FA8-2D26-4D2E-8235-4D29AC6F1E73}" name="Dave Gillespie" initials="DG" userId="S::daveg@synaptics.com::db509f86-3901-4402-8b88-d2e6d9722b53" providerId="AD"/>
  <p188:author id="{DFEFA6C8-FDC6-F98A-DF40-F5CB64C7474E}" name="Ben Hall" initials="BH" userId="S::bhall@synaptics.com::272f5e37-7011-4c05-9778-04a3729bda26" providerId="AD"/>
  <p188:author id="{8854A7DB-C618-644D-C687-F8175364C53A}" name="Ivan Knez" initials="" userId="S::iknez@synaptics.com::6c4ec372-79b1-4322-ad0c-9fb610b21134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ti Glenn" initials="PG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BBED"/>
    <a:srgbClr val="ECF0FB"/>
    <a:srgbClr val="F7F9FB"/>
    <a:srgbClr val="0B193E"/>
    <a:srgbClr val="0D1324"/>
    <a:srgbClr val="0C1220"/>
    <a:srgbClr val="DCE5ED"/>
    <a:srgbClr val="0059B6"/>
    <a:srgbClr val="3F68AA"/>
    <a:srgbClr val="101E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706" y="86"/>
      </p:cViewPr>
      <p:guideLst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1E5AFD-86B2-2842-9A41-5E2FD19C0005}" type="datetimeFigureOut">
              <a:rPr lang="en-US" smtClean="0">
                <a:latin typeface="Arial" panose="020B0604020202020204" pitchFamily="34" charset="0"/>
              </a:rPr>
              <a:t>10/27/2026</a:t>
            </a:fld>
            <a:endParaRPr lang="en-US"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2B277D-21B6-A347-8831-E42551DA1900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8133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14AC6344-8016-456A-8228-23859DDEF392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C9F7D6DA-D587-42FF-94AA-1ED5D223FF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5617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Photos found on Google Images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Neural drawing is from researchgate.net (via Google Images)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9088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1E393-2E82-4751-769C-977E6DBDA4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B7C77F-6766-01A6-6918-B9E1334E28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CE1EA0-5E87-83AD-8420-5165015D03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Photos found from Google Images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Neural drawing is from researchgate.net (via Google Images)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383E9F-DB94-9B05-84E7-75136A112E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124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F7D6DA-D587-42FF-94AA-1ED5D223FF4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01940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6786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2F993-6E21-048A-0121-2B5909A48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620564-3E66-FE02-830E-989C4862C0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E9CA56-7653-E87F-FB16-60C7B47021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FCBD05-DFAA-1453-9626-D08A42069B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F7D6DA-D587-42FF-94AA-1ED5D223FF4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15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microsoft.com/office/2007/relationships/hdphoto" Target="../media/hdphoto3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le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0C8A44-17B2-BCE5-EC09-BEA29D80E06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D6D404D-4AEF-701C-2817-CDD425501616}"/>
              </a:ext>
            </a:extLst>
          </p:cNvPr>
          <p:cNvSpPr/>
          <p:nvPr/>
        </p:nvSpPr>
        <p:spPr>
          <a:xfrm>
            <a:off x="0" y="59225"/>
            <a:ext cx="6377152" cy="5084275"/>
          </a:xfrm>
          <a:prstGeom prst="rect">
            <a:avLst/>
          </a:prstGeom>
          <a:gradFill flip="none" rotWithShape="1">
            <a:gsLst>
              <a:gs pos="100000">
                <a:srgbClr val="F7F9FB">
                  <a:alpha val="0"/>
                </a:srgbClr>
              </a:gs>
              <a:gs pos="0">
                <a:srgbClr val="F7F9FB"/>
              </a:gs>
              <a:gs pos="39000">
                <a:srgbClr val="F7F9FB">
                  <a:alpha val="63000"/>
                </a:srgbClr>
              </a:gs>
            </a:gsLst>
            <a:lin ang="0" scaled="1"/>
            <a:tileRect/>
          </a:gradFill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">
              <a:tabLst>
                <a:tab pos="91440" algn="l"/>
              </a:tabLst>
            </a:pPr>
            <a:endParaRPr lang="en-US" sz="2800" err="1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ADA00BE-E6A4-34A1-688C-CF5CE4CC8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256698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2D1C1AB2-B3B8-236C-9880-F8D58F823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9638" y="271938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5906894-08FE-0875-2663-5DE0878E42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6810" y="1811825"/>
            <a:ext cx="4189953" cy="1117571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3400"/>
              </a:lnSpc>
              <a:spcBef>
                <a:spcPts val="0"/>
              </a:spcBef>
              <a:buNone/>
              <a:defRPr sz="3600" b="1" i="0">
                <a:solidFill>
                  <a:srgbClr val="1D252E"/>
                </a:solidFill>
                <a:latin typeface="Arial"/>
                <a:ea typeface="Avenir Next Demi Bold" panose="020B0703020202020204" pitchFamily="34" charset="0"/>
                <a:cs typeface="Arial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87D8D831-D297-8DB4-2DB4-72029730C32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6810" y="2772890"/>
            <a:ext cx="4189953" cy="1117571"/>
          </a:xfrm>
          <a:prstGeom prst="rect">
            <a:avLst/>
          </a:prstGeom>
        </p:spPr>
        <p:txBody>
          <a:bodyPr anchor="t"/>
          <a:lstStyle>
            <a:lvl1pPr marL="0" indent="0">
              <a:buFontTx/>
              <a:buNone/>
              <a:defRPr sz="1400" b="0" cap="none" baseline="0">
                <a:solidFill>
                  <a:srgbClr val="1D252E"/>
                </a:solidFill>
                <a:latin typeface="Arial"/>
                <a:ea typeface="Avenir Next" panose="020B0503020202020204" pitchFamily="34" charset="0"/>
                <a:cs typeface="Arial"/>
              </a:defRPr>
            </a:lvl1pPr>
          </a:lstStyle>
          <a:p>
            <a:pPr lvl="0"/>
            <a:r>
              <a:rPr lang="en-US"/>
              <a:t>Presenter Name</a:t>
            </a:r>
          </a:p>
          <a:p>
            <a:pPr lvl="0"/>
            <a:r>
              <a:rPr lang="en-US"/>
              <a:t>XX September 2021</a:t>
            </a:r>
          </a:p>
          <a:p>
            <a:pPr lvl="0"/>
            <a:r>
              <a:rPr lang="en-US"/>
              <a:t>Dept. #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04B9DC-C5B3-60F3-D694-3852F945307A}"/>
              </a:ext>
            </a:extLst>
          </p:cNvPr>
          <p:cNvSpPr/>
          <p:nvPr/>
        </p:nvSpPr>
        <p:spPr>
          <a:xfrm>
            <a:off x="0" y="0"/>
            <a:ext cx="5862952" cy="59225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345739"/>
      </p:ext>
    </p:extLst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- Left">
    <p:bg>
      <p:bgPr>
        <a:solidFill>
          <a:srgbClr val="1837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71B40695-838B-B944-E583-0B7FBF7D1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170" y="225661"/>
            <a:ext cx="5129119" cy="47992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7B2B3F8-5677-EB11-613E-B94CD6E5377A}"/>
              </a:ext>
            </a:extLst>
          </p:cNvPr>
          <p:cNvGrpSpPr/>
          <p:nvPr/>
        </p:nvGrpSpPr>
        <p:grpSpPr>
          <a:xfrm>
            <a:off x="5689385" y="292403"/>
            <a:ext cx="3084645" cy="369637"/>
            <a:chOff x="5693014" y="372240"/>
            <a:chExt cx="3084645" cy="369637"/>
          </a:xfrm>
        </p:grpSpPr>
        <p:sp>
          <p:nvSpPr>
            <p:cNvPr id="4" name="Text Placeholder 1">
              <a:extLst>
                <a:ext uri="{FF2B5EF4-FFF2-40B4-BE49-F238E27FC236}">
                  <a16:creationId xmlns:a16="http://schemas.microsoft.com/office/drawing/2014/main" id="{B00C881F-B97F-9C1D-F085-672E0A279794}"/>
                </a:ext>
              </a:extLst>
            </p:cNvPr>
            <p:cNvSpPr txBox="1">
              <a:spLocks/>
            </p:cNvSpPr>
            <p:nvPr/>
          </p:nvSpPr>
          <p:spPr>
            <a:xfrm>
              <a:off x="5693014" y="372240"/>
              <a:ext cx="3015412" cy="369637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>
              <a:lvl1pPr marL="182880" indent="-182880" algn="l" defTabSz="457200" rtl="0" eaLnBrk="1" latinLnBrk="0" hangingPunct="1">
                <a:spcBef>
                  <a:spcPts val="300"/>
                </a:spcBef>
                <a:buFont typeface="Arial" panose="020B0604020202020204" pitchFamily="34" charset="0"/>
                <a:buNone/>
                <a:tabLst/>
                <a:defRPr sz="1400" kern="1200">
                  <a:solidFill>
                    <a:srgbClr val="0C1220"/>
                  </a:solidFill>
                  <a:latin typeface="Arial"/>
                  <a:ea typeface="+mn-ea"/>
                  <a:cs typeface="Arial"/>
                </a:defRPr>
              </a:lvl1pPr>
              <a:lvl2pPr marL="182563" indent="-182880" algn="l" defTabSz="457200" rtl="0" eaLnBrk="1" latinLnBrk="0" hangingPunct="1">
                <a:spcBef>
                  <a:spcPts val="3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rgbClr val="0C1220"/>
                  </a:solidFill>
                  <a:latin typeface="Arial"/>
                  <a:ea typeface="+mn-ea"/>
                  <a:cs typeface="Arial"/>
                </a:defRPr>
              </a:lvl2pPr>
              <a:lvl3pPr marL="401638" indent="-182880" algn="l" defTabSz="457200" rtl="0" eaLnBrk="1" latinLnBrk="0" hangingPunct="1">
                <a:spcBef>
                  <a:spcPts val="300"/>
                </a:spcBef>
                <a:buFont typeface="System Font Regular"/>
                <a:buChar char="–"/>
                <a:tabLst/>
                <a:defRPr sz="1050" kern="1200">
                  <a:solidFill>
                    <a:srgbClr val="0C1220"/>
                  </a:solidFill>
                  <a:latin typeface="Arial"/>
                  <a:ea typeface="+mn-ea"/>
                  <a:cs typeface="Arial"/>
                </a:defRPr>
              </a:lvl3pPr>
              <a:lvl4pPr marL="630238" indent="-182880" algn="l" defTabSz="457200" rtl="0" eaLnBrk="1" latinLnBrk="0" hangingPunct="1">
                <a:spcBef>
                  <a:spcPts val="300"/>
                </a:spcBef>
                <a:buFont typeface="Arial" panose="020B0604020202020204" pitchFamily="34" charset="0"/>
                <a:buChar char="•"/>
                <a:tabLst>
                  <a:tab pos="630238" algn="l"/>
                </a:tabLst>
                <a:defRPr sz="1050" kern="1200">
                  <a:solidFill>
                    <a:srgbClr val="0C1220"/>
                  </a:solidFill>
                  <a:latin typeface="Arial"/>
                  <a:ea typeface="+mn-ea"/>
                  <a:cs typeface="Arial"/>
                </a:defRPr>
              </a:lvl4pPr>
              <a:lvl5pPr marL="860425" indent="-182880" algn="l" defTabSz="457200" rtl="0" eaLnBrk="1" latinLnBrk="0" hangingPunct="1">
                <a:spcBef>
                  <a:spcPts val="300"/>
                </a:spcBef>
                <a:buFont typeface="System Font Regular"/>
                <a:buChar char="–"/>
                <a:tabLst/>
                <a:defRPr sz="1050" kern="1200">
                  <a:solidFill>
                    <a:srgbClr val="0C1220"/>
                  </a:solidFill>
                  <a:latin typeface="Arial"/>
                  <a:ea typeface="+mn-ea"/>
                  <a:cs typeface="Arial"/>
                </a:defRPr>
              </a:lvl5pPr>
              <a:lvl6pPr marL="1028700" indent="-182880" algn="l" defTabSz="457200" rtl="0" eaLnBrk="1" latinLnBrk="0" hangingPunct="1">
                <a:spcBef>
                  <a:spcPts val="300"/>
                </a:spcBef>
                <a:buFont typeface="Arial"/>
                <a:buChar char="•"/>
                <a:defRPr sz="1050" kern="1200">
                  <a:solidFill>
                    <a:srgbClr val="0C122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/>
              <a:r>
                <a:rPr lang="en-US" sz="1050" b="1">
                  <a:solidFill>
                    <a:schemeClr val="tx1"/>
                  </a:solidFill>
                </a:rPr>
                <a:t>Using Industry-standard AI Techniques to Solve Real-world Display Problems at the Edge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267169E-9900-2B15-EA7D-D302EAC906D8}"/>
                </a:ext>
              </a:extLst>
            </p:cNvPr>
            <p:cNvSpPr/>
            <p:nvPr/>
          </p:nvSpPr>
          <p:spPr>
            <a:xfrm>
              <a:off x="8759371" y="375870"/>
              <a:ext cx="18288" cy="313560"/>
            </a:xfrm>
            <a:prstGeom prst="rect">
              <a:avLst/>
            </a:prstGeom>
            <a:gradFill flip="none" rotWithShape="1">
              <a:gsLst>
                <a:gs pos="0">
                  <a:schemeClr val="accent3"/>
                </a:gs>
                <a:gs pos="100000">
                  <a:srgbClr val="003B91"/>
                </a:gs>
              </a:gsLst>
              <a:lin ang="5400000" scaled="1"/>
              <a:tileRect/>
            </a:gradFill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90408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4" orient="horz" pos="468">
          <p15:clr>
            <a:srgbClr val="FBAE40"/>
          </p15:clr>
        </p15:guide>
        <p15:guide id="5" orient="horz" pos="306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Content - Left">
    <p:bg>
      <p:bgPr>
        <a:solidFill>
          <a:srgbClr val="1837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2CDFDC06-A386-4A07-0070-9F9038212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170" y="923200"/>
            <a:ext cx="8380992" cy="36154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80D32F84-D2C3-2927-D0A1-546B09349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170" y="265579"/>
            <a:ext cx="8380992" cy="47992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348033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4" orient="horz" pos="468">
          <p15:clr>
            <a:srgbClr val="FBAE40"/>
          </p15:clr>
        </p15:guide>
        <p15:guide id="5" orient="horz" pos="3060">
          <p15:clr>
            <a:srgbClr val="FBAE40"/>
          </p15:clr>
        </p15:guide>
        <p15:guide id="6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7CA8F8A-A63D-1415-A9D4-03A75DE8068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5998" y="2073819"/>
            <a:ext cx="6778002" cy="272141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76C27C2-F582-816B-014E-34D24659D465}"/>
              </a:ext>
            </a:extLst>
          </p:cNvPr>
          <p:cNvSpPr/>
          <p:nvPr/>
        </p:nvSpPr>
        <p:spPr>
          <a:xfrm rot="16200000">
            <a:off x="3776865" y="-571902"/>
            <a:ext cx="4801821" cy="5932448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82000">
                <a:schemeClr val="accent5">
                  <a:alpha val="0"/>
                </a:schemeClr>
              </a:gs>
            </a:gsLst>
            <a:lin ang="15600000" scaled="0"/>
            <a:tileRect/>
          </a:gradFill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05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4" name="Picture 13" descr="A blue circle with a logo&#10;&#10;AI-generated content may be incorrect.">
            <a:extLst>
              <a:ext uri="{FF2B5EF4-FFF2-40B4-BE49-F238E27FC236}">
                <a16:creationId xmlns:a16="http://schemas.microsoft.com/office/drawing/2014/main" id="{CC11DFEF-7286-BC92-81F2-FAAB3646245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1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6616" y="978938"/>
            <a:ext cx="2920155" cy="318562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3BC021C-F018-C46A-87D0-0B9B7E6ED536}"/>
              </a:ext>
            </a:extLst>
          </p:cNvPr>
          <p:cNvSpPr/>
          <p:nvPr/>
        </p:nvSpPr>
        <p:spPr>
          <a:xfrm rot="16200000">
            <a:off x="5251945" y="903182"/>
            <a:ext cx="4801821" cy="2982285"/>
          </a:xfrm>
          <a:prstGeom prst="rect">
            <a:avLst/>
          </a:prstGeom>
          <a:gradFill flip="none" rotWithShape="1">
            <a:gsLst>
              <a:gs pos="0">
                <a:srgbClr val="EEF5FC"/>
              </a:gs>
              <a:gs pos="89632">
                <a:srgbClr val="EEF5FC">
                  <a:alpha val="0"/>
                </a:srgbClr>
              </a:gs>
              <a:gs pos="33000">
                <a:srgbClr val="EEF5FC">
                  <a:alpha val="22000"/>
                </a:srgbClr>
              </a:gs>
              <a:gs pos="67000">
                <a:srgbClr val="EEF5FC">
                  <a:alpha val="1000"/>
                </a:srgbClr>
              </a:gs>
            </a:gsLst>
            <a:lin ang="16200000" scaled="1"/>
            <a:tileRect/>
          </a:gradFill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05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6" name="Title 110">
            <a:extLst>
              <a:ext uri="{FF2B5EF4-FFF2-40B4-BE49-F238E27FC236}">
                <a16:creationId xmlns:a16="http://schemas.microsoft.com/office/drawing/2014/main" id="{CDE82173-D17A-71B2-FFA9-91B9132226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1790" y="1851071"/>
            <a:ext cx="4788227" cy="1441357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>
              <a:lnSpc>
                <a:spcPts val="5500"/>
              </a:lnSpc>
              <a:defRPr lang="id-ID" sz="4400" dirty="0">
                <a:solidFill>
                  <a:srgbClr val="0059B6"/>
                </a:solidFill>
              </a:defRPr>
            </a:lvl1pPr>
          </a:lstStyle>
          <a:p>
            <a:pPr marL="0" lvl="0"/>
            <a:r>
              <a:rPr lang="en-US"/>
              <a:t>Click here to edit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28774482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svg"/><Relationship Id="rId11" Type="http://schemas.microsoft.com/office/2007/relationships/hdphoto" Target="../media/hdphoto2.wdp"/><Relationship Id="rId5" Type="http://schemas.openxmlformats.org/officeDocument/2006/relationships/theme" Target="../theme/theme1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837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11151A-D533-F99A-8790-E179E86DCC0C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9FB"/>
          </a:solidFill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050" err="1">
              <a:latin typeface="Arial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6ADC52-67B8-59A0-A3D8-830BE8964342}"/>
              </a:ext>
            </a:extLst>
          </p:cNvPr>
          <p:cNvSpPr/>
          <p:nvPr/>
        </p:nvSpPr>
        <p:spPr>
          <a:xfrm>
            <a:off x="0" y="0"/>
            <a:ext cx="5862952" cy="59225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727D65-46A5-37E1-598B-D0DEAF41DFDB}"/>
              </a:ext>
            </a:extLst>
          </p:cNvPr>
          <p:cNvSpPr/>
          <p:nvPr/>
        </p:nvSpPr>
        <p:spPr>
          <a:xfrm>
            <a:off x="457200" y="4908047"/>
            <a:ext cx="1780937" cy="107722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27354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© 2025 Synaptics Incorporated | Confidential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2DF4E2-F471-FA82-3554-69E9C578ACC5}"/>
              </a:ext>
            </a:extLst>
          </p:cNvPr>
          <p:cNvSpPr txBox="1"/>
          <p:nvPr/>
        </p:nvSpPr>
        <p:spPr>
          <a:xfrm>
            <a:off x="8484076" y="4908047"/>
            <a:ext cx="339381" cy="10772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2E7E9304-97EC-41A3-8F3E-34253E9AE411}" type="slidenum">
              <a:rPr lang="en-US" sz="700" b="0" baseline="0" smtClean="0">
                <a:solidFill>
                  <a:srgbClr val="273545"/>
                </a:solidFill>
                <a:latin typeface="Arial"/>
                <a:cs typeface="Arial"/>
              </a:rPr>
              <a:pPr algn="ctr"/>
              <a:t>‹#›</a:t>
            </a:fld>
            <a:endParaRPr lang="en-US" sz="700" b="0" baseline="0">
              <a:solidFill>
                <a:srgbClr val="273545"/>
              </a:solidFill>
              <a:latin typeface="Arial"/>
              <a:cs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B6C19A-08B7-9820-F6CF-822084641A8D}"/>
              </a:ext>
            </a:extLst>
          </p:cNvPr>
          <p:cNvSpPr/>
          <p:nvPr/>
        </p:nvSpPr>
        <p:spPr>
          <a:xfrm>
            <a:off x="0" y="4795354"/>
            <a:ext cx="9144000" cy="348146"/>
          </a:xfrm>
          <a:prstGeom prst="rect">
            <a:avLst/>
          </a:prstGeom>
          <a:gradFill flip="none" rotWithShape="1">
            <a:gsLst>
              <a:gs pos="47000">
                <a:schemeClr val="accent3"/>
              </a:gs>
              <a:gs pos="100000">
                <a:srgbClr val="003B91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281A00-9985-F180-4B91-D992D9CE46C7}"/>
              </a:ext>
            </a:extLst>
          </p:cNvPr>
          <p:cNvSpPr txBox="1"/>
          <p:nvPr/>
        </p:nvSpPr>
        <p:spPr>
          <a:xfrm>
            <a:off x="8484076" y="4900530"/>
            <a:ext cx="339381" cy="12311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2E7E9304-97EC-41A3-8F3E-34253E9AE411}" type="slidenum">
              <a:rPr lang="en-US" sz="800" b="0" baseline="0" smtClean="0">
                <a:solidFill>
                  <a:schemeClr val="accent6"/>
                </a:solidFill>
                <a:latin typeface="Arial"/>
                <a:cs typeface="Arial"/>
              </a:rPr>
              <a:pPr algn="ctr"/>
              <a:t>‹#›</a:t>
            </a:fld>
            <a:endParaRPr lang="en-US" sz="800" b="0" baseline="0">
              <a:solidFill>
                <a:schemeClr val="accent6"/>
              </a:solidFill>
              <a:latin typeface="Arial"/>
              <a:cs typeface="Arial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7B0F6EC-8CC4-4704-B789-C931F6AD21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543011" y="4877359"/>
            <a:ext cx="940625" cy="188125"/>
          </a:xfrm>
          <a:prstGeom prst="rect">
            <a:avLst/>
          </a:prstGeom>
        </p:spPr>
      </p:pic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1FCEEB0C-3BC9-3663-CAF9-BA870F573F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5170" y="923200"/>
            <a:ext cx="8380992" cy="36154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3572D0B-D1F9-E6BD-3415-6FA2AA216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170" y="265579"/>
            <a:ext cx="8380992" cy="47992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D96BC6CD-E680-0453-46BC-B3D46520A2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5170" y="4868326"/>
            <a:ext cx="1174468" cy="237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73B9AB2-2FB2-52AA-94B6-F65C76835FDA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7F9FB"/>
          </a:solidFill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050" err="1">
              <a:latin typeface="Arial"/>
              <a:cs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5F858B-C05A-6623-151B-7F385E7BA284}"/>
              </a:ext>
            </a:extLst>
          </p:cNvPr>
          <p:cNvSpPr/>
          <p:nvPr userDrawn="1"/>
        </p:nvSpPr>
        <p:spPr>
          <a:xfrm>
            <a:off x="0" y="0"/>
            <a:ext cx="5862952" cy="59225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2A1418-53BA-93E5-99F5-A1EC16D8BB46}"/>
              </a:ext>
            </a:extLst>
          </p:cNvPr>
          <p:cNvSpPr/>
          <p:nvPr userDrawn="1"/>
        </p:nvSpPr>
        <p:spPr>
          <a:xfrm>
            <a:off x="457200" y="4908047"/>
            <a:ext cx="1780937" cy="107722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273545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© 2025 Synaptics Incorporated | Confidential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FA939A-A488-4A43-DDD1-BA6555732301}"/>
              </a:ext>
            </a:extLst>
          </p:cNvPr>
          <p:cNvSpPr txBox="1"/>
          <p:nvPr userDrawn="1"/>
        </p:nvSpPr>
        <p:spPr>
          <a:xfrm>
            <a:off x="8484076" y="4908047"/>
            <a:ext cx="339381" cy="10772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2E7E9304-97EC-41A3-8F3E-34253E9AE411}" type="slidenum">
              <a:rPr lang="en-US" sz="700" b="0" baseline="0" smtClean="0">
                <a:solidFill>
                  <a:srgbClr val="273545"/>
                </a:solidFill>
                <a:latin typeface="Arial"/>
                <a:cs typeface="Arial"/>
              </a:rPr>
              <a:pPr algn="ctr"/>
              <a:t>‹#›</a:t>
            </a:fld>
            <a:endParaRPr lang="en-US" sz="700" b="0" baseline="0">
              <a:solidFill>
                <a:srgbClr val="273545"/>
              </a:solidFill>
              <a:latin typeface="Arial"/>
              <a:cs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BFADCF-3BAA-7092-5FBA-248A7C9B8154}"/>
              </a:ext>
            </a:extLst>
          </p:cNvPr>
          <p:cNvSpPr/>
          <p:nvPr userDrawn="1"/>
        </p:nvSpPr>
        <p:spPr>
          <a:xfrm>
            <a:off x="0" y="4795354"/>
            <a:ext cx="9144000" cy="348146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100000">
                <a:srgbClr val="003B91"/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38F759E-BF12-182B-B78B-513309F86A73}"/>
              </a:ext>
            </a:extLst>
          </p:cNvPr>
          <p:cNvSpPr txBox="1"/>
          <p:nvPr userDrawn="1"/>
        </p:nvSpPr>
        <p:spPr>
          <a:xfrm>
            <a:off x="8484076" y="4915481"/>
            <a:ext cx="339381" cy="10772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fld id="{2E7E9304-97EC-41A3-8F3E-34253E9AE411}" type="slidenum">
              <a:rPr lang="en-US" sz="700" b="0" baseline="0" smtClean="0">
                <a:solidFill>
                  <a:schemeClr val="accent6"/>
                </a:solidFill>
                <a:latin typeface="Arial"/>
                <a:cs typeface="Arial"/>
              </a:rPr>
              <a:pPr algn="ctr"/>
              <a:t>‹#›</a:t>
            </a:fld>
            <a:endParaRPr lang="en-US" sz="700" b="0" baseline="0">
              <a:solidFill>
                <a:schemeClr val="accent6"/>
              </a:solidFill>
              <a:latin typeface="Arial"/>
              <a:cs typeface="Arial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D5D864F6-DC99-6BC7-44FA-AD2EB80645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7628155" y="4880989"/>
            <a:ext cx="859110" cy="171822"/>
          </a:xfrm>
          <a:prstGeom prst="rect">
            <a:avLst/>
          </a:prstGeom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7240D0FC-1DC8-4059-92EC-D8D289410F4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8208" y="4836209"/>
            <a:ext cx="1363222" cy="27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0741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7" r:id="rId1"/>
    <p:sldLayoutId id="2147484038" r:id="rId2"/>
    <p:sldLayoutId id="2147484039" r:id="rId3"/>
    <p:sldLayoutId id="2147484040" r:id="rId4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2600" b="1" i="0" kern="1200">
          <a:solidFill>
            <a:srgbClr val="0059B6"/>
          </a:solidFill>
          <a:latin typeface="Arial"/>
          <a:ea typeface="+mj-ea"/>
          <a:cs typeface="Arial"/>
        </a:defRPr>
      </a:lvl1pPr>
    </p:titleStyle>
    <p:bodyStyle>
      <a:lvl1pPr marL="182880" indent="-182880" algn="l" defTabSz="457200" rtl="0" eaLnBrk="1" latinLnBrk="0" hangingPunct="1">
        <a:spcBef>
          <a:spcPts val="300"/>
        </a:spcBef>
        <a:buFont typeface="Arial" panose="020B0604020202020204" pitchFamily="34" charset="0"/>
        <a:buNone/>
        <a:tabLst/>
        <a:defRPr sz="1400" kern="1200">
          <a:solidFill>
            <a:srgbClr val="0C1220"/>
          </a:solidFill>
          <a:latin typeface="Arial"/>
          <a:ea typeface="+mn-ea"/>
          <a:cs typeface="Arial"/>
        </a:defRPr>
      </a:lvl1pPr>
      <a:lvl2pPr marL="182563" indent="-182880" algn="l" defTabSz="457200" rtl="0" eaLnBrk="1" latinLnBrk="0" hangingPunct="1">
        <a:spcBef>
          <a:spcPts val="300"/>
        </a:spcBef>
        <a:buFont typeface="Arial" panose="020B0604020202020204" pitchFamily="34" charset="0"/>
        <a:buChar char="•"/>
        <a:defRPr sz="1200" kern="1200">
          <a:solidFill>
            <a:srgbClr val="0C1220"/>
          </a:solidFill>
          <a:latin typeface="Arial"/>
          <a:ea typeface="+mn-ea"/>
          <a:cs typeface="Arial"/>
        </a:defRPr>
      </a:lvl2pPr>
      <a:lvl3pPr marL="401638" indent="-182880" algn="l" defTabSz="457200" rtl="0" eaLnBrk="1" latinLnBrk="0" hangingPunct="1">
        <a:spcBef>
          <a:spcPts val="300"/>
        </a:spcBef>
        <a:buFont typeface="System Font Regular"/>
        <a:buChar char="–"/>
        <a:tabLst/>
        <a:defRPr sz="1050" kern="1200">
          <a:solidFill>
            <a:srgbClr val="0C1220"/>
          </a:solidFill>
          <a:latin typeface="Arial"/>
          <a:ea typeface="+mn-ea"/>
          <a:cs typeface="Arial"/>
        </a:defRPr>
      </a:lvl3pPr>
      <a:lvl4pPr marL="630238" indent="-182880" algn="l" defTabSz="457200" rtl="0" eaLnBrk="1" latinLnBrk="0" hangingPunct="1">
        <a:spcBef>
          <a:spcPts val="300"/>
        </a:spcBef>
        <a:buFont typeface="Arial" panose="020B0604020202020204" pitchFamily="34" charset="0"/>
        <a:buChar char="•"/>
        <a:tabLst>
          <a:tab pos="630238" algn="l"/>
        </a:tabLst>
        <a:defRPr sz="1050" kern="1200">
          <a:solidFill>
            <a:srgbClr val="0C1220"/>
          </a:solidFill>
          <a:latin typeface="Arial"/>
          <a:ea typeface="+mn-ea"/>
          <a:cs typeface="Arial"/>
        </a:defRPr>
      </a:lvl4pPr>
      <a:lvl5pPr marL="860425" indent="-182880" algn="l" defTabSz="457200" rtl="0" eaLnBrk="1" latinLnBrk="0" hangingPunct="1">
        <a:spcBef>
          <a:spcPts val="300"/>
        </a:spcBef>
        <a:buFont typeface="System Font Regular"/>
        <a:buChar char="–"/>
        <a:tabLst/>
        <a:defRPr sz="1050" kern="1200">
          <a:solidFill>
            <a:srgbClr val="0C1220"/>
          </a:solidFill>
          <a:latin typeface="Arial"/>
          <a:ea typeface="+mn-ea"/>
          <a:cs typeface="Arial"/>
        </a:defRPr>
      </a:lvl5pPr>
      <a:lvl6pPr marL="1028700" indent="-182880" algn="l" defTabSz="457200" rtl="0" eaLnBrk="1" latinLnBrk="0" hangingPunct="1">
        <a:spcBef>
          <a:spcPts val="300"/>
        </a:spcBef>
        <a:buFont typeface="Arial"/>
        <a:buChar char="•"/>
        <a:defRPr sz="1050" kern="1200">
          <a:solidFill>
            <a:srgbClr val="0C122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">
          <p15:clr>
            <a:srgbClr val="F26B43"/>
          </p15:clr>
        </p15:guide>
        <p15:guide id="4" pos="547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1.png"/><Relationship Id="rId20" Type="http://schemas.openxmlformats.org/officeDocument/2006/relationships/hyperlink" Target="https://developer.synaptics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sv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9E3E9D92-3FB0-A089-3F57-170ACE01924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6810" y="1699506"/>
            <a:ext cx="5038258" cy="111757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/>
              <a:t>Using Industry-standard AI Techniques to Solve Real-world Display Problems at the Edge</a:t>
            </a:r>
            <a:endParaRPr lang="en-US" sz="480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147A19F-712A-FDC8-35EE-D547B47DC7F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6810" y="3257968"/>
            <a:ext cx="4189953" cy="555215"/>
          </a:xfrm>
        </p:spPr>
        <p:txBody>
          <a:bodyPr>
            <a:noAutofit/>
          </a:bodyPr>
          <a:lstStyle/>
          <a:p>
            <a:r>
              <a:rPr lang="en-US" b="1"/>
              <a:t>Dave Gillespie</a:t>
            </a:r>
          </a:p>
          <a:p>
            <a:r>
              <a:rPr lang="en-US"/>
              <a:t>Synaptics Fellow</a:t>
            </a:r>
            <a:endParaRPr lang="en-US" sz="105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3DF6561-3BBA-BA39-90ED-FF84D6662BB7}"/>
              </a:ext>
            </a:extLst>
          </p:cNvPr>
          <p:cNvGrpSpPr/>
          <p:nvPr/>
        </p:nvGrpSpPr>
        <p:grpSpPr>
          <a:xfrm>
            <a:off x="460289" y="971486"/>
            <a:ext cx="4253894" cy="476813"/>
            <a:chOff x="481393" y="722385"/>
            <a:chExt cx="4221923" cy="473230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CD5DB970-179B-C958-472E-C12DA3DA23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358922" y="722385"/>
              <a:ext cx="2344394" cy="4732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0">
              <a:extLst>
                <a:ext uri="{FF2B5EF4-FFF2-40B4-BE49-F238E27FC236}">
                  <a16:creationId xmlns:a16="http://schemas.microsoft.com/office/drawing/2014/main" id="{88D6E2F5-B2D3-0CC9-0D5F-DFAF3E60AB7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481393" y="756476"/>
              <a:ext cx="1728594" cy="345719"/>
            </a:xfrm>
            <a:prstGeom prst="rect">
              <a:avLst/>
            </a:prstGeom>
          </p:spPr>
        </p:pic>
      </p:grp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D8395E1-EE9E-D245-D6CD-3F5B1E8C7796}"/>
              </a:ext>
            </a:extLst>
          </p:cNvPr>
          <p:cNvSpPr txBox="1">
            <a:spLocks/>
          </p:cNvSpPr>
          <p:nvPr/>
        </p:nvSpPr>
        <p:spPr>
          <a:xfrm>
            <a:off x="409113" y="2807562"/>
            <a:ext cx="4189953" cy="3404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300"/>
              </a:spcBef>
              <a:buFontTx/>
              <a:buNone/>
              <a:tabLst/>
              <a:defRPr sz="1400" b="0" kern="1200" cap="none" baseline="0">
                <a:solidFill>
                  <a:srgbClr val="1D252E"/>
                </a:solidFill>
                <a:latin typeface="Arial"/>
                <a:ea typeface="Avenir Next" panose="020B0503020202020204" pitchFamily="34" charset="0"/>
                <a:cs typeface="Arial"/>
              </a:defRPr>
            </a:lvl1pPr>
            <a:lvl2pPr marL="182563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2pPr>
            <a:lvl3pPr marL="401638" indent="-182880" algn="l" defTabSz="457200" rtl="0" eaLnBrk="1" latinLnBrk="0" hangingPunct="1">
              <a:spcBef>
                <a:spcPts val="300"/>
              </a:spcBef>
              <a:buFont typeface="System Font Regular"/>
              <a:buChar char="–"/>
              <a:tabLst/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3pPr>
            <a:lvl4pPr marL="630238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Char char="•"/>
              <a:tabLst>
                <a:tab pos="630238" algn="l"/>
              </a:tabLst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4pPr>
            <a:lvl5pPr marL="860425" indent="-182880" algn="l" defTabSz="457200" rtl="0" eaLnBrk="1" latinLnBrk="0" hangingPunct="1">
              <a:spcBef>
                <a:spcPts val="300"/>
              </a:spcBef>
              <a:buFont typeface="System Font Regular"/>
              <a:buChar char="–"/>
              <a:tabLst/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5pPr>
            <a:lvl6pPr marL="1028700" indent="-182880" algn="l" defTabSz="457200" rtl="0" eaLnBrk="1" latinLnBrk="0" hangingPunct="1">
              <a:spcBef>
                <a:spcPts val="300"/>
              </a:spcBef>
              <a:buFont typeface="Arial"/>
              <a:buChar char="•"/>
              <a:defRPr sz="1050" kern="1200">
                <a:solidFill>
                  <a:srgbClr val="0C122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1"/>
                </a:solidFill>
              </a:rPr>
              <a:t>March 2026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8A95814-621F-C154-0F9D-9BC25132DD5D}"/>
              </a:ext>
            </a:extLst>
          </p:cNvPr>
          <p:cNvSpPr txBox="1">
            <a:spLocks/>
          </p:cNvSpPr>
          <p:nvPr/>
        </p:nvSpPr>
        <p:spPr>
          <a:xfrm>
            <a:off x="386810" y="4625028"/>
            <a:ext cx="4189953" cy="1972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300"/>
              </a:spcBef>
              <a:buFontTx/>
              <a:buNone/>
              <a:tabLst/>
              <a:defRPr sz="1400" b="0" kern="1200" cap="none" baseline="0">
                <a:solidFill>
                  <a:srgbClr val="1D252E"/>
                </a:solidFill>
                <a:latin typeface="Arial"/>
                <a:ea typeface="Avenir Next" panose="020B0503020202020204" pitchFamily="34" charset="0"/>
                <a:cs typeface="Arial"/>
              </a:defRPr>
            </a:lvl1pPr>
            <a:lvl2pPr marL="182563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2pPr>
            <a:lvl3pPr marL="401638" indent="-182880" algn="l" defTabSz="457200" rtl="0" eaLnBrk="1" latinLnBrk="0" hangingPunct="1">
              <a:spcBef>
                <a:spcPts val="300"/>
              </a:spcBef>
              <a:buFont typeface="System Font Regular"/>
              <a:buChar char="–"/>
              <a:tabLst/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3pPr>
            <a:lvl4pPr marL="630238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Char char="•"/>
              <a:tabLst>
                <a:tab pos="630238" algn="l"/>
              </a:tabLst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4pPr>
            <a:lvl5pPr marL="860425" indent="-182880" algn="l" defTabSz="457200" rtl="0" eaLnBrk="1" latinLnBrk="0" hangingPunct="1">
              <a:spcBef>
                <a:spcPts val="300"/>
              </a:spcBef>
              <a:buFont typeface="System Font Regular"/>
              <a:buChar char="–"/>
              <a:tabLst/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5pPr>
            <a:lvl6pPr marL="1028700" indent="-182880" algn="l" defTabSz="457200" rtl="0" eaLnBrk="1" latinLnBrk="0" hangingPunct="1">
              <a:spcBef>
                <a:spcPts val="300"/>
              </a:spcBef>
              <a:buFont typeface="Arial"/>
              <a:buChar char="•"/>
              <a:defRPr sz="1050" kern="1200">
                <a:solidFill>
                  <a:srgbClr val="0C122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/>
              <a:t>EWC2026 Session 7.6: Use Cases</a:t>
            </a:r>
          </a:p>
        </p:txBody>
      </p:sp>
    </p:spTree>
    <p:extLst>
      <p:ext uri="{BB962C8B-B14F-4D97-AF65-F5344CB8AC3E}">
        <p14:creationId xmlns:p14="http://schemas.microsoft.com/office/powerpoint/2010/main" val="3995444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11E6C-030C-814B-9D9F-A5742FCE6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6C3D06-AC76-0737-B3DB-5283F3BDA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Synaptics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C286E6-FFFC-309B-C987-ABC3B9B4437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29340" y="820941"/>
            <a:ext cx="5595903" cy="38306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1200"/>
              </a:spcBef>
            </a:pPr>
            <a:r>
              <a:rPr lang="en-US" sz="1600"/>
              <a:t>Founded in 1986 to find commercial applications for neural networks in analog chips</a:t>
            </a:r>
          </a:p>
          <a:p>
            <a:pPr marL="182245" lvl="1">
              <a:spcBef>
                <a:spcPts val="600"/>
              </a:spcBef>
            </a:pPr>
            <a:r>
              <a:rPr lang="en-US" sz="1400"/>
              <a:t>Carver Mead:  Professor emeritus at Caltech;</a:t>
            </a:r>
            <a:br>
              <a:rPr lang="en-US" sz="1400"/>
            </a:br>
            <a:r>
              <a:rPr lang="en-US" sz="1400"/>
              <a:t>co-wrote the foundational textbook of Silicon Valley;</a:t>
            </a:r>
            <a:br>
              <a:rPr lang="en-US" sz="1400"/>
            </a:br>
            <a:r>
              <a:rPr lang="en-US" sz="1400"/>
              <a:t>co-founded the field of Computation and Neural Systems  (CNS)</a:t>
            </a:r>
          </a:p>
          <a:p>
            <a:pPr marL="182245" lvl="1">
              <a:spcBef>
                <a:spcPts val="600"/>
              </a:spcBef>
            </a:pPr>
            <a:r>
              <a:rPr lang="en-US" sz="1400"/>
              <a:t>Federico Faggin:  “Father of the microprocessor”</a:t>
            </a:r>
            <a:br>
              <a:rPr lang="en-US" sz="1400"/>
            </a:br>
            <a:r>
              <a:rPr lang="en-US" sz="1400"/>
              <a:t>(4004, 8008, 8080 at Intel;  founded </a:t>
            </a:r>
            <a:r>
              <a:rPr lang="en-US" sz="1400" err="1"/>
              <a:t>Zilog</a:t>
            </a:r>
            <a:r>
              <a:rPr lang="en-US" sz="1400"/>
              <a:t>;  Z80, Z8)</a:t>
            </a:r>
          </a:p>
          <a:p>
            <a:pPr marL="182245" lvl="1">
              <a:spcBef>
                <a:spcPts val="600"/>
              </a:spcBef>
            </a:pPr>
            <a:r>
              <a:rPr lang="en-US" sz="1400"/>
              <a:t>National Medal of Technology and Innovation  (both)</a:t>
            </a:r>
            <a:br>
              <a:rPr lang="en-US" sz="1400"/>
            </a:br>
            <a:r>
              <a:rPr lang="en-US" sz="1400"/>
              <a:t>and the Kyoto prize  (both)</a:t>
            </a:r>
          </a:p>
          <a:p>
            <a:pPr>
              <a:spcBef>
                <a:spcPts val="1600"/>
              </a:spcBef>
            </a:pPr>
            <a:r>
              <a:rPr lang="en-US" sz="1600"/>
              <a:t>We built some amazing chips that performed quite well …</a:t>
            </a:r>
          </a:p>
          <a:p>
            <a:pPr marL="182245" lvl="1">
              <a:spcBef>
                <a:spcPts val="600"/>
              </a:spcBef>
            </a:pPr>
            <a:r>
              <a:rPr lang="en-US" sz="1400"/>
              <a:t>… But the market just wasn’t there for ultra-low-power</a:t>
            </a:r>
            <a:br>
              <a:rPr lang="en-US" sz="1400"/>
            </a:br>
            <a:r>
              <a:rPr lang="en-US" sz="1400"/>
              <a:t>AI chips in 1986</a:t>
            </a:r>
          </a:p>
          <a:p>
            <a:pPr marL="182245" lvl="1">
              <a:spcBef>
                <a:spcPts val="600"/>
              </a:spcBef>
            </a:pPr>
            <a:r>
              <a:rPr lang="en-US" sz="1400"/>
              <a:t>Could it be that we were a little ahead of our market?</a:t>
            </a:r>
            <a:r>
              <a:rPr lang="en-US" sz="1400" spc="100"/>
              <a:t> </a:t>
            </a:r>
            <a:r>
              <a:rPr lang="en-US" sz="1400">
                <a:sym typeface="Wingdings" panose="05000000000000000000" pitchFamily="2" charset="2"/>
              </a:rPr>
              <a:t></a:t>
            </a:r>
          </a:p>
          <a:p>
            <a:pPr lvl="1">
              <a:spcBef>
                <a:spcPts val="1200"/>
              </a:spcBef>
            </a:pPr>
            <a:endParaRPr lang="en-US" sz="140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2D65DC8-4E88-C09A-5C3A-C91FFFD4BB1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446" y="3443639"/>
            <a:ext cx="2561752" cy="1163336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4A604CA6-536E-0709-24CB-5BBC8D24A2D6}"/>
              </a:ext>
            </a:extLst>
          </p:cNvPr>
          <p:cNvGrpSpPr/>
          <p:nvPr/>
        </p:nvGrpSpPr>
        <p:grpSpPr>
          <a:xfrm>
            <a:off x="6317165" y="919975"/>
            <a:ext cx="2479033" cy="2445603"/>
            <a:chOff x="5895183" y="1655257"/>
            <a:chExt cx="3133858" cy="309159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8273A1C-2CB3-B19B-530C-6C4500C8E9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99209" y="1655257"/>
              <a:ext cx="1221263" cy="152658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9C9934B-4F35-01DD-C7E7-6100156EFD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95183" y="3220276"/>
              <a:ext cx="1221264" cy="152658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BABF673-0DA2-DC3B-34FA-324D4B3F2E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76852" y="3391443"/>
              <a:ext cx="1680538" cy="122039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5A9BAEF-F0A8-59BC-1AFD-20A389578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86013" y="1856159"/>
              <a:ext cx="943028" cy="1379615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A3D4579-AB78-719A-1D5A-D2DAC3BA34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71846" y="1689065"/>
              <a:ext cx="1081001" cy="13796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1185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02789-05E4-AECB-7035-1DA3B85B4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2021FDC-30E2-DB94-230F-B45C97325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Synaptics in Touch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1333D47-399E-F336-9014-5133B99609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22084" y="923925"/>
            <a:ext cx="8528050" cy="395446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1600" dirty="0"/>
              <a:t>I joined Synaptics in 1991  (from Carver’s lab at Caltech)</a:t>
            </a:r>
          </a:p>
          <a:p>
            <a:pPr marL="182245" lvl="1">
              <a:spcBef>
                <a:spcPts val="500"/>
              </a:spcBef>
            </a:pPr>
            <a:r>
              <a:rPr lang="en-US" sz="1400" dirty="0"/>
              <a:t>Around that time, Federico sat on Logitech’s board</a:t>
            </a:r>
          </a:p>
          <a:p>
            <a:pPr marL="182245" lvl="1">
              <a:spcBef>
                <a:spcPts val="400"/>
              </a:spcBef>
            </a:pPr>
            <a:r>
              <a:rPr lang="en-US" sz="1400" dirty="0"/>
              <a:t>He saw them struggling with trackballs for early laptops</a:t>
            </a:r>
          </a:p>
          <a:p>
            <a:pPr marL="182245" lvl="1">
              <a:spcBef>
                <a:spcPts val="400"/>
              </a:spcBef>
            </a:pPr>
            <a:r>
              <a:rPr lang="en-US" sz="1400" dirty="0"/>
              <a:t>Laptops wanted to be flat:  A ball is not flat!</a:t>
            </a:r>
          </a:p>
          <a:p>
            <a:pPr marL="182245" lvl="1">
              <a:spcBef>
                <a:spcPts val="400"/>
              </a:spcBef>
            </a:pPr>
            <a:r>
              <a:rPr lang="en-US" sz="1400" dirty="0"/>
              <a:t>Federico thought Synaptics might use its expertise in</a:t>
            </a:r>
            <a:br>
              <a:rPr lang="en-US" sz="1400" dirty="0"/>
            </a:br>
            <a:r>
              <a:rPr lang="en-US" sz="1400" dirty="0"/>
              <a:t>pattern recognition and imaging to create a “flat trackball”</a:t>
            </a:r>
          </a:p>
          <a:p>
            <a:pPr marL="182245" lvl="1">
              <a:spcBef>
                <a:spcPts val="400"/>
              </a:spcBef>
            </a:pPr>
            <a:r>
              <a:rPr lang="en-US" sz="1400" dirty="0"/>
              <a:t>We got it to work… and there </a:t>
            </a:r>
            <a:r>
              <a:rPr lang="en-US" sz="1400" i="1" dirty="0"/>
              <a:t>was </a:t>
            </a:r>
            <a:r>
              <a:rPr lang="en-US" sz="1400" dirty="0"/>
              <a:t>a ready market!</a:t>
            </a:r>
          </a:p>
          <a:p>
            <a:pPr>
              <a:spcBef>
                <a:spcPts val="1200"/>
              </a:spcBef>
            </a:pPr>
            <a:r>
              <a:rPr lang="en-US" sz="1600" dirty="0">
                <a:sym typeface="Wingdings" panose="05000000000000000000" pitchFamily="2" charset="2"/>
              </a:rPr>
              <a:t>We soon reinvented Synaptics as a Touch company</a:t>
            </a:r>
            <a:endParaRPr lang="en-US" sz="1600" dirty="0"/>
          </a:p>
          <a:p>
            <a:pPr marL="182245" lvl="1">
              <a:spcBef>
                <a:spcPts val="400"/>
              </a:spcBef>
            </a:pPr>
            <a:r>
              <a:rPr lang="en-US" sz="1400" dirty="0"/>
              <a:t>Many people still know us as a leader in touch sensing chips</a:t>
            </a:r>
          </a:p>
          <a:p>
            <a:pPr marL="182245" lvl="1">
              <a:spcBef>
                <a:spcPts val="400"/>
              </a:spcBef>
            </a:pPr>
            <a:r>
              <a:rPr lang="en-US" sz="1400" dirty="0"/>
              <a:t>In 2026, we still do a good business in touchpads, touchscreens, and fingerprints</a:t>
            </a:r>
            <a:endParaRPr lang="en-US" dirty="0"/>
          </a:p>
          <a:p>
            <a:pPr>
              <a:spcBef>
                <a:spcPts val="1200"/>
              </a:spcBef>
            </a:pPr>
            <a:r>
              <a:rPr lang="en-US" sz="1600" dirty="0"/>
              <a:t>Nowadays, we do much more than just Touch</a:t>
            </a:r>
          </a:p>
          <a:p>
            <a:pPr marL="182245" lvl="1">
              <a:spcBef>
                <a:spcPts val="400"/>
              </a:spcBef>
            </a:pPr>
            <a:r>
              <a:rPr lang="en-US" sz="1400" dirty="0"/>
              <a:t>See our </a:t>
            </a:r>
            <a:r>
              <a:rPr lang="en-US" sz="1400" b="1" dirty="0"/>
              <a:t>Astra™ Edge AI chips </a:t>
            </a:r>
            <a:r>
              <a:rPr lang="en-US" sz="1400" dirty="0"/>
              <a:t>at our booth at Embedded World</a:t>
            </a:r>
          </a:p>
          <a:p>
            <a:pPr marL="182245" lvl="1">
              <a:spcBef>
                <a:spcPts val="400"/>
              </a:spcBef>
            </a:pPr>
            <a:r>
              <a:rPr lang="en-US" sz="1400" dirty="0"/>
              <a:t>But in today’s presentation, we will discuss AI in chips much smaller than Astra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C36F9C5A-9E83-8064-4D90-6E18C1E8CE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>
            <a:off x="5796547" y="1324834"/>
            <a:ext cx="2925369" cy="1192491"/>
          </a:xfrm>
          <a:prstGeom prst="roundRect">
            <a:avLst>
              <a:gd name="adj" fmla="val 14203"/>
            </a:avLst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6728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8" name="Group 1037">
            <a:extLst>
              <a:ext uri="{FF2B5EF4-FFF2-40B4-BE49-F238E27FC236}">
                <a16:creationId xmlns:a16="http://schemas.microsoft.com/office/drawing/2014/main" id="{C1A2D0E0-5458-B434-1802-680AAF787CBB}"/>
              </a:ext>
            </a:extLst>
          </p:cNvPr>
          <p:cNvGrpSpPr/>
          <p:nvPr/>
        </p:nvGrpSpPr>
        <p:grpSpPr>
          <a:xfrm>
            <a:off x="421634" y="1098846"/>
            <a:ext cx="8329915" cy="3513837"/>
            <a:chOff x="421633" y="936055"/>
            <a:chExt cx="8329915" cy="3513837"/>
          </a:xfrm>
        </p:grpSpPr>
        <p:pic>
          <p:nvPicPr>
            <p:cNvPr id="47" name="Picture 46" descr="A model of a factory&#10;&#10;AI-generated content may be incorrect.">
              <a:extLst>
                <a:ext uri="{FF2B5EF4-FFF2-40B4-BE49-F238E27FC236}">
                  <a16:creationId xmlns:a16="http://schemas.microsoft.com/office/drawing/2014/main" id="{28958DEE-6FE4-E321-E7BD-E8C0E433B6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21633" y="936055"/>
              <a:ext cx="8329915" cy="3271202"/>
            </a:xfrm>
            <a:prstGeom prst="roundRect">
              <a:avLst>
                <a:gd name="adj" fmla="val 3082"/>
              </a:avLst>
            </a:prstGeom>
            <a:noFill/>
          </p:spPr>
        </p:pic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C2AAB860-ED1E-5797-8C00-750C6402875A}"/>
                </a:ext>
              </a:extLst>
            </p:cNvPr>
            <p:cNvSpPr/>
            <p:nvPr/>
          </p:nvSpPr>
          <p:spPr>
            <a:xfrm>
              <a:off x="1765138" y="936055"/>
              <a:ext cx="5580633" cy="3513834"/>
            </a:xfrm>
            <a:prstGeom prst="rect">
              <a:avLst/>
            </a:prstGeom>
            <a:gradFill flip="none" rotWithShape="1">
              <a:gsLst>
                <a:gs pos="45000">
                  <a:srgbClr val="EFF2F7"/>
                </a:gs>
                <a:gs pos="82000">
                  <a:srgbClr val="EFF2F7">
                    <a:alpha val="0"/>
                  </a:srgbClr>
                </a:gs>
              </a:gsLst>
              <a:lin ang="16200000" scaled="1"/>
              <a:tileRect/>
            </a:gradFill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lnSpc>
                  <a:spcPct val="120000"/>
                </a:lnSpc>
                <a:defRPr/>
              </a:pPr>
              <a:endParaRPr lang="en-US" sz="10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035" name="Rectangle 1034">
              <a:extLst>
                <a:ext uri="{FF2B5EF4-FFF2-40B4-BE49-F238E27FC236}">
                  <a16:creationId xmlns:a16="http://schemas.microsoft.com/office/drawing/2014/main" id="{5A60C285-2DDA-8C9A-49DF-168B6C336E4C}"/>
                </a:ext>
              </a:extLst>
            </p:cNvPr>
            <p:cNvSpPr/>
            <p:nvPr/>
          </p:nvSpPr>
          <p:spPr>
            <a:xfrm rot="5400000">
              <a:off x="3908606" y="936058"/>
              <a:ext cx="3513835" cy="3513834"/>
            </a:xfrm>
            <a:prstGeom prst="rect">
              <a:avLst/>
            </a:prstGeom>
            <a:gradFill flip="none" rotWithShape="1">
              <a:gsLst>
                <a:gs pos="45000">
                  <a:srgbClr val="EFF2F7"/>
                </a:gs>
                <a:gs pos="82000">
                  <a:srgbClr val="EFF2F7">
                    <a:alpha val="0"/>
                  </a:srgbClr>
                </a:gs>
              </a:gsLst>
              <a:lin ang="16200000" scaled="1"/>
              <a:tileRect/>
            </a:gradFill>
          </p:spPr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lnSpc>
                  <a:spcPct val="120000"/>
                </a:lnSpc>
                <a:defRPr/>
              </a:pPr>
              <a:endParaRPr lang="en-US" sz="105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039" name="Rectangle: Rounded Corners 1038">
            <a:extLst>
              <a:ext uri="{FF2B5EF4-FFF2-40B4-BE49-F238E27FC236}">
                <a16:creationId xmlns:a16="http://schemas.microsoft.com/office/drawing/2014/main" id="{8C5A5760-3AB9-6F9C-D059-138772E53BA0}"/>
              </a:ext>
            </a:extLst>
          </p:cNvPr>
          <p:cNvSpPr/>
          <p:nvPr/>
        </p:nvSpPr>
        <p:spPr>
          <a:xfrm>
            <a:off x="4959658" y="1917113"/>
            <a:ext cx="3791891" cy="2621700"/>
          </a:xfrm>
          <a:prstGeom prst="roundRect">
            <a:avLst>
              <a:gd name="adj" fmla="val 6409"/>
            </a:avLst>
          </a:prstGeom>
          <a:solidFill>
            <a:schemeClr val="bg1"/>
          </a:solidFill>
          <a:effectLst>
            <a:outerShdw blurRad="177800" dist="38100" dir="5400000" algn="t" rotWithShape="0">
              <a:schemeClr val="accent6">
                <a:lumMod val="50000"/>
                <a:alpha val="40000"/>
              </a:scheme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lnSpc>
                <a:spcPct val="120000"/>
              </a:lnSpc>
              <a:defRPr/>
            </a:pPr>
            <a:endParaRPr lang="en-US" sz="1050" err="1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40" name="Rectangle: Top Corners Rounded 1039">
            <a:extLst>
              <a:ext uri="{FF2B5EF4-FFF2-40B4-BE49-F238E27FC236}">
                <a16:creationId xmlns:a16="http://schemas.microsoft.com/office/drawing/2014/main" id="{522677D0-2A2F-3DF8-C7E1-3478FA06FB7D}"/>
              </a:ext>
            </a:extLst>
          </p:cNvPr>
          <p:cNvSpPr/>
          <p:nvPr/>
        </p:nvSpPr>
        <p:spPr>
          <a:xfrm>
            <a:off x="4959658" y="1909604"/>
            <a:ext cx="3791891" cy="417228"/>
          </a:xfrm>
          <a:prstGeom prst="round2SameRect">
            <a:avLst>
              <a:gd name="adj1" fmla="val 36179"/>
              <a:gd name="adj2" fmla="val 0"/>
            </a:avLst>
          </a:prstGeom>
          <a:gradFill>
            <a:gsLst>
              <a:gs pos="100000">
                <a:schemeClr val="accent3"/>
              </a:gs>
              <a:gs pos="0">
                <a:schemeClr val="accent2"/>
              </a:gs>
            </a:gsLst>
            <a:lin ang="10800000" scaled="1"/>
          </a:gradFill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lnSpc>
                <a:spcPct val="120000"/>
              </a:lnSpc>
              <a:defRPr/>
            </a:pPr>
            <a:endParaRPr lang="en-US" sz="105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037" name="Rectangle: Rounded Corners 1036">
            <a:extLst>
              <a:ext uri="{FF2B5EF4-FFF2-40B4-BE49-F238E27FC236}">
                <a16:creationId xmlns:a16="http://schemas.microsoft.com/office/drawing/2014/main" id="{09B48CC5-D4D4-5E8C-EC63-B228EDD78001}"/>
              </a:ext>
            </a:extLst>
          </p:cNvPr>
          <p:cNvSpPr/>
          <p:nvPr/>
        </p:nvSpPr>
        <p:spPr>
          <a:xfrm>
            <a:off x="421635" y="1929100"/>
            <a:ext cx="4419153" cy="2621700"/>
          </a:xfrm>
          <a:prstGeom prst="roundRect">
            <a:avLst>
              <a:gd name="adj" fmla="val 6409"/>
            </a:avLst>
          </a:prstGeom>
          <a:solidFill>
            <a:schemeClr val="bg1"/>
          </a:solidFill>
          <a:effectLst>
            <a:outerShdw blurRad="177800" dist="38100" dir="5400000" algn="t" rotWithShape="0">
              <a:schemeClr val="accent6">
                <a:lumMod val="50000"/>
                <a:alpha val="40000"/>
              </a:schemeClr>
            </a:outerShdw>
          </a:effectLst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lnSpc>
                <a:spcPct val="120000"/>
              </a:lnSpc>
              <a:defRPr/>
            </a:pPr>
            <a:endParaRPr lang="en-US" sz="1050" err="1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96BA329-3FE8-0430-1D07-8F9635499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170" y="225661"/>
            <a:ext cx="5129119" cy="699213"/>
          </a:xfrm>
        </p:spPr>
        <p:txBody>
          <a:bodyPr anchor="ctr"/>
          <a:lstStyle/>
          <a:p>
            <a:r>
              <a:rPr lang="en-US"/>
              <a:t>Synaptics Astra™ </a:t>
            </a:r>
            <a:br>
              <a:rPr lang="en-US"/>
            </a:br>
            <a:r>
              <a:rPr lang="en-US" sz="2000"/>
              <a:t>Scalable Edge AI Processors</a:t>
            </a:r>
            <a:endParaRPr lang="en-US" b="0"/>
          </a:p>
        </p:txBody>
      </p:sp>
      <p:sp>
        <p:nvSpPr>
          <p:cNvPr id="37" name="Title 3">
            <a:extLst>
              <a:ext uri="{FF2B5EF4-FFF2-40B4-BE49-F238E27FC236}">
                <a16:creationId xmlns:a16="http://schemas.microsoft.com/office/drawing/2014/main" id="{F523E13F-C8F4-0DCD-73E0-2EF76257BFB0}"/>
              </a:ext>
            </a:extLst>
          </p:cNvPr>
          <p:cNvSpPr txBox="1">
            <a:spLocks/>
          </p:cNvSpPr>
          <p:nvPr/>
        </p:nvSpPr>
        <p:spPr>
          <a:xfrm>
            <a:off x="5035805" y="2366584"/>
            <a:ext cx="3402319" cy="26186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1" i="0" kern="1200" baseline="0">
                <a:solidFill>
                  <a:schemeClr val="accent1">
                    <a:lumMod val="20000"/>
                    <a:lumOff val="80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342900">
              <a:defRPr/>
            </a:pPr>
            <a:r>
              <a:rPr lang="en-IN" sz="1200" b="0">
                <a:solidFill>
                  <a:srgbClr val="112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High-performance Context-aware </a:t>
            </a:r>
            <a:r>
              <a:rPr lang="en-IN" sz="1200">
                <a:solidFill>
                  <a:srgbClr val="112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 MCUs</a:t>
            </a:r>
            <a:endParaRPr lang="en-US" sz="1200">
              <a:solidFill>
                <a:srgbClr val="1125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" name="Picture 47" descr="A black triangle with text&#10;&#10;AI-generated content may be incorrect.">
            <a:extLst>
              <a:ext uri="{FF2B5EF4-FFF2-40B4-BE49-F238E27FC236}">
                <a16:creationId xmlns:a16="http://schemas.microsoft.com/office/drawing/2014/main" id="{F0351197-8C14-1EAD-BC9D-1C488948370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560" y="1151689"/>
            <a:ext cx="859100" cy="729598"/>
          </a:xfrm>
          <a:prstGeom prst="rect">
            <a:avLst/>
          </a:prstGeom>
        </p:spPr>
      </p:pic>
      <p:pic>
        <p:nvPicPr>
          <p:cNvPr id="50" name="Picture 49" descr="A blue box with a picture of a cube&#10;&#10;AI-generated content may be incorrect.">
            <a:extLst>
              <a:ext uri="{FF2B5EF4-FFF2-40B4-BE49-F238E27FC236}">
                <a16:creationId xmlns:a16="http://schemas.microsoft.com/office/drawing/2014/main" id="{58E001C9-0811-7220-E58D-EC249E8C3F7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84027" y="3052454"/>
            <a:ext cx="921068" cy="698682"/>
          </a:xfrm>
          <a:prstGeom prst="rect">
            <a:avLst/>
          </a:prstGeom>
        </p:spPr>
      </p:pic>
      <p:pic>
        <p:nvPicPr>
          <p:cNvPr id="54" name="Picture 53" descr="A blue and white box with a picture of a brain&#10;&#10;AI-generated content may be incorrect.">
            <a:extLst>
              <a:ext uri="{FF2B5EF4-FFF2-40B4-BE49-F238E27FC236}">
                <a16:creationId xmlns:a16="http://schemas.microsoft.com/office/drawing/2014/main" id="{D0B8CBF2-DCE5-2532-C22E-652F2BD0F92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13585" y="3115337"/>
            <a:ext cx="1336465" cy="1001123"/>
          </a:xfrm>
          <a:prstGeom prst="rect">
            <a:avLst/>
          </a:prstGeom>
        </p:spPr>
      </p:pic>
      <p:pic>
        <p:nvPicPr>
          <p:cNvPr id="52" name="Picture 51" descr="A box with a computer chip&#10;&#10;AI-generated content may be incorrect.">
            <a:extLst>
              <a:ext uri="{FF2B5EF4-FFF2-40B4-BE49-F238E27FC236}">
                <a16:creationId xmlns:a16="http://schemas.microsoft.com/office/drawing/2014/main" id="{CD8FA0B0-2A08-A7DD-27EB-BFB3BFAE9AE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9240" y="3047571"/>
            <a:ext cx="1323988" cy="991780"/>
          </a:xfrm>
          <a:prstGeom prst="rect">
            <a:avLst/>
          </a:prstGeom>
          <a:effectLst>
            <a:outerShdw blurRad="50800" dist="38100" algn="l" rotWithShape="0">
              <a:schemeClr val="accent6">
                <a:lumMod val="50000"/>
                <a:alpha val="40000"/>
              </a:schemeClr>
            </a:outerShdw>
          </a:effectLst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822E03E2-C35E-A665-103E-A845259DB3F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59736" y="3883828"/>
            <a:ext cx="484923" cy="506431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27FF0DC7-68A3-CAE9-70B3-D1CCCFFA1E0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7616" y="3883828"/>
            <a:ext cx="484923" cy="506431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8C1FA61C-28BA-4FD0-DB09-2DCDDC49A99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1857" y="3883828"/>
            <a:ext cx="484923" cy="506431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DF4BA587-CBE2-0EE2-8297-43BA2E42F6FC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5495" y="3883828"/>
            <a:ext cx="484923" cy="506431"/>
          </a:xfrm>
          <a:prstGeom prst="rect">
            <a:avLst/>
          </a:prstGeom>
        </p:spPr>
      </p:pic>
      <p:sp>
        <p:nvSpPr>
          <p:cNvPr id="1027" name="Title 3">
            <a:extLst>
              <a:ext uri="{FF2B5EF4-FFF2-40B4-BE49-F238E27FC236}">
                <a16:creationId xmlns:a16="http://schemas.microsoft.com/office/drawing/2014/main" id="{33D191E2-B667-1BD0-A937-4E40F6AF25C3}"/>
              </a:ext>
            </a:extLst>
          </p:cNvPr>
          <p:cNvSpPr txBox="1">
            <a:spLocks/>
          </p:cNvSpPr>
          <p:nvPr/>
        </p:nvSpPr>
        <p:spPr>
          <a:xfrm>
            <a:off x="516653" y="2366584"/>
            <a:ext cx="3818890" cy="26186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1" i="0" kern="1200" baseline="0">
                <a:solidFill>
                  <a:schemeClr val="accent1">
                    <a:lumMod val="20000"/>
                    <a:lumOff val="80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342900">
              <a:defRPr/>
            </a:pPr>
            <a:r>
              <a:rPr lang="en-IN" sz="1200" b="0">
                <a:solidFill>
                  <a:srgbClr val="112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AI-native Linux</a:t>
            </a:r>
            <a:r>
              <a:rPr lang="en-IN" sz="1200" b="0" baseline="30000">
                <a:solidFill>
                  <a:srgbClr val="112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IN" sz="1200" b="0">
                <a:solidFill>
                  <a:srgbClr val="11254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Android™ Processors</a:t>
            </a:r>
            <a:endParaRPr lang="en-US" sz="1800">
              <a:solidFill>
                <a:srgbClr val="11254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8" name="Title 3">
            <a:extLst>
              <a:ext uri="{FF2B5EF4-FFF2-40B4-BE49-F238E27FC236}">
                <a16:creationId xmlns:a16="http://schemas.microsoft.com/office/drawing/2014/main" id="{89EFB0B8-1943-E940-C8F1-A87A15F97561}"/>
              </a:ext>
            </a:extLst>
          </p:cNvPr>
          <p:cNvSpPr txBox="1">
            <a:spLocks/>
          </p:cNvSpPr>
          <p:nvPr/>
        </p:nvSpPr>
        <p:spPr>
          <a:xfrm>
            <a:off x="516652" y="2675617"/>
            <a:ext cx="1539811" cy="23153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1" i="0" kern="1200" baseline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342900">
              <a:defRPr/>
            </a:pPr>
            <a:r>
              <a:rPr lang="en-US" sz="1100">
                <a:solidFill>
                  <a:srgbClr val="112543"/>
                </a:solidFill>
              </a:rPr>
              <a:t>SL2600 Series</a:t>
            </a:r>
          </a:p>
        </p:txBody>
      </p:sp>
      <p:sp>
        <p:nvSpPr>
          <p:cNvPr id="1029" name="Title 3">
            <a:extLst>
              <a:ext uri="{FF2B5EF4-FFF2-40B4-BE49-F238E27FC236}">
                <a16:creationId xmlns:a16="http://schemas.microsoft.com/office/drawing/2014/main" id="{57E2FDCB-E61A-4A1C-FF54-C362812991D9}"/>
              </a:ext>
            </a:extLst>
          </p:cNvPr>
          <p:cNvSpPr txBox="1">
            <a:spLocks/>
          </p:cNvSpPr>
          <p:nvPr/>
        </p:nvSpPr>
        <p:spPr>
          <a:xfrm>
            <a:off x="3014988" y="2662171"/>
            <a:ext cx="1539810" cy="25842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1" i="0" kern="1200" baseline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342900">
              <a:defRPr/>
            </a:pPr>
            <a:r>
              <a:rPr lang="en-US" sz="1100">
                <a:solidFill>
                  <a:srgbClr val="112543"/>
                </a:solidFill>
              </a:rPr>
              <a:t>SL1600 Series</a:t>
            </a:r>
          </a:p>
        </p:txBody>
      </p:sp>
      <p:sp>
        <p:nvSpPr>
          <p:cNvPr id="1031" name="Title 3">
            <a:extLst>
              <a:ext uri="{FF2B5EF4-FFF2-40B4-BE49-F238E27FC236}">
                <a16:creationId xmlns:a16="http://schemas.microsoft.com/office/drawing/2014/main" id="{DAA8F144-DE40-CA71-D56A-B2321135C387}"/>
              </a:ext>
            </a:extLst>
          </p:cNvPr>
          <p:cNvSpPr txBox="1">
            <a:spLocks/>
          </p:cNvSpPr>
          <p:nvPr/>
        </p:nvSpPr>
        <p:spPr>
          <a:xfrm>
            <a:off x="5033619" y="2639710"/>
            <a:ext cx="1141806" cy="30334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1" i="0" kern="1200" baseline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342900">
              <a:defRPr/>
            </a:pPr>
            <a:r>
              <a:rPr lang="en-US" sz="1100">
                <a:solidFill>
                  <a:srgbClr val="112543"/>
                </a:solidFill>
              </a:rPr>
              <a:t>SR100 Series</a:t>
            </a:r>
          </a:p>
        </p:txBody>
      </p:sp>
      <p:sp>
        <p:nvSpPr>
          <p:cNvPr id="1032" name="Title 3">
            <a:extLst>
              <a:ext uri="{FF2B5EF4-FFF2-40B4-BE49-F238E27FC236}">
                <a16:creationId xmlns:a16="http://schemas.microsoft.com/office/drawing/2014/main" id="{25D08D69-5D07-1E90-DB06-314A70462F83}"/>
              </a:ext>
            </a:extLst>
          </p:cNvPr>
          <p:cNvSpPr txBox="1">
            <a:spLocks/>
          </p:cNvSpPr>
          <p:nvPr/>
        </p:nvSpPr>
        <p:spPr>
          <a:xfrm>
            <a:off x="1523623" y="1238704"/>
            <a:ext cx="4646087" cy="26186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1" i="0" kern="1200" baseline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342900">
              <a:defRPr/>
            </a:pPr>
            <a:r>
              <a:rPr lang="it-IT" sz="2000">
                <a:gradFill flip="none" rotWithShape="1">
                  <a:gsLst>
                    <a:gs pos="19000">
                      <a:srgbClr val="0A5CE0"/>
                    </a:gs>
                    <a:gs pos="91379">
                      <a:srgbClr val="59A3FC"/>
                    </a:gs>
                    <a:gs pos="66000">
                      <a:srgbClr val="247DFF"/>
                    </a:gs>
                  </a:gsLst>
                  <a:lin ang="0" scaled="1"/>
                  <a:tileRect/>
                </a:gradFill>
              </a:rPr>
              <a:t>AI-NATIVE IOT COMPUTE </a:t>
            </a:r>
            <a:endParaRPr lang="en-US" sz="2000">
              <a:gradFill flip="none" rotWithShape="1">
                <a:gsLst>
                  <a:gs pos="19000">
                    <a:srgbClr val="0A5CE0"/>
                  </a:gs>
                  <a:gs pos="91379">
                    <a:srgbClr val="59A3FC"/>
                  </a:gs>
                  <a:gs pos="66000">
                    <a:srgbClr val="247DFF"/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1034" name="Title 3">
            <a:extLst>
              <a:ext uri="{FF2B5EF4-FFF2-40B4-BE49-F238E27FC236}">
                <a16:creationId xmlns:a16="http://schemas.microsoft.com/office/drawing/2014/main" id="{19B3D21E-1CB9-70F9-089E-B70D84391E05}"/>
              </a:ext>
            </a:extLst>
          </p:cNvPr>
          <p:cNvSpPr txBox="1">
            <a:spLocks/>
          </p:cNvSpPr>
          <p:nvPr/>
        </p:nvSpPr>
        <p:spPr>
          <a:xfrm>
            <a:off x="1530723" y="1369638"/>
            <a:ext cx="5048425" cy="53142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1" i="0" kern="1200" baseline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342900">
              <a:defRPr/>
            </a:pPr>
            <a:r>
              <a:rPr lang="en-US" sz="1100" b="0">
                <a:solidFill>
                  <a:srgbClr val="112543"/>
                </a:solidFill>
              </a:rPr>
              <a:t>Scalable AI-Native IoT Platform for Consumer, Industrial &amp; Enterprise Markets</a:t>
            </a:r>
          </a:p>
        </p:txBody>
      </p:sp>
      <p:sp>
        <p:nvSpPr>
          <p:cNvPr id="1036" name="Rectangle: Top Corners Rounded 1035">
            <a:extLst>
              <a:ext uri="{FF2B5EF4-FFF2-40B4-BE49-F238E27FC236}">
                <a16:creationId xmlns:a16="http://schemas.microsoft.com/office/drawing/2014/main" id="{C720AE94-F787-9C09-0DC6-EEBC8629CAF5}"/>
              </a:ext>
            </a:extLst>
          </p:cNvPr>
          <p:cNvSpPr/>
          <p:nvPr/>
        </p:nvSpPr>
        <p:spPr>
          <a:xfrm>
            <a:off x="421635" y="1921591"/>
            <a:ext cx="4419152" cy="417228"/>
          </a:xfrm>
          <a:prstGeom prst="round2SameRect">
            <a:avLst>
              <a:gd name="adj1" fmla="val 36179"/>
              <a:gd name="adj2" fmla="val 0"/>
            </a:avLst>
          </a:prstGeom>
          <a:gradFill>
            <a:gsLst>
              <a:gs pos="100000">
                <a:schemeClr val="tx2"/>
              </a:gs>
              <a:gs pos="0">
                <a:schemeClr val="accent2">
                  <a:lumMod val="50000"/>
                </a:schemeClr>
              </a:gs>
            </a:gsLst>
            <a:lin ang="10800000" scaled="1"/>
          </a:gradFill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lnSpc>
                <a:spcPct val="120000"/>
              </a:lnSpc>
              <a:defRPr/>
            </a:pPr>
            <a:endParaRPr lang="en-US" sz="105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90379823-BD12-0773-0241-E41598070ABA}"/>
              </a:ext>
            </a:extLst>
          </p:cNvPr>
          <p:cNvSpPr txBox="1">
            <a:spLocks/>
          </p:cNvSpPr>
          <p:nvPr/>
        </p:nvSpPr>
        <p:spPr>
          <a:xfrm>
            <a:off x="5091652" y="1799938"/>
            <a:ext cx="2366319" cy="66053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1" i="0" kern="1200" baseline="0">
                <a:solidFill>
                  <a:schemeClr val="accent1">
                    <a:lumMod val="20000"/>
                    <a:lumOff val="80000"/>
                  </a:schemeClr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342900">
              <a:defRPr/>
            </a:pPr>
            <a:r>
              <a:rPr lang="en-US" sz="1600">
                <a:solidFill>
                  <a:srgbClr val="FFFFFF"/>
                </a:solidFill>
              </a:rPr>
              <a:t>SR-Series</a:t>
            </a:r>
          </a:p>
        </p:txBody>
      </p:sp>
      <p:sp>
        <p:nvSpPr>
          <p:cNvPr id="1026" name="Title 3">
            <a:extLst>
              <a:ext uri="{FF2B5EF4-FFF2-40B4-BE49-F238E27FC236}">
                <a16:creationId xmlns:a16="http://schemas.microsoft.com/office/drawing/2014/main" id="{375EF354-A0D0-EB5F-BCA3-506BDEAD00E3}"/>
              </a:ext>
            </a:extLst>
          </p:cNvPr>
          <p:cNvSpPr txBox="1">
            <a:spLocks/>
          </p:cNvSpPr>
          <p:nvPr/>
        </p:nvSpPr>
        <p:spPr>
          <a:xfrm>
            <a:off x="486736" y="2018984"/>
            <a:ext cx="2328729" cy="26186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1" i="0" kern="1200" baseline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342900">
              <a:defRPr/>
            </a:pPr>
            <a:r>
              <a:rPr lang="en-US" sz="1600">
                <a:solidFill>
                  <a:srgbClr val="FFFFFF"/>
                </a:solidFill>
              </a:rPr>
              <a:t>SL-Series</a:t>
            </a:r>
          </a:p>
        </p:txBody>
      </p:sp>
      <p:sp>
        <p:nvSpPr>
          <p:cNvPr id="1042" name="Rounded Rectangle 7">
            <a:extLst>
              <a:ext uri="{FF2B5EF4-FFF2-40B4-BE49-F238E27FC236}">
                <a16:creationId xmlns:a16="http://schemas.microsoft.com/office/drawing/2014/main" id="{A7EB08AF-235C-436E-BE27-D466AF73B368}"/>
              </a:ext>
            </a:extLst>
          </p:cNvPr>
          <p:cNvSpPr/>
          <p:nvPr/>
        </p:nvSpPr>
        <p:spPr>
          <a:xfrm>
            <a:off x="1634207" y="2712002"/>
            <a:ext cx="616393" cy="147795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lnSpc>
                <a:spcPct val="120000"/>
              </a:lnSpc>
              <a:defRPr/>
            </a:pPr>
            <a:r>
              <a:rPr lang="en-IN" sz="8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Sampling</a:t>
            </a:r>
            <a:endParaRPr lang="en-US" sz="8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3" name="Rounded Rectangle 22">
            <a:extLst>
              <a:ext uri="{FF2B5EF4-FFF2-40B4-BE49-F238E27FC236}">
                <a16:creationId xmlns:a16="http://schemas.microsoft.com/office/drawing/2014/main" id="{78A78D61-7E05-8A81-6D41-59D0094F339B}"/>
              </a:ext>
            </a:extLst>
          </p:cNvPr>
          <p:cNvSpPr/>
          <p:nvPr/>
        </p:nvSpPr>
        <p:spPr>
          <a:xfrm>
            <a:off x="4068015" y="2712002"/>
            <a:ext cx="618621" cy="160987"/>
          </a:xfrm>
          <a:prstGeom prst="roundRect">
            <a:avLst>
              <a:gd name="adj" fmla="val 50000"/>
            </a:avLst>
          </a:prstGeom>
          <a:solidFill>
            <a:srgbClr val="00B050"/>
          </a:solidFill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lnSpc>
                <a:spcPct val="120000"/>
              </a:lnSpc>
              <a:defRPr/>
            </a:pPr>
            <a:r>
              <a:rPr lang="en-IN" sz="8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</a:t>
            </a:r>
            <a:endParaRPr lang="en-US" sz="8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5" name="Rounded Rectangle 22">
            <a:extLst>
              <a:ext uri="{FF2B5EF4-FFF2-40B4-BE49-F238E27FC236}">
                <a16:creationId xmlns:a16="http://schemas.microsoft.com/office/drawing/2014/main" id="{9A1CC993-8482-7E02-0F96-B404915D27D5}"/>
              </a:ext>
            </a:extLst>
          </p:cNvPr>
          <p:cNvSpPr/>
          <p:nvPr/>
        </p:nvSpPr>
        <p:spPr>
          <a:xfrm>
            <a:off x="6064670" y="2713062"/>
            <a:ext cx="631614" cy="160987"/>
          </a:xfrm>
          <a:prstGeom prst="roundRect">
            <a:avLst>
              <a:gd name="adj" fmla="val 50000"/>
            </a:avLst>
          </a:prstGeom>
          <a:solidFill>
            <a:srgbClr val="00B050"/>
          </a:solidFill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lnSpc>
                <a:spcPct val="120000"/>
              </a:lnSpc>
              <a:defRPr/>
            </a:pPr>
            <a:r>
              <a:rPr lang="en-IN" sz="8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</a:t>
            </a:r>
            <a:endParaRPr lang="en-US" sz="8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gold square with black text&#10;&#10;AI-generated content may be incorrect.">
            <a:extLst>
              <a:ext uri="{FF2B5EF4-FFF2-40B4-BE49-F238E27FC236}">
                <a16:creationId xmlns:a16="http://schemas.microsoft.com/office/drawing/2014/main" id="{0DE27CAF-C325-31C1-56EB-450D605A861D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4796" y="3615898"/>
            <a:ext cx="681536" cy="681536"/>
          </a:xfrm>
          <a:prstGeom prst="rect">
            <a:avLst/>
          </a:prstGeom>
        </p:spPr>
      </p:pic>
      <p:pic>
        <p:nvPicPr>
          <p:cNvPr id="7" name="Picture 6" descr="A gold square with a triangle on it&#10;&#10;AI-generated content may be incorrect.">
            <a:extLst>
              <a:ext uri="{FF2B5EF4-FFF2-40B4-BE49-F238E27FC236}">
                <a16:creationId xmlns:a16="http://schemas.microsoft.com/office/drawing/2014/main" id="{073131EC-12AF-C8AF-7058-7D016B63BF20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8891" y="3590493"/>
            <a:ext cx="779555" cy="779555"/>
          </a:xfrm>
          <a:prstGeom prst="rect">
            <a:avLst/>
          </a:prstGeom>
        </p:spPr>
      </p:pic>
      <p:pic>
        <p:nvPicPr>
          <p:cNvPr id="9" name="Picture 8" descr="A gold square with black text&#10;&#10;AI-generated content may be incorrect.">
            <a:extLst>
              <a:ext uri="{FF2B5EF4-FFF2-40B4-BE49-F238E27FC236}">
                <a16:creationId xmlns:a16="http://schemas.microsoft.com/office/drawing/2014/main" id="{094161AD-198C-0486-931B-433EA6D96B55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1936" y="3042654"/>
            <a:ext cx="685658" cy="685658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63AFFCDC-0BF4-364F-93E8-30EF2A25A108}"/>
              </a:ext>
            </a:extLst>
          </p:cNvPr>
          <p:cNvGrpSpPr/>
          <p:nvPr/>
        </p:nvGrpSpPr>
        <p:grpSpPr>
          <a:xfrm>
            <a:off x="2016332" y="3149429"/>
            <a:ext cx="999166" cy="1035046"/>
            <a:chOff x="2196761" y="3197953"/>
            <a:chExt cx="999166" cy="1035046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514FF921-A918-3363-60FD-17B4B0CE3D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11004" y="3726568"/>
              <a:ext cx="484923" cy="506431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A13C054-4DAC-0F5C-FED4-8BB9B7F8A4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96761" y="3726568"/>
              <a:ext cx="484923" cy="506431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BC877AC-243B-01CE-4F44-4F5AC187A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11004" y="3197953"/>
              <a:ext cx="484923" cy="506431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802343C-77F1-D51C-686F-F4CDEFFBF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96761" y="3197954"/>
              <a:ext cx="484923" cy="506431"/>
            </a:xfrm>
            <a:prstGeom prst="rect">
              <a:avLst/>
            </a:prstGeom>
          </p:spPr>
        </p:pic>
      </p:grpSp>
      <p:sp>
        <p:nvSpPr>
          <p:cNvPr id="10" name="Title 3">
            <a:extLst>
              <a:ext uri="{FF2B5EF4-FFF2-40B4-BE49-F238E27FC236}">
                <a16:creationId xmlns:a16="http://schemas.microsoft.com/office/drawing/2014/main" id="{9B6D1558-EDEC-6CFF-3405-72ACD65413DA}"/>
              </a:ext>
            </a:extLst>
          </p:cNvPr>
          <p:cNvSpPr txBox="1">
            <a:spLocks/>
          </p:cNvSpPr>
          <p:nvPr/>
        </p:nvSpPr>
        <p:spPr>
          <a:xfrm>
            <a:off x="6768956" y="2697207"/>
            <a:ext cx="1138348" cy="18835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600" b="1" i="0" kern="1200" baseline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 defTabSz="342900">
              <a:defRPr/>
            </a:pPr>
            <a:r>
              <a:rPr lang="en-US" sz="1100">
                <a:solidFill>
                  <a:srgbClr val="112543"/>
                </a:solidFill>
              </a:rPr>
              <a:t>SR200 Series</a:t>
            </a:r>
          </a:p>
        </p:txBody>
      </p:sp>
      <p:sp>
        <p:nvSpPr>
          <p:cNvPr id="11" name="Rounded Rectangle 22">
            <a:extLst>
              <a:ext uri="{FF2B5EF4-FFF2-40B4-BE49-F238E27FC236}">
                <a16:creationId xmlns:a16="http://schemas.microsoft.com/office/drawing/2014/main" id="{23AEEAF0-61E8-7FFC-0911-9F4DB7509441}"/>
              </a:ext>
            </a:extLst>
          </p:cNvPr>
          <p:cNvSpPr/>
          <p:nvPr/>
        </p:nvSpPr>
        <p:spPr>
          <a:xfrm>
            <a:off x="7830995" y="2712002"/>
            <a:ext cx="723222" cy="160987"/>
          </a:xfrm>
          <a:prstGeom prst="roundRect">
            <a:avLst>
              <a:gd name="adj" fmla="val 50000"/>
            </a:avLst>
          </a:prstGeom>
          <a:solidFill>
            <a:schemeClr val="tx2"/>
          </a:solidFill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lnSpc>
                <a:spcPct val="120000"/>
              </a:lnSpc>
              <a:defRPr/>
            </a:pPr>
            <a:r>
              <a:rPr lang="en-IN" sz="8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endParaRPr lang="en-US" sz="80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 descr="A gold square with black text&#10;&#10;AI-generated content may be incorrect.">
            <a:extLst>
              <a:ext uri="{FF2B5EF4-FFF2-40B4-BE49-F238E27FC236}">
                <a16:creationId xmlns:a16="http://schemas.microsoft.com/office/drawing/2014/main" id="{F8EB89C6-9F24-ED8A-FB72-656247286881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4790" y="3069486"/>
            <a:ext cx="648821" cy="648821"/>
          </a:xfrm>
          <a:prstGeom prst="rect">
            <a:avLst/>
          </a:prstGeom>
        </p:spPr>
      </p:pic>
      <p:sp>
        <p:nvSpPr>
          <p:cNvPr id="14" name="Rectangle: Diagonal Corners Rounded 13">
            <a:hlinkClick r:id="rId20"/>
            <a:extLst>
              <a:ext uri="{FF2B5EF4-FFF2-40B4-BE49-F238E27FC236}">
                <a16:creationId xmlns:a16="http://schemas.microsoft.com/office/drawing/2014/main" id="{F6525717-11EB-3BB8-544C-5517BF8B1411}"/>
              </a:ext>
            </a:extLst>
          </p:cNvPr>
          <p:cNvSpPr/>
          <p:nvPr/>
        </p:nvSpPr>
        <p:spPr>
          <a:xfrm>
            <a:off x="7524427" y="4482937"/>
            <a:ext cx="1588680" cy="259493"/>
          </a:xfrm>
          <a:prstGeom prst="round2DiagRect">
            <a:avLst>
              <a:gd name="adj1" fmla="val 0"/>
              <a:gd name="adj2" fmla="val 50000"/>
            </a:avLst>
          </a:prstGeom>
          <a:gradFill flip="none" rotWithShape="1">
            <a:gsLst>
              <a:gs pos="14000">
                <a:schemeClr val="accent2"/>
              </a:gs>
              <a:gs pos="84000">
                <a:srgbClr val="056AC3"/>
              </a:gs>
            </a:gsLst>
            <a:lin ang="2700000" scaled="1"/>
            <a:tileRect/>
          </a:gradFill>
          <a:ln>
            <a:noFill/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lnSpc>
                <a:spcPct val="120000"/>
              </a:lnSpc>
              <a:defRPr/>
            </a:pPr>
            <a:r>
              <a:rPr lang="en-US" sz="900" b="1" u="sng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developer.synaptics.com</a:t>
            </a:r>
          </a:p>
        </p:txBody>
      </p:sp>
    </p:spTree>
    <p:extLst>
      <p:ext uri="{BB962C8B-B14F-4D97-AF65-F5344CB8AC3E}">
        <p14:creationId xmlns:p14="http://schemas.microsoft.com/office/powerpoint/2010/main" val="855323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7373D1A-C84B-C60D-12D5-1D381B8F2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Edge of the Edge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96E9E19-8918-BA92-E9F2-4E3EA6CB7E9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32816" y="923925"/>
            <a:ext cx="7406259" cy="39497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dirty="0"/>
              <a:t>Today, there is much talk about IoT devices at “The Edge” of the system</a:t>
            </a:r>
          </a:p>
          <a:p>
            <a:pPr>
              <a:spcBef>
                <a:spcPts val="600"/>
              </a:spcBef>
            </a:pPr>
            <a:r>
              <a:rPr lang="en-US" sz="1600" dirty="0"/>
              <a:t>Usually, “The Edge” means “anything smaller than The Cloud”</a:t>
            </a:r>
          </a:p>
          <a:p>
            <a:pPr marL="182245" lvl="1">
              <a:spcBef>
                <a:spcPts val="500"/>
              </a:spcBef>
            </a:pPr>
            <a:r>
              <a:rPr lang="en-US" sz="1400" dirty="0"/>
              <a:t>Application processors for</a:t>
            </a:r>
            <a:br>
              <a:rPr lang="en-US" sz="1400" dirty="0"/>
            </a:br>
            <a:r>
              <a:rPr lang="en-US" sz="1400" dirty="0"/>
              <a:t>smart phones, etc.</a:t>
            </a:r>
          </a:p>
          <a:p>
            <a:pPr marL="182245" lvl="1">
              <a:spcBef>
                <a:spcPts val="500"/>
              </a:spcBef>
              <a:buFont typeface="Arial"/>
            </a:pPr>
            <a:r>
              <a:rPr lang="en-US" sz="1400" dirty="0"/>
              <a:t>Astra Edge AI chips  </a:t>
            </a:r>
            <a:r>
              <a:rPr lang="en-US" sz="1400" dirty="0">
                <a:sym typeface="Symbol" panose="05050102010706020507" pitchFamily="18" charset="2"/>
              </a:rPr>
              <a:t></a:t>
            </a:r>
            <a:endParaRPr lang="en-US" sz="1400" dirty="0"/>
          </a:p>
          <a:p>
            <a:pPr marL="0" indent="0">
              <a:spcBef>
                <a:spcPts val="1000"/>
              </a:spcBef>
            </a:pPr>
            <a:r>
              <a:rPr lang="en-US" sz="1600" b="1" dirty="0"/>
              <a:t>Synaptics Touch chips</a:t>
            </a:r>
            <a:br>
              <a:rPr lang="en-US" sz="1600" b="1" dirty="0"/>
            </a:br>
            <a:r>
              <a:rPr lang="en-US" sz="1600" b="1" dirty="0"/>
              <a:t>operate </a:t>
            </a:r>
            <a:r>
              <a:rPr lang="en-US" sz="1600" b="1" i="1" dirty="0"/>
              <a:t>at the Edge</a:t>
            </a:r>
            <a:br>
              <a:rPr lang="en-US" sz="1600" b="1" dirty="0"/>
            </a:br>
            <a:r>
              <a:rPr lang="en-US" sz="1600" b="1" i="1" dirty="0"/>
              <a:t>of that Edge!</a:t>
            </a:r>
          </a:p>
          <a:p>
            <a:pPr marL="182245" lvl="1">
              <a:spcBef>
                <a:spcPts val="500"/>
              </a:spcBef>
            </a:pPr>
            <a:r>
              <a:rPr lang="en-US" sz="1400" dirty="0"/>
              <a:t>Literally at the periphery</a:t>
            </a:r>
            <a:br>
              <a:rPr lang="en-US" sz="1400" dirty="0"/>
            </a:br>
            <a:r>
              <a:rPr lang="en-US" sz="1400" dirty="0"/>
              <a:t>of an “Edge” device</a:t>
            </a:r>
          </a:p>
          <a:p>
            <a:pPr marL="182245" lvl="1">
              <a:spcBef>
                <a:spcPts val="500"/>
              </a:spcBef>
            </a:pPr>
            <a:r>
              <a:rPr lang="en-US" sz="1400" dirty="0"/>
              <a:t>Where space is very </a:t>
            </a:r>
            <a:br>
              <a:rPr lang="en-US" sz="1400" dirty="0"/>
            </a:br>
            <a:r>
              <a:rPr lang="en-US" sz="1400" dirty="0"/>
              <a:t>constrained, and even</a:t>
            </a:r>
            <a:br>
              <a:rPr lang="en-US" sz="1400" dirty="0"/>
            </a:br>
            <a:r>
              <a:rPr lang="en-US" sz="1400" dirty="0"/>
              <a:t>1 GOPS is a luxury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08CB75-F90D-E76F-9A7C-7379628702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33701" y="1707298"/>
            <a:ext cx="5478067" cy="2877950"/>
          </a:xfrm>
          <a:prstGeom prst="rect">
            <a:avLst/>
          </a:prstGeom>
          <a:gradFill>
            <a:gsLst>
              <a:gs pos="0">
                <a:schemeClr val="accent6"/>
              </a:gs>
              <a:gs pos="74000">
                <a:schemeClr val="accent5"/>
              </a:gs>
              <a:gs pos="100000">
                <a:schemeClr val="accent6"/>
              </a:gs>
            </a:gsLst>
            <a:lin ang="36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183774"/>
                </a:gs>
                <a:gs pos="83000">
                  <a:srgbClr val="183774"/>
                </a:gs>
                <a:gs pos="100000">
                  <a:schemeClr val="accent4"/>
                </a:gs>
              </a:gsLst>
              <a:lin ang="3600000" scaled="0"/>
            </a:gradFill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C681267-8E3F-DFEA-1EA5-189B763AFD1F}"/>
              </a:ext>
            </a:extLst>
          </p:cNvPr>
          <p:cNvGrpSpPr/>
          <p:nvPr/>
        </p:nvGrpSpPr>
        <p:grpSpPr>
          <a:xfrm>
            <a:off x="3045417" y="2650797"/>
            <a:ext cx="571758" cy="1586243"/>
            <a:chOff x="3045417" y="2650797"/>
            <a:chExt cx="571758" cy="1586243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E113D7BA-383E-335B-4655-AEC57E170461}"/>
                </a:ext>
              </a:extLst>
            </p:cNvPr>
            <p:cNvSpPr/>
            <p:nvPr/>
          </p:nvSpPr>
          <p:spPr>
            <a:xfrm>
              <a:off x="3045417" y="2650797"/>
              <a:ext cx="571758" cy="1586243"/>
            </a:xfrm>
            <a:prstGeom prst="roundRect">
              <a:avLst>
                <a:gd name="adj" fmla="val 11384"/>
              </a:avLst>
            </a:prstGeom>
            <a:gradFill flip="none" rotWithShape="1">
              <a:gsLst>
                <a:gs pos="95000">
                  <a:schemeClr val="accent6"/>
                </a:gs>
                <a:gs pos="0">
                  <a:srgbClr val="ECF0FB"/>
                </a:gs>
              </a:gsLst>
              <a:lin ang="0" scaled="1"/>
              <a:tileRect/>
            </a:gradFill>
            <a:ln>
              <a:noFill/>
            </a:ln>
            <a:effectLst>
              <a:outerShdw blurRad="63500" sx="102000" sy="102000" algn="ctr" rotWithShape="0">
                <a:srgbClr val="A9BBED">
                  <a:alpha val="40000"/>
                </a:srgb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50" b="1" dirty="0">
                <a:solidFill>
                  <a:schemeClr val="accent1"/>
                </a:solidFill>
                <a:latin typeface="Arial"/>
                <a:cs typeface="Arial"/>
              </a:endParaRPr>
            </a:p>
          </p:txBody>
        </p:sp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1341CCDA-86C6-D546-D9D3-CE2D7E734A4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05607" y="3837382"/>
              <a:ext cx="256188" cy="25618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4733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computer circuit board with many colored lines&#10;&#10;Description automatically generated">
            <a:extLst>
              <a:ext uri="{FF2B5EF4-FFF2-40B4-BE49-F238E27FC236}">
                <a16:creationId xmlns:a16="http://schemas.microsoft.com/office/drawing/2014/main" id="{764139A1-604F-5BAA-7CD9-F56F1069A4A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935360" y="3195547"/>
            <a:ext cx="2116328" cy="1312259"/>
          </a:xfrm>
          <a:prstGeom prst="roundRect">
            <a:avLst>
              <a:gd name="adj" fmla="val 12961"/>
            </a:avLst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64C5310-5A09-9580-EC65-90FA76F6B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Edge of the Edge:  Touch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50957DF-2E82-D9BC-CFD3-7208B238DEC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91159" y="833163"/>
            <a:ext cx="5129119" cy="386715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/>
            <a:r>
              <a:rPr lang="en-US" sz="1600" dirty="0"/>
              <a:t>The chip must be physically close to the sensor</a:t>
            </a:r>
          </a:p>
          <a:p>
            <a:pPr marL="182880" lvl="3">
              <a:spcBef>
                <a:spcPts val="400"/>
              </a:spcBef>
            </a:pPr>
            <a:r>
              <a:rPr lang="en-US" sz="1400" dirty="0"/>
              <a:t>6</a:t>
            </a:r>
            <a:r>
              <a:rPr lang="en-US" sz="1400" spc="100" dirty="0"/>
              <a:t>0+</a:t>
            </a:r>
            <a:r>
              <a:rPr lang="en-US" sz="1400" dirty="0"/>
              <a:t> connections to the sensor matrix</a:t>
            </a:r>
          </a:p>
          <a:p>
            <a:pPr marL="182880" lvl="3">
              <a:spcBef>
                <a:spcPts val="400"/>
              </a:spcBef>
              <a:buFont typeface="Arial"/>
              <a:buChar char="•"/>
            </a:pPr>
            <a:r>
              <a:rPr lang="en-US" sz="1400" dirty="0"/>
              <a:t>&lt;1 </a:t>
            </a:r>
            <a:r>
              <a:rPr lang="en-US" sz="1400" spc="100" dirty="0" err="1"/>
              <a:t>f</a:t>
            </a:r>
            <a:r>
              <a:rPr lang="en-US" sz="1400" dirty="0" err="1"/>
              <a:t>F</a:t>
            </a:r>
            <a:r>
              <a:rPr lang="en-US" sz="1400" dirty="0"/>
              <a:t> noise floor in measurements</a:t>
            </a:r>
          </a:p>
          <a:p>
            <a:pPr marL="182880" lvl="3">
              <a:spcBef>
                <a:spcPts val="400"/>
              </a:spcBef>
              <a:buFont typeface="Arial"/>
              <a:buChar char="•"/>
            </a:pPr>
            <a:r>
              <a:rPr lang="en-US" sz="1400" dirty="0"/>
              <a:t>&gt;1 pF </a:t>
            </a:r>
            <a:r>
              <a:rPr lang="en-US" sz="1400" dirty="0" err="1"/>
              <a:t>parasitics</a:t>
            </a:r>
            <a:endParaRPr lang="en-US" sz="1400" dirty="0"/>
          </a:p>
          <a:p>
            <a:pPr marL="0" indent="0">
              <a:spcBef>
                <a:spcPts val="1000"/>
              </a:spcBef>
            </a:pPr>
            <a:r>
              <a:rPr lang="en-US" sz="1600" dirty="0"/>
              <a:t>Small package footprint</a:t>
            </a:r>
          </a:p>
          <a:p>
            <a:pPr marL="182880" lvl="3">
              <a:spcBef>
                <a:spcPts val="400"/>
              </a:spcBef>
            </a:pPr>
            <a:r>
              <a:rPr lang="en-US" sz="1400" dirty="0"/>
              <a:t>Space is at a premium:  Impacts battery size</a:t>
            </a:r>
          </a:p>
          <a:p>
            <a:pPr marL="182880" lvl="3">
              <a:spcBef>
                <a:spcPts val="400"/>
              </a:spcBef>
            </a:pPr>
            <a:r>
              <a:rPr lang="en-US" sz="1400" dirty="0"/>
              <a:t>Typically &lt;5 mm, targeting &lt;3 mm </a:t>
            </a:r>
          </a:p>
          <a:p>
            <a:pPr marL="0" indent="0">
              <a:spcBef>
                <a:spcPts val="1000"/>
              </a:spcBef>
            </a:pPr>
            <a:r>
              <a:rPr lang="en-US" sz="1600" dirty="0"/>
              <a:t>Cost-sensitive</a:t>
            </a:r>
          </a:p>
          <a:p>
            <a:pPr marL="0" indent="0">
              <a:spcBef>
                <a:spcPts val="1000"/>
              </a:spcBef>
            </a:pPr>
            <a:r>
              <a:rPr lang="en-US" sz="1600" dirty="0"/>
              <a:t>Requires a sophisticated AFE</a:t>
            </a:r>
          </a:p>
          <a:p>
            <a:pPr marL="0" indent="0">
              <a:spcBef>
                <a:spcPts val="0"/>
              </a:spcBef>
            </a:pPr>
            <a:r>
              <a:rPr lang="en-US" sz="1600" dirty="0"/>
              <a:t>… plus significant digital signal processing </a:t>
            </a:r>
          </a:p>
          <a:p>
            <a:pPr marL="182880" lvl="1">
              <a:spcBef>
                <a:spcPts val="400"/>
              </a:spcBef>
            </a:pPr>
            <a:r>
              <a:rPr lang="en-US" sz="1400" dirty="0">
                <a:sym typeface="Wingdings" panose="05000000000000000000" pitchFamily="2" charset="2"/>
              </a:rPr>
              <a:t>All of which must fit in a small, efficient ASIC</a:t>
            </a:r>
          </a:p>
          <a:p>
            <a:pPr marL="182880" lvl="1">
              <a:spcBef>
                <a:spcPts val="400"/>
              </a:spcBef>
            </a:pPr>
            <a:r>
              <a:rPr lang="en-US" sz="1400" dirty="0">
                <a:sym typeface="Wingdings" panose="05000000000000000000" pitchFamily="2" charset="2"/>
              </a:rPr>
              <a:t>No room for a big CPU or NPU</a:t>
            </a:r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B66258-17D3-3D58-7DCA-6524EDED492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35361" y="1454448"/>
            <a:ext cx="2124290" cy="1608733"/>
          </a:xfrm>
          <a:prstGeom prst="roundRect">
            <a:avLst>
              <a:gd name="adj" fmla="val 6799"/>
            </a:avLst>
          </a:prstGeom>
        </p:spPr>
      </p:pic>
      <p:pic>
        <p:nvPicPr>
          <p:cNvPr id="21" name="Picture 20" descr="A cell phone with a battery">
            <a:extLst>
              <a:ext uri="{FF2B5EF4-FFF2-40B4-BE49-F238E27FC236}">
                <a16:creationId xmlns:a16="http://schemas.microsoft.com/office/drawing/2014/main" id="{7568F9E9-9750-6A17-B87B-F5F8592B17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21"/>
          <a:stretch>
            <a:fillRect/>
          </a:stretch>
        </p:blipFill>
        <p:spPr>
          <a:xfrm>
            <a:off x="4657198" y="945362"/>
            <a:ext cx="2180482" cy="2038323"/>
          </a:xfrm>
          <a:prstGeom prst="round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4109FEF6-7F35-0CE6-C8DB-9712437B50D3}"/>
              </a:ext>
            </a:extLst>
          </p:cNvPr>
          <p:cNvSpPr/>
          <p:nvPr/>
        </p:nvSpPr>
        <p:spPr>
          <a:xfrm>
            <a:off x="7288329" y="4011953"/>
            <a:ext cx="214313" cy="20955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400" b="1">
              <a:solidFill>
                <a:srgbClr val="F7F9FB"/>
              </a:solidFill>
              <a:latin typeface="Arial"/>
              <a:cs typeface="Arial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8AC4CFA-2137-3F04-9DD5-AA1AE07C3259}"/>
              </a:ext>
            </a:extLst>
          </p:cNvPr>
          <p:cNvGrpSpPr/>
          <p:nvPr/>
        </p:nvGrpSpPr>
        <p:grpSpPr>
          <a:xfrm>
            <a:off x="4657198" y="3111260"/>
            <a:ext cx="2180482" cy="924907"/>
            <a:chOff x="6388172" y="1580227"/>
            <a:chExt cx="2252916" cy="95563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178954E-CDF4-9BB6-581A-A43D9C2C45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88172" y="1580227"/>
              <a:ext cx="2252916" cy="955632"/>
            </a:xfrm>
            <a:prstGeom prst="roundRect">
              <a:avLst>
                <a:gd name="adj" fmla="val 14201"/>
              </a:avLst>
            </a:prstGeom>
          </p:spPr>
        </p:pic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D5367E7-2AA8-79C3-872F-4D98BF10AEDB}"/>
                </a:ext>
              </a:extLst>
            </p:cNvPr>
            <p:cNvCxnSpPr>
              <a:cxnSpLocks/>
            </p:cNvCxnSpPr>
            <p:nvPr/>
          </p:nvCxnSpPr>
          <p:spPr>
            <a:xfrm>
              <a:off x="6812994" y="1866103"/>
              <a:ext cx="1514929" cy="0"/>
            </a:xfrm>
            <a:prstGeom prst="line">
              <a:avLst/>
            </a:prstGeom>
            <a:ln w="952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8129EB2-E5A8-97F0-BD0C-3B7D34384CB5}"/>
                </a:ext>
              </a:extLst>
            </p:cNvPr>
            <p:cNvCxnSpPr>
              <a:cxnSpLocks/>
            </p:cNvCxnSpPr>
            <p:nvPr/>
          </p:nvCxnSpPr>
          <p:spPr>
            <a:xfrm>
              <a:off x="6832749" y="2303345"/>
              <a:ext cx="1477215" cy="0"/>
            </a:xfrm>
            <a:prstGeom prst="line">
              <a:avLst/>
            </a:prstGeom>
            <a:ln w="9525"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4D46E89F-BFD7-1359-F070-DC69F61C0A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10846" y="1866103"/>
              <a:ext cx="0" cy="431800"/>
            </a:xfrm>
            <a:prstGeom prst="straightConnector1">
              <a:avLst/>
            </a:prstGeom>
            <a:ln w="9525">
              <a:solidFill>
                <a:srgbClr val="FF0000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31102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FE74A-9A5C-4611-21A7-D0CF49BF5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D196A4D-5F02-B05E-AAEE-D528117F9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Touch ASICs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D81D8D0-1E8E-6880-C4AE-FF85E48D680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84049" y="835533"/>
            <a:ext cx="7822304" cy="38992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dirty="0"/>
              <a:t>Touch chips are small microcontrollers:</a:t>
            </a:r>
          </a:p>
          <a:p>
            <a:pPr marL="182245" lvl="1">
              <a:spcBef>
                <a:spcPts val="400"/>
              </a:spcBef>
              <a:buFont typeface="Arial"/>
              <a:buChar char="•"/>
            </a:pPr>
            <a:r>
              <a:rPr lang="en-US" sz="1400" dirty="0"/>
              <a:t>One modest MCU core</a:t>
            </a:r>
          </a:p>
          <a:p>
            <a:pPr marL="182245" lvl="1">
              <a:buFont typeface="Arial"/>
              <a:buChar char="•"/>
            </a:pPr>
            <a:r>
              <a:rPr lang="en-US" sz="1400" dirty="0"/>
              <a:t>10</a:t>
            </a:r>
            <a:r>
              <a:rPr lang="en-US" sz="1400" spc="100" dirty="0"/>
              <a:t>0–</a:t>
            </a:r>
            <a:r>
              <a:rPr lang="en-US" sz="1400" dirty="0"/>
              <a:t>400 MHz</a:t>
            </a:r>
          </a:p>
          <a:p>
            <a:pPr marL="182245" lvl="1">
              <a:buFont typeface="Arial"/>
              <a:buChar char="•"/>
            </a:pPr>
            <a:r>
              <a:rPr lang="en-US" sz="1400" dirty="0"/>
              <a:t>Power budget in </a:t>
            </a:r>
            <a:r>
              <a:rPr lang="en-US" sz="1400" dirty="0" err="1"/>
              <a:t>mW</a:t>
            </a:r>
            <a:endParaRPr lang="en-US" sz="1400" dirty="0"/>
          </a:p>
          <a:p>
            <a:pPr marL="182245" lvl="1">
              <a:buFont typeface="Arial"/>
              <a:buChar char="•"/>
            </a:pPr>
            <a:r>
              <a:rPr lang="en-US" sz="1400" dirty="0"/>
              <a:t>Mixed-signal, high-voltage, embedded Flash</a:t>
            </a:r>
            <a:br>
              <a:rPr lang="en-US" sz="1400" dirty="0"/>
            </a:br>
            <a:r>
              <a:rPr lang="en-US" sz="1400" dirty="0"/>
              <a:t>  </a:t>
            </a:r>
            <a:r>
              <a:rPr lang="en-US" sz="1400" dirty="0">
                <a:sym typeface="Symbol" panose="05050102010706020507" pitchFamily="18" charset="2"/>
              </a:rPr>
              <a:t>  Low-density </a:t>
            </a:r>
            <a:r>
              <a:rPr lang="en-US" sz="1400" dirty="0"/>
              <a:t>silicon process</a:t>
            </a:r>
            <a:br>
              <a:rPr lang="en-US" sz="1400" dirty="0"/>
            </a:br>
            <a:r>
              <a:rPr lang="en-US" sz="1400" dirty="0"/>
              <a:t>     </a:t>
            </a:r>
            <a:r>
              <a:rPr lang="en-US" sz="1400" dirty="0">
                <a:sym typeface="Symbol" panose="05050102010706020507" pitchFamily="18" charset="2"/>
              </a:rPr>
              <a:t>  Logic is expensive</a:t>
            </a:r>
            <a:endParaRPr lang="en-US" sz="1400" dirty="0"/>
          </a:p>
          <a:p>
            <a:pPr>
              <a:spcBef>
                <a:spcPts val="1400"/>
              </a:spcBef>
            </a:pPr>
            <a:r>
              <a:rPr lang="en-US" sz="1600" dirty="0"/>
              <a:t>Far too small for “Edge AI”?</a:t>
            </a:r>
          </a:p>
          <a:p>
            <a:pPr>
              <a:spcBef>
                <a:spcPts val="600"/>
              </a:spcBef>
            </a:pPr>
            <a:r>
              <a:rPr lang="en-US" sz="1600" dirty="0"/>
              <a:t>Actually, no!</a:t>
            </a:r>
            <a:endParaRPr lang="en-US" dirty="0"/>
          </a:p>
          <a:p>
            <a:pPr marL="182245" lvl="1">
              <a:spcBef>
                <a:spcPts val="400"/>
              </a:spcBef>
              <a:buFont typeface="Arial"/>
              <a:buChar char="•"/>
            </a:pPr>
            <a:r>
              <a:rPr lang="en-US" sz="1400" dirty="0"/>
              <a:t>We have found that even these humble devices can make good use of AI</a:t>
            </a:r>
          </a:p>
          <a:p>
            <a:pPr marL="182245" lvl="1">
              <a:buFont typeface="Arial"/>
              <a:buChar char="•"/>
            </a:pPr>
            <a:r>
              <a:rPr lang="en-US" sz="1400" dirty="0"/>
              <a:t>... at the very small scale</a:t>
            </a:r>
            <a:endParaRPr lang="en-US" dirty="0"/>
          </a:p>
          <a:p>
            <a:pPr marL="0" indent="0">
              <a:spcBef>
                <a:spcPts val="1400"/>
              </a:spcBef>
            </a:pPr>
            <a:r>
              <a:rPr lang="en-US" sz="1600" dirty="0"/>
              <a:t>So, after 40 years, Synaptics has come back around to doing</a:t>
            </a:r>
            <a:br>
              <a:rPr lang="en-US" sz="1600" dirty="0"/>
            </a:br>
            <a:r>
              <a:rPr lang="en-US" sz="1600" b="1" dirty="0"/>
              <a:t>AI in ultra-low-power mixed-signal chips!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556F744-6779-64AD-31C3-11A9A54D5C50}"/>
              </a:ext>
            </a:extLst>
          </p:cNvPr>
          <p:cNvSpPr txBox="1">
            <a:spLocks/>
          </p:cNvSpPr>
          <p:nvPr/>
        </p:nvSpPr>
        <p:spPr>
          <a:xfrm>
            <a:off x="3261232" y="1232114"/>
            <a:ext cx="4426114" cy="18568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1pPr>
            <a:lvl2pPr marL="182563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2pPr>
            <a:lvl3pPr marL="401638" indent="-182880" algn="l" defTabSz="457200" rtl="0" eaLnBrk="1" latinLnBrk="0" hangingPunct="1">
              <a:spcBef>
                <a:spcPts val="300"/>
              </a:spcBef>
              <a:buFont typeface="System Font Regular"/>
              <a:buChar char="–"/>
              <a:tabLst/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3pPr>
            <a:lvl4pPr marL="630238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Char char="•"/>
              <a:tabLst>
                <a:tab pos="630238" algn="l"/>
              </a:tabLst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4pPr>
            <a:lvl5pPr marL="860425" indent="-182880" algn="l" defTabSz="457200" rtl="0" eaLnBrk="1" latinLnBrk="0" hangingPunct="1">
              <a:spcBef>
                <a:spcPts val="300"/>
              </a:spcBef>
              <a:buFont typeface="System Font Regular"/>
              <a:buChar char="–"/>
              <a:tabLst/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5pPr>
            <a:lvl6pPr marL="1028700" indent="-182880" algn="l" defTabSz="457200" rtl="0" eaLnBrk="1" latinLnBrk="0" hangingPunct="1">
              <a:spcBef>
                <a:spcPts val="300"/>
              </a:spcBef>
              <a:buFont typeface="Arial"/>
              <a:buChar char="•"/>
              <a:defRPr sz="1050" kern="1200">
                <a:solidFill>
                  <a:srgbClr val="0C122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245" lvl="1">
              <a:buFont typeface="Arial"/>
              <a:buChar char="•"/>
            </a:pPr>
            <a:r>
              <a:rPr lang="en-US" sz="1400"/>
              <a:t>64K–128K bytes of RAM</a:t>
            </a:r>
          </a:p>
          <a:p>
            <a:pPr marL="182245" lvl="1">
              <a:buFont typeface="Arial"/>
              <a:buChar char="•"/>
            </a:pPr>
            <a:r>
              <a:rPr lang="en-US" sz="1400"/>
              <a:t>100K–300K Flash memory for firmware</a:t>
            </a:r>
          </a:p>
          <a:p>
            <a:pPr marL="182245" lvl="1">
              <a:buFont typeface="Arial"/>
              <a:buChar char="•"/>
            </a:pPr>
            <a:endParaRPr lang="en-US" sz="1600" b="1"/>
          </a:p>
        </p:txBody>
      </p:sp>
    </p:spTree>
    <p:extLst>
      <p:ext uri="{BB962C8B-B14F-4D97-AF65-F5344CB8AC3E}">
        <p14:creationId xmlns:p14="http://schemas.microsoft.com/office/powerpoint/2010/main" val="1324432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4B476-E156-938B-88CC-49372ACAF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Room at the 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D1B80-1C20-39B8-0848-98E061C752B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81000" y="806447"/>
            <a:ext cx="8382000" cy="13210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/>
              <a:t>Touch is not alone in this!</a:t>
            </a:r>
          </a:p>
          <a:p>
            <a:pPr>
              <a:spcBef>
                <a:spcPts val="600"/>
              </a:spcBef>
            </a:pPr>
            <a:r>
              <a:rPr lang="en-US" sz="1600"/>
              <a:t>The market for high-end 16-bit and low-end 32-bit microcontrollers is huge</a:t>
            </a:r>
          </a:p>
          <a:p>
            <a:pPr marL="182245" lvl="1">
              <a:spcBef>
                <a:spcPts val="600"/>
              </a:spcBef>
            </a:pPr>
            <a:r>
              <a:rPr lang="en-US" sz="1400"/>
              <a:t>At least ~10 billion shipped yearly — 1/4 of all micros shipped  [ChatGPT] </a:t>
            </a:r>
          </a:p>
          <a:p>
            <a:pPr>
              <a:spcBef>
                <a:spcPts val="1000"/>
              </a:spcBef>
            </a:pPr>
            <a:r>
              <a:rPr lang="en-US" sz="1600"/>
              <a:t>There is plenty of room for AI solutions at this very small end of the spectrum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5D4F044-C37E-C1DE-EF56-49EE819C2C6F}"/>
              </a:ext>
            </a:extLst>
          </p:cNvPr>
          <p:cNvSpPr/>
          <p:nvPr/>
        </p:nvSpPr>
        <p:spPr>
          <a:xfrm>
            <a:off x="7143050" y="2285069"/>
            <a:ext cx="1577205" cy="2284935"/>
          </a:xfrm>
          <a:prstGeom prst="roundRect">
            <a:avLst/>
          </a:prstGeom>
          <a:gradFill>
            <a:gsLst>
              <a:gs pos="18000">
                <a:schemeClr val="accent2"/>
              </a:gs>
              <a:gs pos="100000">
                <a:schemeClr val="accent2"/>
              </a:gs>
              <a:gs pos="46000">
                <a:schemeClr val="accent4"/>
              </a:gs>
            </a:gsLst>
            <a:lin ang="36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tx2"/>
                </a:gs>
                <a:gs pos="100000">
                  <a:schemeClr val="accent4"/>
                </a:gs>
              </a:gsLst>
              <a:lin ang="3600000" scaled="0"/>
            </a:gradFill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05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7A79D0D-9D36-D91B-389A-EE8F353EB8FC}"/>
              </a:ext>
            </a:extLst>
          </p:cNvPr>
          <p:cNvSpPr/>
          <p:nvPr/>
        </p:nvSpPr>
        <p:spPr>
          <a:xfrm>
            <a:off x="5440578" y="2285069"/>
            <a:ext cx="1581271" cy="2329127"/>
          </a:xfrm>
          <a:prstGeom prst="roundRect">
            <a:avLst/>
          </a:prstGeom>
          <a:gradFill>
            <a:gsLst>
              <a:gs pos="21000">
                <a:srgbClr val="183774">
                  <a:lumMod val="94000"/>
                </a:srgbClr>
              </a:gs>
              <a:gs pos="86000">
                <a:srgbClr val="193A7D"/>
              </a:gs>
              <a:gs pos="46000">
                <a:srgbClr val="234EA5"/>
              </a:gs>
            </a:gsLst>
            <a:lin ang="36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bg2"/>
                </a:gs>
                <a:gs pos="100000">
                  <a:schemeClr val="accent4"/>
                </a:gs>
              </a:gsLst>
              <a:lin ang="3600000" scaled="0"/>
            </a:gradFill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05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7261BA5-4A1C-9E48-A4DD-2734EF7B5C59}"/>
              </a:ext>
            </a:extLst>
          </p:cNvPr>
          <p:cNvSpPr/>
          <p:nvPr/>
        </p:nvSpPr>
        <p:spPr>
          <a:xfrm>
            <a:off x="3763036" y="2295545"/>
            <a:ext cx="1577205" cy="2284935"/>
          </a:xfrm>
          <a:prstGeom prst="roundRect">
            <a:avLst/>
          </a:prstGeom>
          <a:gradFill>
            <a:gsLst>
              <a:gs pos="18000">
                <a:schemeClr val="accent2"/>
              </a:gs>
              <a:gs pos="100000">
                <a:schemeClr val="accent2"/>
              </a:gs>
              <a:gs pos="46000">
                <a:schemeClr val="accent4"/>
              </a:gs>
            </a:gsLst>
            <a:lin ang="36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tx2"/>
                </a:gs>
                <a:gs pos="100000">
                  <a:schemeClr val="accent4"/>
                </a:gs>
              </a:gsLst>
              <a:lin ang="3600000" scaled="0"/>
            </a:gradFill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05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EA78600-1767-2258-0FB0-8E8691E99875}"/>
              </a:ext>
            </a:extLst>
          </p:cNvPr>
          <p:cNvSpPr/>
          <p:nvPr/>
        </p:nvSpPr>
        <p:spPr>
          <a:xfrm>
            <a:off x="338509" y="2295545"/>
            <a:ext cx="1577205" cy="2284935"/>
          </a:xfrm>
          <a:prstGeom prst="roundRect">
            <a:avLst/>
          </a:prstGeom>
          <a:gradFill>
            <a:gsLst>
              <a:gs pos="18000">
                <a:schemeClr val="accent2"/>
              </a:gs>
              <a:gs pos="100000">
                <a:schemeClr val="accent2"/>
              </a:gs>
              <a:gs pos="46000">
                <a:schemeClr val="accent4"/>
              </a:gs>
            </a:gsLst>
            <a:lin ang="36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tx2"/>
                </a:gs>
                <a:gs pos="100000">
                  <a:schemeClr val="accent4"/>
                </a:gs>
              </a:gsLst>
              <a:lin ang="3600000" scaled="0"/>
            </a:gradFill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rgbClr val="0C1220"/>
              </a:solidFill>
              <a:latin typeface="Arial"/>
              <a:cs typeface="Arial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9EFDC99-8A62-F007-8954-15F8FF76D512}"/>
              </a:ext>
            </a:extLst>
          </p:cNvPr>
          <p:cNvSpPr/>
          <p:nvPr/>
        </p:nvSpPr>
        <p:spPr>
          <a:xfrm>
            <a:off x="2055484" y="2295545"/>
            <a:ext cx="1581271" cy="2337291"/>
          </a:xfrm>
          <a:prstGeom prst="roundRect">
            <a:avLst/>
          </a:prstGeom>
          <a:gradFill>
            <a:gsLst>
              <a:gs pos="21000">
                <a:srgbClr val="183774">
                  <a:lumMod val="94000"/>
                </a:srgbClr>
              </a:gs>
              <a:gs pos="86000">
                <a:srgbClr val="193A7D"/>
              </a:gs>
              <a:gs pos="46000">
                <a:srgbClr val="234EA5"/>
              </a:gs>
            </a:gsLst>
            <a:lin ang="36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bg2"/>
                </a:gs>
                <a:gs pos="100000">
                  <a:schemeClr val="accent4"/>
                </a:gs>
              </a:gsLst>
              <a:lin ang="3600000" scaled="0"/>
            </a:gradFill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05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60A80F6-E4D8-A596-88A3-AD3E104922D2}"/>
              </a:ext>
            </a:extLst>
          </p:cNvPr>
          <p:cNvSpPr txBox="1"/>
          <p:nvPr/>
        </p:nvSpPr>
        <p:spPr>
          <a:xfrm>
            <a:off x="420260" y="3463192"/>
            <a:ext cx="1534887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300"/>
              </a:spcBef>
            </a:pPr>
            <a:r>
              <a:rPr lang="en-US" sz="1200">
                <a:solidFill>
                  <a:schemeClr val="bg1"/>
                </a:solidFill>
                <a:latin typeface="Arial"/>
                <a:cs typeface="Arial"/>
              </a:rPr>
              <a:t>Detecting machine anomalies or motor faults by monitoring current and vibration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C3757E3-5C6A-2DDD-1FD2-77A9D3E0D632}"/>
              </a:ext>
            </a:extLst>
          </p:cNvPr>
          <p:cNvSpPr txBox="1"/>
          <p:nvPr/>
        </p:nvSpPr>
        <p:spPr>
          <a:xfrm>
            <a:off x="2123554" y="3463192"/>
            <a:ext cx="154305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300"/>
              </a:spcBef>
            </a:pPr>
            <a:r>
              <a:rPr lang="en-US" sz="1200">
                <a:solidFill>
                  <a:schemeClr val="bg1"/>
                </a:solidFill>
                <a:latin typeface="Arial"/>
                <a:cs typeface="Arial"/>
              </a:rPr>
              <a:t>Always-on wake word detection (“Alexa”, “Siri”) running directly on the MCU</a:t>
            </a:r>
            <a:endParaRPr lang="en-US" sz="12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B7E80C5C-34C6-8D30-F1C9-36944E7CB783}"/>
              </a:ext>
            </a:extLst>
          </p:cNvPr>
          <p:cNvSpPr txBox="1"/>
          <p:nvPr/>
        </p:nvSpPr>
        <p:spPr>
          <a:xfrm>
            <a:off x="3837485" y="3647858"/>
            <a:ext cx="142875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300"/>
              </a:spcBef>
            </a:pPr>
            <a:r>
              <a:rPr lang="en-US" sz="1200">
                <a:solidFill>
                  <a:schemeClr val="bg1"/>
                </a:solidFill>
                <a:latin typeface="Arial"/>
                <a:cs typeface="Arial"/>
              </a:rPr>
              <a:t>Detecting hand movements and gestures using IMU sensors</a:t>
            </a:r>
            <a:endParaRPr lang="en-US" sz="12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DF4C4DF-4164-02AB-0FC3-80EE8C44FB0E}"/>
              </a:ext>
            </a:extLst>
          </p:cNvPr>
          <p:cNvSpPr txBox="1"/>
          <p:nvPr/>
        </p:nvSpPr>
        <p:spPr>
          <a:xfrm>
            <a:off x="5527292" y="3647858"/>
            <a:ext cx="142875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300"/>
              </a:spcBef>
            </a:pPr>
            <a:r>
              <a:rPr lang="en-US" sz="1200">
                <a:solidFill>
                  <a:schemeClr val="bg1"/>
                </a:solidFill>
                <a:latin typeface="Arial"/>
                <a:cs typeface="Arial"/>
              </a:rPr>
              <a:t>Identify machine defects by analyzing their sound signatures</a:t>
            </a:r>
            <a:endParaRPr lang="en-US" sz="12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AEC08C3D-5DEB-41D1-5829-B265A14DB36E}"/>
              </a:ext>
            </a:extLst>
          </p:cNvPr>
          <p:cNvSpPr txBox="1"/>
          <p:nvPr/>
        </p:nvSpPr>
        <p:spPr>
          <a:xfrm>
            <a:off x="7250864" y="4127989"/>
            <a:ext cx="1428751" cy="2936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sz="1200">
                <a:solidFill>
                  <a:schemeClr val="bg1"/>
                </a:solidFill>
                <a:latin typeface="Arial"/>
                <a:cs typeface="Arial"/>
              </a:rPr>
              <a:t>Security, safety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183219-3EE5-118E-2083-4DB77EFDE95B}"/>
              </a:ext>
            </a:extLst>
          </p:cNvPr>
          <p:cNvSpPr txBox="1"/>
          <p:nvPr/>
        </p:nvSpPr>
        <p:spPr>
          <a:xfrm>
            <a:off x="502104" y="2465070"/>
            <a:ext cx="1420584" cy="585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0000"/>
              </a:lnSpc>
            </a:pPr>
            <a:r>
              <a:rPr lang="en-US" sz="1400" b="1">
                <a:solidFill>
                  <a:schemeClr val="bg1"/>
                </a:solidFill>
                <a:latin typeface="Arial"/>
                <a:cs typeface="Arial"/>
              </a:rPr>
              <a:t>Predictive Maintenance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029711-2B99-7257-4AE9-5180919D1C00}"/>
              </a:ext>
            </a:extLst>
          </p:cNvPr>
          <p:cNvSpPr txBox="1"/>
          <p:nvPr/>
        </p:nvSpPr>
        <p:spPr>
          <a:xfrm>
            <a:off x="2216323" y="2465070"/>
            <a:ext cx="1425512" cy="84414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0000"/>
              </a:lnSpc>
            </a:pPr>
            <a:r>
              <a:rPr lang="en-US" sz="1400" b="1">
                <a:solidFill>
                  <a:schemeClr val="bg1"/>
                </a:solidFill>
                <a:latin typeface="Arial"/>
                <a:cs typeface="Arial"/>
              </a:rPr>
              <a:t>Keyword Spotting In Home Assistants</a:t>
            </a:r>
            <a:endParaRPr lang="en-US" sz="14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F90FAB-520A-A5B3-3C8F-B6C3300FB09F}"/>
              </a:ext>
            </a:extLst>
          </p:cNvPr>
          <p:cNvSpPr txBox="1"/>
          <p:nvPr/>
        </p:nvSpPr>
        <p:spPr>
          <a:xfrm>
            <a:off x="3931920" y="2465070"/>
            <a:ext cx="1329961" cy="3270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0000"/>
              </a:lnSpc>
            </a:pPr>
            <a:r>
              <a:rPr lang="en-US" sz="1400" b="1">
                <a:solidFill>
                  <a:schemeClr val="bg1"/>
                </a:solidFill>
                <a:latin typeface="Arial"/>
                <a:cs typeface="Arial"/>
              </a:rPr>
              <a:t>Wearable Tech</a:t>
            </a:r>
            <a:endParaRPr lang="en-US" sz="14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CB7866-3C5D-0944-824A-6E7C5983DCDD}"/>
              </a:ext>
            </a:extLst>
          </p:cNvPr>
          <p:cNvSpPr txBox="1"/>
          <p:nvPr/>
        </p:nvSpPr>
        <p:spPr>
          <a:xfrm>
            <a:off x="5603240" y="2465070"/>
            <a:ext cx="1340484" cy="585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0000"/>
              </a:lnSpc>
            </a:pPr>
            <a:r>
              <a:rPr lang="en-US" sz="1400" b="1">
                <a:solidFill>
                  <a:schemeClr val="bg1"/>
                </a:solidFill>
                <a:latin typeface="Arial"/>
                <a:cs typeface="Arial"/>
              </a:rPr>
              <a:t>Industrial Automation</a:t>
            </a:r>
            <a:endParaRPr lang="en-US" sz="140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663781-41C5-6D60-970D-224141DC9A9B}"/>
              </a:ext>
            </a:extLst>
          </p:cNvPr>
          <p:cNvSpPr txBox="1"/>
          <p:nvPr/>
        </p:nvSpPr>
        <p:spPr>
          <a:xfrm>
            <a:off x="7315200" y="2465070"/>
            <a:ext cx="1255576" cy="13612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0000"/>
              </a:lnSpc>
            </a:pPr>
            <a:r>
              <a:rPr lang="en-US" sz="1400" b="1">
                <a:solidFill>
                  <a:schemeClr val="bg1"/>
                </a:solidFill>
                <a:latin typeface="Arial"/>
                <a:cs typeface="Arial"/>
              </a:rPr>
              <a:t>Low-power Person Presence Detection Using Cameras</a:t>
            </a:r>
          </a:p>
        </p:txBody>
      </p:sp>
    </p:spTree>
    <p:extLst>
      <p:ext uri="{BB962C8B-B14F-4D97-AF65-F5344CB8AC3E}">
        <p14:creationId xmlns:p14="http://schemas.microsoft.com/office/powerpoint/2010/main" val="1282532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E78B514-4326-6D12-701B-08CBF0A7C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Touch Processing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4BB6248-EA13-A6B7-4E20-0C52C0DD48E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31763" y="755789"/>
            <a:ext cx="3530600" cy="3941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/>
              <a:t>Sensing occurs in the analog domain</a:t>
            </a:r>
          </a:p>
          <a:p>
            <a:pPr marL="182880" lvl="1"/>
            <a:r>
              <a:rPr lang="en-US" sz="1400"/>
              <a:t>The physical world is analog!</a:t>
            </a:r>
          </a:p>
          <a:p>
            <a:pPr marL="0" indent="0">
              <a:spcBef>
                <a:spcPts val="1200"/>
              </a:spcBef>
            </a:pPr>
            <a:r>
              <a:rPr lang="en-US" sz="1600"/>
              <a:t>But a great deal of signal processing</a:t>
            </a:r>
            <a:br>
              <a:rPr lang="en-US" sz="1600"/>
            </a:br>
            <a:r>
              <a:rPr lang="en-US" sz="1600"/>
              <a:t>must be digital / firmware</a:t>
            </a:r>
          </a:p>
          <a:p>
            <a:pPr marL="0" indent="0">
              <a:spcBef>
                <a:spcPts val="1200"/>
              </a:spcBef>
            </a:pPr>
            <a:r>
              <a:rPr lang="en-US" sz="1600"/>
              <a:t>Firmware processing makes multiple passes through the touch image</a:t>
            </a:r>
          </a:p>
          <a:p>
            <a:pPr marL="182245" lvl="1"/>
            <a:r>
              <a:rPr lang="en-US" sz="1400"/>
              <a:t>E.g., 40x30 touch pixels</a:t>
            </a:r>
          </a:p>
          <a:p>
            <a:pPr>
              <a:spcBef>
                <a:spcPts val="1200"/>
              </a:spcBef>
            </a:pPr>
            <a:r>
              <a:rPr lang="en-US" sz="1600"/>
              <a:t>This is a hard-real-time system</a:t>
            </a:r>
          </a:p>
          <a:p>
            <a:pPr marL="182245" lvl="1"/>
            <a:r>
              <a:rPr lang="en-US" sz="1400"/>
              <a:t>Typically, a 2 </a:t>
            </a:r>
            <a:r>
              <a:rPr lang="en-US" sz="1400" err="1"/>
              <a:t>ms</a:t>
            </a:r>
            <a:r>
              <a:rPr lang="en-US" sz="1400"/>
              <a:t> budget per frame</a:t>
            </a:r>
          </a:p>
          <a:p>
            <a:pPr marL="0" indent="0">
              <a:spcBef>
                <a:spcPts val="1200"/>
              </a:spcBef>
            </a:pPr>
            <a:r>
              <a:rPr lang="en-US" sz="1600"/>
              <a:t>To meet this tough time budget,</a:t>
            </a:r>
            <a:br>
              <a:rPr lang="en-US" sz="1600"/>
            </a:br>
            <a:r>
              <a:rPr lang="en-US" sz="1600"/>
              <a:t>we accelerate many computations</a:t>
            </a:r>
            <a:br>
              <a:rPr lang="en-US" sz="1600"/>
            </a:br>
            <a:r>
              <a:rPr lang="en-US" sz="1600"/>
              <a:t>using </a:t>
            </a:r>
            <a:r>
              <a:rPr lang="en-US" sz="1600" b="1" i="1"/>
              <a:t>Vector Processing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063FCC-7E8F-220C-54BF-2ADD08CAF1B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54284" y="947370"/>
            <a:ext cx="3650106" cy="3122973"/>
          </a:xfrm>
          <a:prstGeom prst="roundRect">
            <a:avLst>
              <a:gd name="adj" fmla="val 6107"/>
            </a:avLst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2145D39-559B-DD98-E2AA-47CA36D7671B}"/>
              </a:ext>
            </a:extLst>
          </p:cNvPr>
          <p:cNvSpPr/>
          <p:nvPr/>
        </p:nvSpPr>
        <p:spPr>
          <a:xfrm>
            <a:off x="3960720" y="4032249"/>
            <a:ext cx="1296849" cy="479927"/>
          </a:xfrm>
          <a:prstGeom prst="roundRect">
            <a:avLst/>
          </a:prstGeom>
          <a:solidFill>
            <a:schemeClr val="bg2"/>
          </a:solidFill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100" b="1">
                <a:solidFill>
                  <a:srgbClr val="F7F9FB"/>
                </a:solidFill>
                <a:latin typeface="Arial"/>
                <a:cs typeface="Arial"/>
              </a:rPr>
              <a:t>Report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A8722260-0E9C-1A03-236E-00496CC1368F}"/>
              </a:ext>
            </a:extLst>
          </p:cNvPr>
          <p:cNvSpPr/>
          <p:nvPr/>
        </p:nvSpPr>
        <p:spPr>
          <a:xfrm>
            <a:off x="5433397" y="4228829"/>
            <a:ext cx="1131831" cy="46872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000" b="1">
                <a:latin typeface="Arial"/>
                <a:cs typeface="Arial"/>
              </a:rPr>
              <a:t>Vector-friendly operations</a:t>
            </a:r>
            <a:endParaRPr lang="en-US" sz="1000">
              <a:latin typeface="Arial" panose="020B0604020202020204" pitchFamily="34" charset="0"/>
            </a:endParaRPr>
          </a:p>
        </p:txBody>
      </p:sp>
      <p:sp>
        <p:nvSpPr>
          <p:cNvPr id="4" name="AutoShape 63">
            <a:extLst>
              <a:ext uri="{FF2B5EF4-FFF2-40B4-BE49-F238E27FC236}">
                <a16:creationId xmlns:a16="http://schemas.microsoft.com/office/drawing/2014/main" id="{6A83ADB5-DD39-E1B4-0354-1C74F617BF96}"/>
              </a:ext>
            </a:extLst>
          </p:cNvPr>
          <p:cNvSpPr>
            <a:spLocks noChangeArrowheads="1"/>
          </p:cNvSpPr>
          <p:nvPr/>
        </p:nvSpPr>
        <p:spPr bwMode="blackWhite">
          <a:xfrm flipH="1">
            <a:off x="4533194" y="947683"/>
            <a:ext cx="157608" cy="225414"/>
          </a:xfrm>
          <a:prstGeom prst="downArrow">
            <a:avLst>
              <a:gd name="adj1" fmla="val 50000"/>
              <a:gd name="adj2" fmla="val 50014"/>
            </a:avLst>
          </a:prstGeom>
          <a:gradFill flip="none" rotWithShape="1">
            <a:gsLst>
              <a:gs pos="84244">
                <a:schemeClr val="bg2"/>
              </a:gs>
              <a:gs pos="46000">
                <a:schemeClr val="tx2"/>
              </a:gs>
              <a:gs pos="0">
                <a:schemeClr val="bg1">
                  <a:alpha val="0"/>
                </a:schemeClr>
              </a:gs>
            </a:gsLst>
            <a:lin ang="5400000" scaled="1"/>
            <a:tileRect/>
          </a:gradFill>
          <a:ln w="12700"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defTabSz="881063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/>
            <a:endParaRPr lang="zh-CN" altLang="en-US" kern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AutoShape 63">
            <a:extLst>
              <a:ext uri="{FF2B5EF4-FFF2-40B4-BE49-F238E27FC236}">
                <a16:creationId xmlns:a16="http://schemas.microsoft.com/office/drawing/2014/main" id="{1B19A64A-8D33-008A-82C8-DDC97509DB79}"/>
              </a:ext>
            </a:extLst>
          </p:cNvPr>
          <p:cNvSpPr>
            <a:spLocks noChangeArrowheads="1"/>
          </p:cNvSpPr>
          <p:nvPr/>
        </p:nvSpPr>
        <p:spPr bwMode="blackWhite">
          <a:xfrm flipH="1">
            <a:off x="4520338" y="1653024"/>
            <a:ext cx="157608" cy="225414"/>
          </a:xfrm>
          <a:prstGeom prst="downArrow">
            <a:avLst>
              <a:gd name="adj1" fmla="val 50000"/>
              <a:gd name="adj2" fmla="val 50014"/>
            </a:avLst>
          </a:prstGeom>
          <a:gradFill flip="none" rotWithShape="1">
            <a:gsLst>
              <a:gs pos="84244">
                <a:schemeClr val="bg2"/>
              </a:gs>
              <a:gs pos="46000">
                <a:schemeClr val="tx2"/>
              </a:gs>
              <a:gs pos="0">
                <a:schemeClr val="bg1">
                  <a:alpha val="0"/>
                </a:schemeClr>
              </a:gs>
            </a:gsLst>
            <a:lin ang="5400000" scaled="1"/>
            <a:tileRect/>
          </a:gradFill>
          <a:ln w="12700"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defTabSz="881063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/>
            <a:endParaRPr lang="zh-CN" altLang="en-US" kern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AutoShape 63">
            <a:extLst>
              <a:ext uri="{FF2B5EF4-FFF2-40B4-BE49-F238E27FC236}">
                <a16:creationId xmlns:a16="http://schemas.microsoft.com/office/drawing/2014/main" id="{72175B68-0D0D-4D33-B720-8796164CBC07}"/>
              </a:ext>
            </a:extLst>
          </p:cNvPr>
          <p:cNvSpPr>
            <a:spLocks noChangeArrowheads="1"/>
          </p:cNvSpPr>
          <p:nvPr/>
        </p:nvSpPr>
        <p:spPr bwMode="blackWhite">
          <a:xfrm flipH="1">
            <a:off x="4520338" y="2370779"/>
            <a:ext cx="157608" cy="225414"/>
          </a:xfrm>
          <a:prstGeom prst="downArrow">
            <a:avLst>
              <a:gd name="adj1" fmla="val 50000"/>
              <a:gd name="adj2" fmla="val 50014"/>
            </a:avLst>
          </a:prstGeom>
          <a:gradFill flip="none" rotWithShape="1">
            <a:gsLst>
              <a:gs pos="84244">
                <a:schemeClr val="bg2"/>
              </a:gs>
              <a:gs pos="46000">
                <a:schemeClr val="tx2"/>
              </a:gs>
              <a:gs pos="0">
                <a:schemeClr val="bg1">
                  <a:alpha val="0"/>
                </a:schemeClr>
              </a:gs>
            </a:gsLst>
            <a:lin ang="5400000" scaled="1"/>
            <a:tileRect/>
          </a:gradFill>
          <a:ln w="12700"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defTabSz="881063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/>
            <a:endParaRPr lang="zh-CN" altLang="en-US" kern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AutoShape 63">
            <a:extLst>
              <a:ext uri="{FF2B5EF4-FFF2-40B4-BE49-F238E27FC236}">
                <a16:creationId xmlns:a16="http://schemas.microsoft.com/office/drawing/2014/main" id="{45967D97-7D32-4065-A7B2-406F2277389F}"/>
              </a:ext>
            </a:extLst>
          </p:cNvPr>
          <p:cNvSpPr>
            <a:spLocks noChangeArrowheads="1"/>
          </p:cNvSpPr>
          <p:nvPr/>
        </p:nvSpPr>
        <p:spPr bwMode="blackWhite">
          <a:xfrm flipH="1">
            <a:off x="4520338" y="3066104"/>
            <a:ext cx="157608" cy="225414"/>
          </a:xfrm>
          <a:prstGeom prst="downArrow">
            <a:avLst>
              <a:gd name="adj1" fmla="val 50000"/>
              <a:gd name="adj2" fmla="val 50014"/>
            </a:avLst>
          </a:prstGeom>
          <a:gradFill flip="none" rotWithShape="1">
            <a:gsLst>
              <a:gs pos="84244">
                <a:schemeClr val="bg2"/>
              </a:gs>
              <a:gs pos="46000">
                <a:schemeClr val="tx2"/>
              </a:gs>
              <a:gs pos="0">
                <a:schemeClr val="bg1">
                  <a:alpha val="0"/>
                </a:schemeClr>
              </a:gs>
            </a:gsLst>
            <a:lin ang="5400000" scaled="1"/>
            <a:tileRect/>
          </a:gradFill>
          <a:ln w="12700"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defTabSz="881063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/>
            <a:endParaRPr lang="zh-CN" altLang="en-US" kern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AutoShape 63">
            <a:extLst>
              <a:ext uri="{FF2B5EF4-FFF2-40B4-BE49-F238E27FC236}">
                <a16:creationId xmlns:a16="http://schemas.microsoft.com/office/drawing/2014/main" id="{622AC0CA-0D55-A485-8F82-ABB7CC57D1E5}"/>
              </a:ext>
            </a:extLst>
          </p:cNvPr>
          <p:cNvSpPr>
            <a:spLocks noChangeArrowheads="1"/>
          </p:cNvSpPr>
          <p:nvPr/>
        </p:nvSpPr>
        <p:spPr bwMode="blackWhite">
          <a:xfrm flipH="1">
            <a:off x="4530340" y="3769049"/>
            <a:ext cx="157608" cy="225414"/>
          </a:xfrm>
          <a:prstGeom prst="downArrow">
            <a:avLst>
              <a:gd name="adj1" fmla="val 50000"/>
              <a:gd name="adj2" fmla="val 50014"/>
            </a:avLst>
          </a:prstGeom>
          <a:gradFill flip="none" rotWithShape="1">
            <a:gsLst>
              <a:gs pos="84244">
                <a:schemeClr val="bg2"/>
              </a:gs>
              <a:gs pos="46000">
                <a:schemeClr val="tx2"/>
              </a:gs>
              <a:gs pos="0">
                <a:schemeClr val="bg1">
                  <a:alpha val="0"/>
                </a:schemeClr>
              </a:gs>
            </a:gsLst>
            <a:lin ang="5400000" scaled="1"/>
            <a:tileRect/>
          </a:gradFill>
          <a:ln w="12700"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defTabSz="881063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/>
            <a:endParaRPr lang="zh-CN" altLang="en-US" kern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93C5623-9067-FC65-7E51-2A329AD6630E}"/>
              </a:ext>
            </a:extLst>
          </p:cNvPr>
          <p:cNvSpPr/>
          <p:nvPr/>
        </p:nvSpPr>
        <p:spPr>
          <a:xfrm>
            <a:off x="3960720" y="505542"/>
            <a:ext cx="1296849" cy="479927"/>
          </a:xfrm>
          <a:prstGeom prst="roundRect">
            <a:avLst/>
          </a:prstGeom>
          <a:solidFill>
            <a:schemeClr val="bg2"/>
          </a:solidFill>
          <a:ln w="38100">
            <a:noFill/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100" b="1">
                <a:solidFill>
                  <a:srgbClr val="F7F9FB"/>
                </a:solidFill>
                <a:latin typeface="Arial"/>
                <a:cs typeface="Arial"/>
              </a:rPr>
              <a:t>Image Corrections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9108C9B-6A2F-5C3D-DAB9-D3FF84327E6A}"/>
              </a:ext>
            </a:extLst>
          </p:cNvPr>
          <p:cNvSpPr/>
          <p:nvPr/>
        </p:nvSpPr>
        <p:spPr>
          <a:xfrm>
            <a:off x="3960720" y="1916224"/>
            <a:ext cx="1296849" cy="479927"/>
          </a:xfrm>
          <a:prstGeom prst="roundRect">
            <a:avLst/>
          </a:prstGeom>
          <a:solidFill>
            <a:schemeClr val="bg2"/>
          </a:solidFill>
          <a:ln w="38100">
            <a:noFill/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100" b="1">
                <a:solidFill>
                  <a:srgbClr val="F7F9FB"/>
                </a:solidFill>
                <a:latin typeface="Arial"/>
                <a:cs typeface="Arial"/>
              </a:rPr>
              <a:t>Segmentation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D682440-D256-195A-8D10-003E96DE7A0A}"/>
              </a:ext>
            </a:extLst>
          </p:cNvPr>
          <p:cNvSpPr/>
          <p:nvPr/>
        </p:nvSpPr>
        <p:spPr>
          <a:xfrm>
            <a:off x="3960720" y="3326906"/>
            <a:ext cx="1296849" cy="479927"/>
          </a:xfrm>
          <a:prstGeom prst="roundRect">
            <a:avLst/>
          </a:prstGeom>
          <a:solidFill>
            <a:schemeClr val="bg2"/>
          </a:solidFill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100" b="1">
                <a:solidFill>
                  <a:srgbClr val="F7F9FB"/>
                </a:solidFill>
                <a:latin typeface="Arial"/>
                <a:cs typeface="Arial"/>
              </a:rPr>
              <a:t>Classification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D528EF4-2A98-6965-53C6-D455F1FDDFC0}"/>
              </a:ext>
            </a:extLst>
          </p:cNvPr>
          <p:cNvSpPr/>
          <p:nvPr/>
        </p:nvSpPr>
        <p:spPr>
          <a:xfrm>
            <a:off x="3960720" y="1210883"/>
            <a:ext cx="1296849" cy="479927"/>
          </a:xfrm>
          <a:prstGeom prst="roundRect">
            <a:avLst/>
          </a:prstGeom>
          <a:solidFill>
            <a:schemeClr val="bg2"/>
          </a:solidFill>
          <a:ln w="38100">
            <a:noFill/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100" b="1">
                <a:solidFill>
                  <a:srgbClr val="F7F9FB"/>
                </a:solidFill>
                <a:latin typeface="Arial"/>
                <a:cs typeface="Arial"/>
              </a:rPr>
              <a:t>Baseline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1F36BB9-E6C6-E957-FDF3-9B1366D0275A}"/>
              </a:ext>
            </a:extLst>
          </p:cNvPr>
          <p:cNvSpPr/>
          <p:nvPr/>
        </p:nvSpPr>
        <p:spPr>
          <a:xfrm>
            <a:off x="3960720" y="2621565"/>
            <a:ext cx="1296849" cy="479927"/>
          </a:xfrm>
          <a:prstGeom prst="roundRect">
            <a:avLst/>
          </a:prstGeom>
          <a:solidFill>
            <a:schemeClr val="bg2"/>
          </a:solidFill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100" b="1">
                <a:solidFill>
                  <a:srgbClr val="F7F9FB"/>
                </a:solidFill>
                <a:latin typeface="Arial"/>
                <a:cs typeface="Arial"/>
              </a:rPr>
              <a:t>Tracking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38B58091-4A92-36C6-10FE-A7C15DD309CB}"/>
              </a:ext>
            </a:extLst>
          </p:cNvPr>
          <p:cNvSpPr/>
          <p:nvPr/>
        </p:nvSpPr>
        <p:spPr>
          <a:xfrm>
            <a:off x="3960720" y="505542"/>
            <a:ext cx="1296849" cy="47992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100" b="1">
              <a:solidFill>
                <a:srgbClr val="F7F9FB"/>
              </a:solidFill>
              <a:latin typeface="Arial"/>
              <a:cs typeface="Arial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048931D9-8532-C6C7-9832-24B38A9FC48B}"/>
              </a:ext>
            </a:extLst>
          </p:cNvPr>
          <p:cNvSpPr/>
          <p:nvPr/>
        </p:nvSpPr>
        <p:spPr>
          <a:xfrm>
            <a:off x="3960720" y="1210883"/>
            <a:ext cx="1296849" cy="47992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100" b="1">
              <a:solidFill>
                <a:srgbClr val="F7F9FB"/>
              </a:solidFill>
              <a:latin typeface="Arial"/>
              <a:cs typeface="Arial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DFCA00A8-9830-AB02-17D9-04F95D3A3CD2}"/>
              </a:ext>
            </a:extLst>
          </p:cNvPr>
          <p:cNvSpPr/>
          <p:nvPr/>
        </p:nvSpPr>
        <p:spPr>
          <a:xfrm>
            <a:off x="3960720" y="1916224"/>
            <a:ext cx="1296849" cy="47992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100" b="1">
              <a:solidFill>
                <a:srgbClr val="F7F9FB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7246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  <p:bldP spid="30" grpId="0" animBg="1"/>
      <p:bldP spid="3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A89ED-DD68-A372-C71B-CEBA125AD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55B401D-AB17-BE88-51EF-F920804A4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Hydra vector accelerator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D974A21-2002-70D5-C21C-3C5886E7170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83915" y="810283"/>
            <a:ext cx="8528050" cy="3830638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1600" dirty="0"/>
              <a:t>Synaptics touch controllers pair a modest MCU with a vector coprocessor called </a:t>
            </a:r>
            <a:r>
              <a:rPr lang="en-US" sz="1600" b="1" dirty="0"/>
              <a:t>Hydra</a:t>
            </a:r>
          </a:p>
          <a:p>
            <a:pPr lvl="1">
              <a:spcBef>
                <a:spcPts val="800"/>
              </a:spcBef>
              <a:tabLst>
                <a:tab pos="1425575" algn="l"/>
              </a:tabLst>
            </a:pPr>
            <a:r>
              <a:rPr lang="en-US" sz="1400" dirty="0"/>
              <a:t>In small chips:	Our own Chimera MCU + Hydra 3  </a:t>
            </a:r>
            <a:r>
              <a:rPr lang="en-US" sz="1400" dirty="0">
                <a:sym typeface="Symbol" panose="05050102010706020507" pitchFamily="18" charset="2"/>
              </a:rPr>
              <a:t>  &lt; 200K gates, like a comparable Cortex-M4F</a:t>
            </a:r>
          </a:p>
          <a:p>
            <a:pPr lvl="1">
              <a:spcBef>
                <a:spcPts val="600"/>
              </a:spcBef>
              <a:tabLst>
                <a:tab pos="1425575" algn="l"/>
              </a:tabLst>
            </a:pPr>
            <a:r>
              <a:rPr lang="en-US" sz="1400" dirty="0">
                <a:sym typeface="Symbol" panose="05050102010706020507" pitchFamily="18" charset="2"/>
              </a:rPr>
              <a:t>In larger chips:	</a:t>
            </a:r>
            <a:r>
              <a:rPr lang="en-US" sz="1400" dirty="0" err="1">
                <a:sym typeface="Symbol" panose="05050102010706020507" pitchFamily="18" charset="2"/>
              </a:rPr>
              <a:t>SiFive</a:t>
            </a:r>
            <a:r>
              <a:rPr lang="en-US" sz="1400" dirty="0">
                <a:sym typeface="Symbol" panose="05050102010706020507" pitchFamily="18" charset="2"/>
              </a:rPr>
              <a:t> E7 (dual-issue 8-stage RISC-V) + our Hydra 4    ~ 400K gates</a:t>
            </a:r>
          </a:p>
          <a:p>
            <a:pPr>
              <a:spcBef>
                <a:spcPts val="2000"/>
              </a:spcBef>
            </a:pPr>
            <a:r>
              <a:rPr lang="en-US" sz="1600" dirty="0"/>
              <a:t>Hydra accelerates many algorithms in our touch and fingerprint firmware, such as:</a:t>
            </a:r>
          </a:p>
          <a:p>
            <a:pPr lvl="1">
              <a:spcBef>
                <a:spcPts val="800"/>
              </a:spcBef>
            </a:pPr>
            <a:r>
              <a:rPr lang="en-US" sz="1400" dirty="0"/>
              <a:t>Integer / fixed / float arithmetic on arrays of data</a:t>
            </a:r>
          </a:p>
          <a:p>
            <a:pPr lvl="1">
              <a:spcBef>
                <a:spcPts val="600"/>
              </a:spcBef>
            </a:pPr>
            <a:r>
              <a:rPr lang="en-US" sz="1400" dirty="0"/>
              <a:t>Data compression; sorting; searching</a:t>
            </a:r>
          </a:p>
          <a:p>
            <a:pPr lvl="1">
              <a:spcBef>
                <a:spcPts val="600"/>
              </a:spcBef>
            </a:pPr>
            <a:r>
              <a:rPr lang="en-US" sz="1400" dirty="0"/>
              <a:t>Encryption; hashing; pseudo-random numbers</a:t>
            </a:r>
          </a:p>
          <a:p>
            <a:pPr lvl="1">
              <a:spcBef>
                <a:spcPts val="600"/>
              </a:spcBef>
            </a:pPr>
            <a:r>
              <a:rPr lang="en-US" sz="1400" dirty="0"/>
              <a:t>Special functions; complex arithmetic</a:t>
            </a:r>
          </a:p>
          <a:p>
            <a:pPr>
              <a:spcBef>
                <a:spcPts val="2000"/>
              </a:spcBef>
            </a:pPr>
            <a:r>
              <a:rPr lang="en-US" sz="1600" i="1" dirty="0"/>
              <a:t>Hydra makes some unusual design decisions</a:t>
            </a:r>
            <a:br>
              <a:rPr lang="en-US" sz="1600" i="1" dirty="0"/>
            </a:br>
            <a:r>
              <a:rPr lang="en-US" sz="1600" i="1" dirty="0"/>
              <a:t>to bring vectors to the world of tiny MCUs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9C3C2CD-D650-82DB-56F9-A9783E3E767C}"/>
              </a:ext>
            </a:extLst>
          </p:cNvPr>
          <p:cNvSpPr txBox="1">
            <a:spLocks/>
          </p:cNvSpPr>
          <p:nvPr/>
        </p:nvSpPr>
        <p:spPr>
          <a:xfrm>
            <a:off x="4841450" y="2272573"/>
            <a:ext cx="3918635" cy="12123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1pPr>
            <a:lvl2pPr marL="182563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2pPr>
            <a:lvl3pPr marL="401638" indent="-182880" algn="l" defTabSz="457200" rtl="0" eaLnBrk="1" latinLnBrk="0" hangingPunct="1">
              <a:spcBef>
                <a:spcPts val="300"/>
              </a:spcBef>
              <a:buFont typeface="System Font Regular"/>
              <a:buChar char="–"/>
              <a:tabLst/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3pPr>
            <a:lvl4pPr marL="630238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Char char="•"/>
              <a:tabLst>
                <a:tab pos="630238" algn="l"/>
              </a:tabLst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4pPr>
            <a:lvl5pPr marL="860425" indent="-182880" algn="l" defTabSz="457200" rtl="0" eaLnBrk="1" latinLnBrk="0" hangingPunct="1">
              <a:spcBef>
                <a:spcPts val="300"/>
              </a:spcBef>
              <a:buFont typeface="System Font Regular"/>
              <a:buChar char="–"/>
              <a:tabLst/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5pPr>
            <a:lvl6pPr marL="1028700" indent="-182880" algn="l" defTabSz="457200" rtl="0" eaLnBrk="1" latinLnBrk="0" hangingPunct="1">
              <a:spcBef>
                <a:spcPts val="300"/>
              </a:spcBef>
              <a:buFont typeface="Arial"/>
              <a:buChar char="•"/>
              <a:defRPr sz="1050" kern="1200">
                <a:solidFill>
                  <a:srgbClr val="0C122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800"/>
              </a:spcBef>
            </a:pPr>
            <a:r>
              <a:rPr lang="en-US" sz="1400"/>
              <a:t>Signal processing; image processing; FFTs</a:t>
            </a:r>
          </a:p>
          <a:p>
            <a:pPr lvl="1">
              <a:spcBef>
                <a:spcPts val="600"/>
              </a:spcBef>
            </a:pPr>
            <a:r>
              <a:rPr lang="en-US" sz="1400"/>
              <a:t>Linear algebra; matrix multiply</a:t>
            </a:r>
          </a:p>
          <a:p>
            <a:pPr lvl="1">
              <a:spcBef>
                <a:spcPts val="600"/>
              </a:spcBef>
            </a:pPr>
            <a:r>
              <a:rPr lang="en-US" sz="1400"/>
              <a:t>Convolutions; median filters  (1D and 2D)</a:t>
            </a:r>
          </a:p>
          <a:p>
            <a:pPr lvl="1">
              <a:spcBef>
                <a:spcPts val="600"/>
              </a:spcBef>
            </a:pPr>
            <a:r>
              <a:rPr lang="en-US" sz="1400" b="1"/>
              <a:t>Neural networks</a:t>
            </a:r>
            <a:r>
              <a:rPr lang="en-US" sz="1400"/>
              <a:t>  (fully connected; CNNs)</a:t>
            </a:r>
          </a:p>
          <a:p>
            <a:pPr lvl="1">
              <a:spcBef>
                <a:spcPts val="600"/>
              </a:spcBef>
            </a:pPr>
            <a:endParaRPr lang="en-US" sz="1400"/>
          </a:p>
        </p:txBody>
      </p:sp>
      <p:pic>
        <p:nvPicPr>
          <p:cNvPr id="8" name="Picture 7" descr="Greek Hydra">
            <a:extLst>
              <a:ext uri="{FF2B5EF4-FFF2-40B4-BE49-F238E27FC236}">
                <a16:creationId xmlns:a16="http://schemas.microsoft.com/office/drawing/2014/main" id="{B3434497-8BB5-FED9-E057-C3225EA2B5F2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14"/>
          <a:stretch/>
        </p:blipFill>
        <p:spPr bwMode="auto">
          <a:xfrm>
            <a:off x="7382754" y="3890647"/>
            <a:ext cx="1631651" cy="89930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15AE35-8424-E24E-4F04-1E53705A7B8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84540" y="4007615"/>
            <a:ext cx="1011587" cy="78425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EDC8186-2227-4244-F91D-95B4895B4CFC}"/>
              </a:ext>
            </a:extLst>
          </p:cNvPr>
          <p:cNvSpPr txBox="1"/>
          <p:nvPr/>
        </p:nvSpPr>
        <p:spPr>
          <a:xfrm>
            <a:off x="4928078" y="4389952"/>
            <a:ext cx="135646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 i="1">
                <a:latin typeface="Arial" panose="020B0604020202020204" pitchFamily="34" charset="0"/>
                <a:cs typeface="Arial" panose="020B0604020202020204" pitchFamily="34" charset="0"/>
              </a:rPr>
              <a:t>Chimera and Hydra</a:t>
            </a:r>
            <a:br>
              <a:rPr lang="en-US" sz="1050" i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i="1">
                <a:latin typeface="Arial" panose="020B0604020202020204" pitchFamily="34" charset="0"/>
                <a:cs typeface="Arial" panose="020B0604020202020204" pitchFamily="34" charset="0"/>
              </a:rPr>
              <a:t>of Greek legend</a:t>
            </a:r>
          </a:p>
        </p:txBody>
      </p:sp>
    </p:spTree>
    <p:extLst>
      <p:ext uri="{BB962C8B-B14F-4D97-AF65-F5344CB8AC3E}">
        <p14:creationId xmlns:p14="http://schemas.microsoft.com/office/powerpoint/2010/main" val="3112486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7F23C-8615-4EE8-14D5-666ED7A06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CC1863C-D4EF-8663-3B50-5DF7ACCF6E5A}"/>
              </a:ext>
            </a:extLst>
          </p:cNvPr>
          <p:cNvSpPr/>
          <p:nvPr/>
        </p:nvSpPr>
        <p:spPr>
          <a:xfrm>
            <a:off x="5060197" y="129468"/>
            <a:ext cx="3905572" cy="722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05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7" name="Content Placeholder 3">
            <a:extLst>
              <a:ext uri="{FF2B5EF4-FFF2-40B4-BE49-F238E27FC236}">
                <a16:creationId xmlns:a16="http://schemas.microsoft.com/office/drawing/2014/main" id="{382B48B7-191D-36B3-1720-7803522FB4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809820"/>
              </p:ext>
            </p:extLst>
          </p:nvPr>
        </p:nvGraphicFramePr>
        <p:xfrm>
          <a:off x="436580" y="129468"/>
          <a:ext cx="8229600" cy="198018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23360">
                  <a:extLst>
                    <a:ext uri="{9D8B030D-6E8A-4147-A177-3AD203B41FA5}">
                      <a16:colId xmlns:a16="http://schemas.microsoft.com/office/drawing/2014/main" val="1495581961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3331818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Big</a:t>
                      </a:r>
                      <a:r>
                        <a:rPr lang="en-US" sz="1500" spc="100" baseline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500" spc="100" baseline="0"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</a:t>
                      </a:r>
                      <a:r>
                        <a:rPr lang="en-US" sz="15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RISC-V “V”, ARM SVE / MVE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Small</a:t>
                      </a:r>
                      <a:r>
                        <a:rPr lang="en-US" sz="1500" spc="100" baseline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500" spc="100" baseline="0"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</a:t>
                      </a:r>
                      <a:r>
                        <a:rPr lang="en-US" sz="15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Hydra coprocessor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8510995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Many wide vector registers in the CPU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Vector data resides in the main data RAM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406648488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Many ALUs / FPUs operating in parallel</a:t>
                      </a:r>
                    </a:p>
                  </a:txBody>
                  <a:tcPr marT="27432" marB="27432"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Stream the data through one pipelined ALU / FPU</a:t>
                      </a:r>
                    </a:p>
                  </a:txBody>
                  <a:tcPr marT="27432" marB="27432" anchor="ctr"/>
                </a:tc>
                <a:extLst>
                  <a:ext uri="{0D108BD9-81ED-4DB2-BD59-A6C34878D82A}">
                    <a16:rowId xmlns:a16="http://schemas.microsoft.com/office/drawing/2014/main" val="209512899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Vector Load + Vector Arithmetic + Vector Store</a:t>
                      </a:r>
                      <a:b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 separate instructions</a:t>
                      </a: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Multiple DMA channels load and store data in parallel</a:t>
                      </a:r>
                      <a:b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 the ALU’s operation</a:t>
                      </a:r>
                    </a:p>
                  </a:txBody>
                  <a:tcPr marT="36576" marB="36576" anchor="ctr"/>
                </a:tc>
                <a:extLst>
                  <a:ext uri="{0D108BD9-81ED-4DB2-BD59-A6C34878D82A}">
                    <a16:rowId xmlns:a16="http://schemas.microsoft.com/office/drawing/2014/main" val="115511127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keep the ALUs busy, combine all these loads, arithmetic, and stores in superscalar fashion</a:t>
                      </a:r>
                    </a:p>
                  </a:txBody>
                  <a:tcPr marT="36576" marB="36576"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ALU is 100% utilized during large vector operations:</a:t>
                      </a:r>
                      <a:b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need for a big superscalar CPU</a:t>
                      </a:r>
                    </a:p>
                  </a:txBody>
                  <a:tcPr marT="36576" marB="36576" anchor="ctr"/>
                </a:tc>
                <a:extLst>
                  <a:ext uri="{0D108BD9-81ED-4DB2-BD59-A6C34878D82A}">
                    <a16:rowId xmlns:a16="http://schemas.microsoft.com/office/drawing/2014/main" val="1978837612"/>
                  </a:ext>
                </a:extLst>
              </a:tr>
            </a:tbl>
          </a:graphicData>
        </a:graphic>
      </p:graphicFrame>
      <p:graphicFrame>
        <p:nvGraphicFramePr>
          <p:cNvPr id="135" name="Table 134">
            <a:extLst>
              <a:ext uri="{FF2B5EF4-FFF2-40B4-BE49-F238E27FC236}">
                <a16:creationId xmlns:a16="http://schemas.microsoft.com/office/drawing/2014/main" id="{79BFF25E-AD39-3E9A-5D63-F8F1C14B03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486452"/>
              </p:ext>
            </p:extLst>
          </p:nvPr>
        </p:nvGraphicFramePr>
        <p:xfrm>
          <a:off x="405584" y="2926395"/>
          <a:ext cx="2024360" cy="1783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6032">
                  <a:extLst>
                    <a:ext uri="{9D8B030D-6E8A-4147-A177-3AD203B41FA5}">
                      <a16:colId xmlns:a16="http://schemas.microsoft.com/office/drawing/2014/main" val="1363359127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3451783118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2335411400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763415213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2214410114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648358613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788775855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2004457859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1780457513"/>
                    </a:ext>
                  </a:extLst>
                </a:gridCol>
              </a:tblGrid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4362392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4805783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1130629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5856122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7077207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2439130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4029035"/>
                  </a:ext>
                </a:extLst>
              </a:tr>
              <a:tr h="79889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cs typeface="Times New Roman" panose="02020603050405020304" pitchFamily="18" charset="0"/>
                        </a:rPr>
                        <a:t>⁝</a:t>
                      </a:r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44334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V30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4217432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V31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1443446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[0]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[1]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[2]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[3]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[4]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[5]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spc="50" baseline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cs typeface="Times New Roman" panose="02020603050405020304" pitchFamily="18" charset="0"/>
                        </a:rPr>
                        <a:t>∙∙∙</a:t>
                      </a:r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</a:t>
                      </a:r>
                      <a:r>
                        <a:rPr lang="en-US" sz="600" i="1" spc="5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VL</a:t>
                      </a:r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36062088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08382561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01492934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0777572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92000608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2265836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91950386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71981916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33088416"/>
                  </a:ext>
                </a:extLst>
              </a:tr>
            </a:tbl>
          </a:graphicData>
        </a:graphic>
      </p:graphicFrame>
      <p:sp>
        <p:nvSpPr>
          <p:cNvPr id="136" name="Left Brace 135">
            <a:extLst>
              <a:ext uri="{FF2B5EF4-FFF2-40B4-BE49-F238E27FC236}">
                <a16:creationId xmlns:a16="http://schemas.microsoft.com/office/drawing/2014/main" id="{700712A0-A00E-A8C3-7216-B455A086CEEA}"/>
              </a:ext>
            </a:extLst>
          </p:cNvPr>
          <p:cNvSpPr/>
          <p:nvPr/>
        </p:nvSpPr>
        <p:spPr>
          <a:xfrm rot="16200000">
            <a:off x="1495736" y="3193688"/>
            <a:ext cx="61982" cy="1720219"/>
          </a:xfrm>
          <a:prstGeom prst="leftBrace">
            <a:avLst>
              <a:gd name="adj1" fmla="val 52314"/>
              <a:gd name="adj2" fmla="val 51936"/>
            </a:avLst>
          </a:prstGeom>
          <a:ln w="6350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D7323DDA-5DEC-4AA0-DBC1-440E614E0801}"/>
              </a:ext>
            </a:extLst>
          </p:cNvPr>
          <p:cNvSpPr txBox="1"/>
          <p:nvPr/>
        </p:nvSpPr>
        <p:spPr>
          <a:xfrm>
            <a:off x="1310343" y="4091963"/>
            <a:ext cx="493725" cy="9233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6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US" sz="600" spc="5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6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–1024 bits</a:t>
            </a:r>
          </a:p>
        </p:txBody>
      </p:sp>
      <p:sp>
        <p:nvSpPr>
          <p:cNvPr id="141" name="Trapezoid 140">
            <a:extLst>
              <a:ext uri="{FF2B5EF4-FFF2-40B4-BE49-F238E27FC236}">
                <a16:creationId xmlns:a16="http://schemas.microsoft.com/office/drawing/2014/main" id="{63BCF99C-CDE7-8876-2580-A71DDABAD5D0}"/>
              </a:ext>
            </a:extLst>
          </p:cNvPr>
          <p:cNvSpPr/>
          <p:nvPr/>
        </p:nvSpPr>
        <p:spPr>
          <a:xfrm flipV="1">
            <a:off x="2614598" y="3455264"/>
            <a:ext cx="257908" cy="171938"/>
          </a:xfrm>
          <a:prstGeom prst="trapezoid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600" b="1">
              <a:latin typeface="Arial"/>
              <a:cs typeface="Arial"/>
            </a:endParaRPr>
          </a:p>
        </p:txBody>
      </p:sp>
      <p:sp>
        <p:nvSpPr>
          <p:cNvPr id="142" name="Trapezoid 141">
            <a:extLst>
              <a:ext uri="{FF2B5EF4-FFF2-40B4-BE49-F238E27FC236}">
                <a16:creationId xmlns:a16="http://schemas.microsoft.com/office/drawing/2014/main" id="{7400EBFD-C786-1F49-9EB6-0646CC068F6B}"/>
              </a:ext>
            </a:extLst>
          </p:cNvPr>
          <p:cNvSpPr/>
          <p:nvPr/>
        </p:nvSpPr>
        <p:spPr>
          <a:xfrm flipV="1">
            <a:off x="2928206" y="3455264"/>
            <a:ext cx="257908" cy="171938"/>
          </a:xfrm>
          <a:prstGeom prst="trapezoid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600" b="1">
              <a:latin typeface="Arial"/>
              <a:cs typeface="Arial"/>
            </a:endParaRPr>
          </a:p>
        </p:txBody>
      </p:sp>
      <p:sp>
        <p:nvSpPr>
          <p:cNvPr id="143" name="Trapezoid 142">
            <a:extLst>
              <a:ext uri="{FF2B5EF4-FFF2-40B4-BE49-F238E27FC236}">
                <a16:creationId xmlns:a16="http://schemas.microsoft.com/office/drawing/2014/main" id="{DB1753A1-233A-3464-2A16-812A90877BC1}"/>
              </a:ext>
            </a:extLst>
          </p:cNvPr>
          <p:cNvSpPr/>
          <p:nvPr/>
        </p:nvSpPr>
        <p:spPr>
          <a:xfrm flipV="1">
            <a:off x="3241814" y="3455264"/>
            <a:ext cx="257908" cy="171938"/>
          </a:xfrm>
          <a:prstGeom prst="trapezoid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600" b="1">
              <a:latin typeface="Arial"/>
              <a:cs typeface="Arial"/>
            </a:endParaRPr>
          </a:p>
        </p:txBody>
      </p:sp>
      <p:sp>
        <p:nvSpPr>
          <p:cNvPr id="144" name="Trapezoid 143">
            <a:extLst>
              <a:ext uri="{FF2B5EF4-FFF2-40B4-BE49-F238E27FC236}">
                <a16:creationId xmlns:a16="http://schemas.microsoft.com/office/drawing/2014/main" id="{3B72D17A-FC4F-D189-3153-F802A725FC5C}"/>
              </a:ext>
            </a:extLst>
          </p:cNvPr>
          <p:cNvSpPr/>
          <p:nvPr/>
        </p:nvSpPr>
        <p:spPr>
          <a:xfrm flipV="1">
            <a:off x="3555422" y="3455264"/>
            <a:ext cx="257908" cy="171938"/>
          </a:xfrm>
          <a:prstGeom prst="trapezoid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600" b="1">
              <a:latin typeface="Arial"/>
              <a:cs typeface="Arial"/>
            </a:endParaRPr>
          </a:p>
        </p:txBody>
      </p:sp>
      <p:sp>
        <p:nvSpPr>
          <p:cNvPr id="145" name="Trapezoid 144">
            <a:extLst>
              <a:ext uri="{FF2B5EF4-FFF2-40B4-BE49-F238E27FC236}">
                <a16:creationId xmlns:a16="http://schemas.microsoft.com/office/drawing/2014/main" id="{01A62AB5-6B7C-71B8-0A67-C616F6FA2C45}"/>
              </a:ext>
            </a:extLst>
          </p:cNvPr>
          <p:cNvSpPr/>
          <p:nvPr/>
        </p:nvSpPr>
        <p:spPr>
          <a:xfrm flipV="1">
            <a:off x="4038274" y="3455264"/>
            <a:ext cx="257908" cy="171938"/>
          </a:xfrm>
          <a:prstGeom prst="trapezoid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600" b="1">
              <a:latin typeface="Arial"/>
              <a:cs typeface="Arial"/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365EEE91-F414-79B2-A9B5-338FEF064A20}"/>
              </a:ext>
            </a:extLst>
          </p:cNvPr>
          <p:cNvSpPr txBox="1"/>
          <p:nvPr/>
        </p:nvSpPr>
        <p:spPr>
          <a:xfrm>
            <a:off x="3831575" y="3463866"/>
            <a:ext cx="164082" cy="9233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6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147" name="Freeform: Shape 146">
            <a:extLst>
              <a:ext uri="{FF2B5EF4-FFF2-40B4-BE49-F238E27FC236}">
                <a16:creationId xmlns:a16="http://schemas.microsoft.com/office/drawing/2014/main" id="{7E6442A3-95A5-3AAF-335A-C1BADEC0D2DE}"/>
              </a:ext>
            </a:extLst>
          </p:cNvPr>
          <p:cNvSpPr/>
          <p:nvPr/>
        </p:nvSpPr>
        <p:spPr>
          <a:xfrm>
            <a:off x="2454030" y="3062374"/>
            <a:ext cx="1656633" cy="390040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7030A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48" name="Freeform: Shape 147">
            <a:extLst>
              <a:ext uri="{FF2B5EF4-FFF2-40B4-BE49-F238E27FC236}">
                <a16:creationId xmlns:a16="http://schemas.microsoft.com/office/drawing/2014/main" id="{8406C4D7-1FB8-D779-F103-C86DF79C6E9C}"/>
              </a:ext>
            </a:extLst>
          </p:cNvPr>
          <p:cNvSpPr/>
          <p:nvPr/>
        </p:nvSpPr>
        <p:spPr>
          <a:xfrm>
            <a:off x="2454031" y="3062374"/>
            <a:ext cx="232697" cy="390040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7030A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E9CDF6C3-BC62-C86B-A58E-2B169749264C}"/>
              </a:ext>
            </a:extLst>
          </p:cNvPr>
          <p:cNvSpPr/>
          <p:nvPr/>
        </p:nvSpPr>
        <p:spPr>
          <a:xfrm>
            <a:off x="2454032" y="3062374"/>
            <a:ext cx="544738" cy="390040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7030A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50" name="Freeform: Shape 149">
            <a:extLst>
              <a:ext uri="{FF2B5EF4-FFF2-40B4-BE49-F238E27FC236}">
                <a16:creationId xmlns:a16="http://schemas.microsoft.com/office/drawing/2014/main" id="{01E42997-A317-D732-4D4E-A04E8781CA08}"/>
              </a:ext>
            </a:extLst>
          </p:cNvPr>
          <p:cNvSpPr/>
          <p:nvPr/>
        </p:nvSpPr>
        <p:spPr>
          <a:xfrm>
            <a:off x="2454032" y="3062374"/>
            <a:ext cx="862704" cy="390040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7030A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51" name="Freeform: Shape 150">
            <a:extLst>
              <a:ext uri="{FF2B5EF4-FFF2-40B4-BE49-F238E27FC236}">
                <a16:creationId xmlns:a16="http://schemas.microsoft.com/office/drawing/2014/main" id="{A9F56782-D229-3FA6-6D63-5D9A9B7B373D}"/>
              </a:ext>
            </a:extLst>
          </p:cNvPr>
          <p:cNvSpPr/>
          <p:nvPr/>
        </p:nvSpPr>
        <p:spPr>
          <a:xfrm>
            <a:off x="2454030" y="3062374"/>
            <a:ext cx="1176723" cy="390040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7030A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57" name="Freeform: Shape 156">
            <a:extLst>
              <a:ext uri="{FF2B5EF4-FFF2-40B4-BE49-F238E27FC236}">
                <a16:creationId xmlns:a16="http://schemas.microsoft.com/office/drawing/2014/main" id="{0B8E8E56-7F3E-7E8A-1A3E-1E7084BD77F9}"/>
              </a:ext>
            </a:extLst>
          </p:cNvPr>
          <p:cNvSpPr/>
          <p:nvPr/>
        </p:nvSpPr>
        <p:spPr>
          <a:xfrm flipV="1">
            <a:off x="2437231" y="3630053"/>
            <a:ext cx="1734658" cy="121462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C00000"/>
            </a:solidFill>
            <a:headEnd type="arrow" w="sm" len="sm"/>
            <a:tailEnd type="none" w="med" len="med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58" name="Freeform: Shape 157">
            <a:extLst>
              <a:ext uri="{FF2B5EF4-FFF2-40B4-BE49-F238E27FC236}">
                <a16:creationId xmlns:a16="http://schemas.microsoft.com/office/drawing/2014/main" id="{4A610D46-0E49-E88E-1ACC-C2923267ECBA}"/>
              </a:ext>
            </a:extLst>
          </p:cNvPr>
          <p:cNvSpPr/>
          <p:nvPr/>
        </p:nvSpPr>
        <p:spPr>
          <a:xfrm flipV="1">
            <a:off x="2454032" y="3630053"/>
            <a:ext cx="290711" cy="121462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C00000"/>
            </a:solidFill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59" name="Freeform: Shape 158">
            <a:extLst>
              <a:ext uri="{FF2B5EF4-FFF2-40B4-BE49-F238E27FC236}">
                <a16:creationId xmlns:a16="http://schemas.microsoft.com/office/drawing/2014/main" id="{CCDE4CC3-476D-AFC8-E6CC-8C6B9E6888B3}"/>
              </a:ext>
            </a:extLst>
          </p:cNvPr>
          <p:cNvSpPr/>
          <p:nvPr/>
        </p:nvSpPr>
        <p:spPr>
          <a:xfrm flipV="1">
            <a:off x="2454031" y="3630053"/>
            <a:ext cx="610253" cy="121462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C00000"/>
            </a:solidFill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60" name="Freeform: Shape 159">
            <a:extLst>
              <a:ext uri="{FF2B5EF4-FFF2-40B4-BE49-F238E27FC236}">
                <a16:creationId xmlns:a16="http://schemas.microsoft.com/office/drawing/2014/main" id="{2E4605F8-4F34-D9D2-D5D4-C48EAB29D15B}"/>
              </a:ext>
            </a:extLst>
          </p:cNvPr>
          <p:cNvSpPr/>
          <p:nvPr/>
        </p:nvSpPr>
        <p:spPr>
          <a:xfrm flipV="1">
            <a:off x="2454031" y="3630053"/>
            <a:ext cx="917784" cy="121462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C00000"/>
            </a:solidFill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61" name="Freeform: Shape 160">
            <a:extLst>
              <a:ext uri="{FF2B5EF4-FFF2-40B4-BE49-F238E27FC236}">
                <a16:creationId xmlns:a16="http://schemas.microsoft.com/office/drawing/2014/main" id="{E6E6CBED-4123-C9A2-D35E-F2C6A0D55C58}"/>
              </a:ext>
            </a:extLst>
          </p:cNvPr>
          <p:cNvSpPr/>
          <p:nvPr/>
        </p:nvSpPr>
        <p:spPr>
          <a:xfrm flipV="1">
            <a:off x="2454030" y="3630053"/>
            <a:ext cx="1232521" cy="121462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C00000"/>
            </a:solidFill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6F392D9E-90EF-76C7-4C88-3E33CD4D15D9}"/>
              </a:ext>
            </a:extLst>
          </p:cNvPr>
          <p:cNvSpPr txBox="1"/>
          <p:nvPr/>
        </p:nvSpPr>
        <p:spPr>
          <a:xfrm>
            <a:off x="2900522" y="3896001"/>
            <a:ext cx="908903" cy="12311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800" b="1" err="1">
                <a:latin typeface="Arial" panose="020B0604020202020204" pitchFamily="34" charset="0"/>
                <a:cs typeface="Arial" panose="020B0604020202020204" pitchFamily="34" charset="0"/>
              </a:rPr>
              <a:t>vfmul.vv</a:t>
            </a:r>
            <a:r>
              <a:rPr lang="en-US" sz="800" b="1">
                <a:latin typeface="Arial" panose="020B0604020202020204" pitchFamily="34" charset="0"/>
                <a:cs typeface="Arial" panose="020B0604020202020204" pitchFamily="34" charset="0"/>
              </a:rPr>
              <a:t> v30,v1,v3</a:t>
            </a: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23640DDF-DB5B-D31F-388D-55063F0A1835}"/>
              </a:ext>
            </a:extLst>
          </p:cNvPr>
          <p:cNvSpPr txBox="1"/>
          <p:nvPr/>
        </p:nvSpPr>
        <p:spPr>
          <a:xfrm>
            <a:off x="2900522" y="4221285"/>
            <a:ext cx="730969" cy="12311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800" b="1">
                <a:latin typeface="Arial" panose="020B0604020202020204" pitchFamily="34" charset="0"/>
                <a:cs typeface="Arial" panose="020B0604020202020204" pitchFamily="34" charset="0"/>
              </a:rPr>
              <a:t>vle32.v v1,(a2) 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18A5A384-178E-8DFA-1096-FC5C1D6F574F}"/>
              </a:ext>
            </a:extLst>
          </p:cNvPr>
          <p:cNvSpPr txBox="1"/>
          <p:nvPr/>
        </p:nvSpPr>
        <p:spPr>
          <a:xfrm>
            <a:off x="2900522" y="4361414"/>
            <a:ext cx="764633" cy="12311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800" b="1">
                <a:latin typeface="Arial" panose="020B0604020202020204" pitchFamily="34" charset="0"/>
                <a:cs typeface="Arial" panose="020B0604020202020204" pitchFamily="34" charset="0"/>
              </a:rPr>
              <a:t>vse32.v v30,(t0)</a:t>
            </a:r>
          </a:p>
        </p:txBody>
      </p:sp>
      <p:pic>
        <p:nvPicPr>
          <p:cNvPr id="184" name="Picture 183">
            <a:extLst>
              <a:ext uri="{FF2B5EF4-FFF2-40B4-BE49-F238E27FC236}">
                <a16:creationId xmlns:a16="http://schemas.microsoft.com/office/drawing/2014/main" id="{6E84853A-373F-94AF-291F-7164F8B29EB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4254" y="2825037"/>
            <a:ext cx="3789395" cy="1956187"/>
          </a:xfrm>
          <a:prstGeom prst="rect">
            <a:avLst/>
          </a:prstGeom>
        </p:spPr>
      </p:pic>
      <p:sp>
        <p:nvSpPr>
          <p:cNvPr id="185" name="TextBox 184">
            <a:extLst>
              <a:ext uri="{FF2B5EF4-FFF2-40B4-BE49-F238E27FC236}">
                <a16:creationId xmlns:a16="http://schemas.microsoft.com/office/drawing/2014/main" id="{8FF2DBA4-B68A-1887-EE12-89CD5B9DBEE3}"/>
              </a:ext>
            </a:extLst>
          </p:cNvPr>
          <p:cNvSpPr txBox="1"/>
          <p:nvPr/>
        </p:nvSpPr>
        <p:spPr>
          <a:xfrm>
            <a:off x="6939641" y="3364002"/>
            <a:ext cx="7377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Hydra 4.2</a:t>
            </a:r>
          </a:p>
        </p:txBody>
      </p:sp>
      <p:sp>
        <p:nvSpPr>
          <p:cNvPr id="186" name="TextBox 185">
            <a:extLst>
              <a:ext uri="{FF2B5EF4-FFF2-40B4-BE49-F238E27FC236}">
                <a16:creationId xmlns:a16="http://schemas.microsoft.com/office/drawing/2014/main" id="{940C03F0-0980-B900-918B-0C58F2EA1524}"/>
              </a:ext>
            </a:extLst>
          </p:cNvPr>
          <p:cNvSpPr txBox="1"/>
          <p:nvPr/>
        </p:nvSpPr>
        <p:spPr>
          <a:xfrm>
            <a:off x="2683438" y="4577565"/>
            <a:ext cx="1418658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000" i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RISC-V Vector extension</a:t>
            </a:r>
          </a:p>
        </p:txBody>
      </p:sp>
      <p:sp>
        <p:nvSpPr>
          <p:cNvPr id="187" name="TextBox 186">
            <a:extLst>
              <a:ext uri="{FF2B5EF4-FFF2-40B4-BE49-F238E27FC236}">
                <a16:creationId xmlns:a16="http://schemas.microsoft.com/office/drawing/2014/main" id="{FBCE7168-90E6-0604-8574-E820FBCEABE1}"/>
              </a:ext>
            </a:extLst>
          </p:cNvPr>
          <p:cNvSpPr txBox="1"/>
          <p:nvPr/>
        </p:nvSpPr>
        <p:spPr>
          <a:xfrm>
            <a:off x="3292221" y="3492566"/>
            <a:ext cx="157094" cy="7694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5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ALUs</a:t>
            </a:r>
          </a:p>
        </p:txBody>
      </p: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C7EA7807-6C7D-7774-3505-52D8AD15BE29}"/>
              </a:ext>
            </a:extLst>
          </p:cNvPr>
          <p:cNvCxnSpPr>
            <a:cxnSpLocks/>
          </p:cNvCxnSpPr>
          <p:nvPr/>
        </p:nvCxnSpPr>
        <p:spPr>
          <a:xfrm>
            <a:off x="4458394" y="2850204"/>
            <a:ext cx="0" cy="1938769"/>
          </a:xfrm>
          <a:prstGeom prst="line">
            <a:avLst/>
          </a:prstGeom>
          <a:ln w="6350">
            <a:solidFill>
              <a:srgbClr val="7030A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0" name="Freeform: Shape 189">
            <a:extLst>
              <a:ext uri="{FF2B5EF4-FFF2-40B4-BE49-F238E27FC236}">
                <a16:creationId xmlns:a16="http://schemas.microsoft.com/office/drawing/2014/main" id="{C6CE6542-3285-368F-1F7E-4AEDFE587361}"/>
              </a:ext>
            </a:extLst>
          </p:cNvPr>
          <p:cNvSpPr/>
          <p:nvPr/>
        </p:nvSpPr>
        <p:spPr>
          <a:xfrm>
            <a:off x="2454031" y="3250179"/>
            <a:ext cx="1777105" cy="200154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00B05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91" name="Freeform: Shape 190">
            <a:extLst>
              <a:ext uri="{FF2B5EF4-FFF2-40B4-BE49-F238E27FC236}">
                <a16:creationId xmlns:a16="http://schemas.microsoft.com/office/drawing/2014/main" id="{767E9938-2032-44C4-0C69-827E6A6D750D}"/>
              </a:ext>
            </a:extLst>
          </p:cNvPr>
          <p:cNvSpPr/>
          <p:nvPr/>
        </p:nvSpPr>
        <p:spPr>
          <a:xfrm>
            <a:off x="2454030" y="3250179"/>
            <a:ext cx="341299" cy="200154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00B05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92" name="Freeform: Shape 191">
            <a:extLst>
              <a:ext uri="{FF2B5EF4-FFF2-40B4-BE49-F238E27FC236}">
                <a16:creationId xmlns:a16="http://schemas.microsoft.com/office/drawing/2014/main" id="{D0A90FDA-1CFD-084A-25D5-600FA4551B4F}"/>
              </a:ext>
            </a:extLst>
          </p:cNvPr>
          <p:cNvSpPr/>
          <p:nvPr/>
        </p:nvSpPr>
        <p:spPr>
          <a:xfrm>
            <a:off x="2454031" y="3250179"/>
            <a:ext cx="654911" cy="200154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00B05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93" name="Freeform: Shape 192">
            <a:extLst>
              <a:ext uri="{FF2B5EF4-FFF2-40B4-BE49-F238E27FC236}">
                <a16:creationId xmlns:a16="http://schemas.microsoft.com/office/drawing/2014/main" id="{3E6775CC-06FD-D94F-E48F-D687A784C620}"/>
              </a:ext>
            </a:extLst>
          </p:cNvPr>
          <p:cNvSpPr/>
          <p:nvPr/>
        </p:nvSpPr>
        <p:spPr>
          <a:xfrm>
            <a:off x="2454029" y="3250179"/>
            <a:ext cx="968521" cy="200154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00B05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94" name="Freeform: Shape 193">
            <a:extLst>
              <a:ext uri="{FF2B5EF4-FFF2-40B4-BE49-F238E27FC236}">
                <a16:creationId xmlns:a16="http://schemas.microsoft.com/office/drawing/2014/main" id="{82A2C02D-AD25-4146-3D14-899877F26BB4}"/>
              </a:ext>
            </a:extLst>
          </p:cNvPr>
          <p:cNvSpPr/>
          <p:nvPr/>
        </p:nvSpPr>
        <p:spPr>
          <a:xfrm>
            <a:off x="2454030" y="3250179"/>
            <a:ext cx="1293265" cy="200154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00B05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96" name="Rectangle: Rounded Corners 195">
            <a:extLst>
              <a:ext uri="{FF2B5EF4-FFF2-40B4-BE49-F238E27FC236}">
                <a16:creationId xmlns:a16="http://schemas.microsoft.com/office/drawing/2014/main" id="{8831BCF2-A61C-96A5-FA7F-0929B7390628}"/>
              </a:ext>
            </a:extLst>
          </p:cNvPr>
          <p:cNvSpPr/>
          <p:nvPr/>
        </p:nvSpPr>
        <p:spPr>
          <a:xfrm>
            <a:off x="2547179" y="3319601"/>
            <a:ext cx="1795289" cy="368853"/>
          </a:xfrm>
          <a:prstGeom prst="roundRect">
            <a:avLst/>
          </a:prstGeom>
          <a:noFill/>
          <a:ln w="19050">
            <a:solidFill>
              <a:srgbClr val="FFC000"/>
            </a:solidFill>
            <a:prstDash val="sysDot"/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400" b="1">
              <a:solidFill>
                <a:srgbClr val="F7F9FB"/>
              </a:solidFill>
              <a:latin typeface="Arial"/>
              <a:cs typeface="Arial"/>
            </a:endParaRPr>
          </a:p>
        </p:txBody>
      </p:sp>
      <p:sp>
        <p:nvSpPr>
          <p:cNvPr id="197" name="Rectangle: Rounded Corners 196">
            <a:extLst>
              <a:ext uri="{FF2B5EF4-FFF2-40B4-BE49-F238E27FC236}">
                <a16:creationId xmlns:a16="http://schemas.microsoft.com/office/drawing/2014/main" id="{9E89D677-51B8-D5F8-CB64-6D5BF0D98FFB}"/>
              </a:ext>
            </a:extLst>
          </p:cNvPr>
          <p:cNvSpPr/>
          <p:nvPr/>
        </p:nvSpPr>
        <p:spPr>
          <a:xfrm>
            <a:off x="2830506" y="3873587"/>
            <a:ext cx="1227566" cy="644526"/>
          </a:xfrm>
          <a:prstGeom prst="roundRect">
            <a:avLst>
              <a:gd name="adj" fmla="val 8430"/>
            </a:avLst>
          </a:prstGeom>
          <a:noFill/>
          <a:ln w="19050">
            <a:solidFill>
              <a:srgbClr val="FFC000"/>
            </a:solidFill>
            <a:prstDash val="sysDot"/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400" b="1">
              <a:solidFill>
                <a:srgbClr val="F7F9FB"/>
              </a:solidFill>
              <a:latin typeface="Arial"/>
              <a:cs typeface="Arial"/>
            </a:endParaRPr>
          </a:p>
        </p:txBody>
      </p:sp>
      <p:sp>
        <p:nvSpPr>
          <p:cNvPr id="198" name="Rectangle: Rounded Corners 197">
            <a:extLst>
              <a:ext uri="{FF2B5EF4-FFF2-40B4-BE49-F238E27FC236}">
                <a16:creationId xmlns:a16="http://schemas.microsoft.com/office/drawing/2014/main" id="{9ECE135F-C45C-93C9-9994-FE7CE541AE16}"/>
              </a:ext>
            </a:extLst>
          </p:cNvPr>
          <p:cNvSpPr/>
          <p:nvPr/>
        </p:nvSpPr>
        <p:spPr>
          <a:xfrm>
            <a:off x="6982690" y="4008337"/>
            <a:ext cx="1532659" cy="666998"/>
          </a:xfrm>
          <a:prstGeom prst="roundRect">
            <a:avLst>
              <a:gd name="adj" fmla="val 6585"/>
            </a:avLst>
          </a:prstGeom>
          <a:noFill/>
          <a:ln w="19050">
            <a:solidFill>
              <a:srgbClr val="FFC000"/>
            </a:solidFill>
            <a:prstDash val="sysDot"/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400" b="1">
              <a:solidFill>
                <a:srgbClr val="F7F9FB"/>
              </a:solidFill>
              <a:latin typeface="Arial"/>
              <a:cs typeface="Arial"/>
            </a:endParaRPr>
          </a:p>
        </p:txBody>
      </p:sp>
      <p:graphicFrame>
        <p:nvGraphicFramePr>
          <p:cNvPr id="2" name="Content Placeholder 3">
            <a:extLst>
              <a:ext uri="{FF2B5EF4-FFF2-40B4-BE49-F238E27FC236}">
                <a16:creationId xmlns:a16="http://schemas.microsoft.com/office/drawing/2014/main" id="{A083B1C5-BF4A-9EB6-294E-529173E53B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756574"/>
              </p:ext>
            </p:extLst>
          </p:nvPr>
        </p:nvGraphicFramePr>
        <p:xfrm>
          <a:off x="436580" y="2106398"/>
          <a:ext cx="8229600" cy="722376"/>
        </p:xfrm>
        <a:graphic>
          <a:graphicData uri="http://schemas.openxmlformats.org/drawingml/2006/table">
            <a:tbl>
              <a:tblPr bandRow="1">
                <a:tableStyleId>{21E4AEA4-8DFA-4A89-87EB-49C32662AFE0}</a:tableStyleId>
              </a:tblPr>
              <a:tblGrid>
                <a:gridCol w="4023360">
                  <a:extLst>
                    <a:ext uri="{9D8B030D-6E8A-4147-A177-3AD203B41FA5}">
                      <a16:colId xmlns:a16="http://schemas.microsoft.com/office/drawing/2014/main" val="1495581961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3331818629"/>
                    </a:ext>
                  </a:extLst>
                </a:gridCol>
              </a:tblGrid>
              <a:tr h="722376"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Without superscalar, a RAM-to-RAM vector multiply would need 4 cycles </a:t>
                      </a:r>
                      <a:r>
                        <a:rPr lang="en-US" sz="1200" spc="100" baseline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</a:t>
                      </a: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load + load + </a:t>
                      </a:r>
                      <a:r>
                        <a:rPr lang="en-US" sz="120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</a:t>
                      </a: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+ store]</a:t>
                      </a:r>
                      <a:b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do (e.g.) 4 floating-point multiplications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Same net speed:  One float multiplication per cycle</a:t>
                      </a:r>
                    </a:p>
                    <a:p>
                      <a:pPr>
                        <a:spcBef>
                          <a:spcPts val="400"/>
                        </a:spcBef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 neural nets:  Up to 4 SIMD byte MACs per cycle</a:t>
                      </a:r>
                      <a:b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 3.2 GOPS at 400 MHz  (our fastest touch chip)</a:t>
                      </a:r>
                      <a:endParaRPr 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78736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8399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F8803-7732-AD66-FF9B-A0CFA9CF7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5D3D61-2BCD-26E3-9B70-6CEB800A55FB}"/>
              </a:ext>
            </a:extLst>
          </p:cNvPr>
          <p:cNvSpPr/>
          <p:nvPr/>
        </p:nvSpPr>
        <p:spPr>
          <a:xfrm>
            <a:off x="5060197" y="129468"/>
            <a:ext cx="3905572" cy="722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05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7" name="Content Placeholder 3">
            <a:extLst>
              <a:ext uri="{FF2B5EF4-FFF2-40B4-BE49-F238E27FC236}">
                <a16:creationId xmlns:a16="http://schemas.microsoft.com/office/drawing/2014/main" id="{45954CE4-B206-BC3A-1B00-E8930C95A4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15970985"/>
              </p:ext>
            </p:extLst>
          </p:nvPr>
        </p:nvGraphicFramePr>
        <p:xfrm>
          <a:off x="436580" y="289300"/>
          <a:ext cx="8229600" cy="243433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23360">
                  <a:extLst>
                    <a:ext uri="{9D8B030D-6E8A-4147-A177-3AD203B41FA5}">
                      <a16:colId xmlns:a16="http://schemas.microsoft.com/office/drawing/2014/main" val="1495581961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3331818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Big</a:t>
                      </a:r>
                      <a:r>
                        <a:rPr lang="en-US" sz="1500" spc="100" baseline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500" spc="100" baseline="0"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</a:t>
                      </a:r>
                      <a:r>
                        <a:rPr lang="en-US" sz="15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RISC-V “V”, ARM SVE / MVE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Small</a:t>
                      </a:r>
                      <a:r>
                        <a:rPr lang="en-US" sz="1500" spc="100" baseline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500" spc="100" baseline="0">
                          <a:latin typeface="Arial" panose="020B0604020202020204" pitchFamily="34" charset="0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</a:t>
                      </a:r>
                      <a:r>
                        <a:rPr lang="en-US" sz="15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Hydra coprocessor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8510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Vectors need a lot of RAM bandwidth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Vectors </a:t>
                      </a:r>
                      <a:r>
                        <a:rPr lang="en-US" sz="1200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still </a:t>
                      </a: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need a lot of RAM bandwidth!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677781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RAM bandwidth comes from wide cache access:</a:t>
                      </a:r>
                      <a:b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Read or write a whole cache line at a time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RAM bandwidth comes from multiple DMA channels connected to multiple banks of RAM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3561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Big chips need a data cache anyway …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Small chips prefer to use tightly-coupled data RAM …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648488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 so wide cache access is a natural fit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… and several small RAMs are faster than one big RAM, so we get our multiple-banked RAM for free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5128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Scalable to almost arbitrarily </a:t>
                      </a:r>
                      <a:r>
                        <a:rPr lang="en-US" sz="1200" b="1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huge systems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Optimized specifically for </a:t>
                      </a:r>
                      <a:r>
                        <a:rPr lang="en-US" sz="1200" b="1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small “edge”</a:t>
                      </a:r>
                      <a:r>
                        <a:rPr lang="en-US" sz="1200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i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systems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5111274"/>
                  </a:ext>
                </a:extLst>
              </a:tr>
            </a:tbl>
          </a:graphicData>
        </a:graphic>
      </p:graphicFrame>
      <p:graphicFrame>
        <p:nvGraphicFramePr>
          <p:cNvPr id="81" name="Table 80">
            <a:extLst>
              <a:ext uri="{FF2B5EF4-FFF2-40B4-BE49-F238E27FC236}">
                <a16:creationId xmlns:a16="http://schemas.microsoft.com/office/drawing/2014/main" id="{3CA39502-3781-7A83-54E7-B1B58C0152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851574"/>
              </p:ext>
            </p:extLst>
          </p:nvPr>
        </p:nvGraphicFramePr>
        <p:xfrm>
          <a:off x="405584" y="2926395"/>
          <a:ext cx="2024360" cy="17830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56032">
                  <a:extLst>
                    <a:ext uri="{9D8B030D-6E8A-4147-A177-3AD203B41FA5}">
                      <a16:colId xmlns:a16="http://schemas.microsoft.com/office/drawing/2014/main" val="1363359127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3451783118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2335411400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763415213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2214410114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648358613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788775855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2004457859"/>
                    </a:ext>
                  </a:extLst>
                </a:gridCol>
                <a:gridCol w="221041">
                  <a:extLst>
                    <a:ext uri="{9D8B030D-6E8A-4147-A177-3AD203B41FA5}">
                      <a16:colId xmlns:a16="http://schemas.microsoft.com/office/drawing/2014/main" val="1780457513"/>
                    </a:ext>
                  </a:extLst>
                </a:gridCol>
              </a:tblGrid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 b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b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4362392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4805783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1130629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5856122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7077207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32439130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4029035"/>
                  </a:ext>
                </a:extLst>
              </a:tr>
              <a:tr h="79889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cs typeface="Times New Roman" panose="02020603050405020304" pitchFamily="18" charset="0"/>
                        </a:rPr>
                        <a:t>⁝</a:t>
                      </a:r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9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44334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V30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4217432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V31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1443446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[0]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[1]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[2]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[3]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[4]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[5]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spc="50" baseline="0">
                          <a:solidFill>
                            <a:schemeClr val="tx1"/>
                          </a:solidFill>
                          <a:latin typeface="Abadi" panose="020B0604020104020204" pitchFamily="34" charset="0"/>
                          <a:cs typeface="Times New Roman" panose="02020603050405020304" pitchFamily="18" charset="0"/>
                        </a:rPr>
                        <a:t>∙∙∙</a:t>
                      </a:r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</a:t>
                      </a:r>
                      <a:r>
                        <a:rPr lang="en-US" sz="600" i="1" spc="5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VL</a:t>
                      </a:r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-1]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36062088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08382561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01492934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40777572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Load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92000608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Store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2265836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91950386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71981916"/>
                  </a:ext>
                </a:extLst>
              </a:tr>
              <a:tr h="53260">
                <a:tc>
                  <a:txBody>
                    <a:bodyPr/>
                    <a:lstStyle/>
                    <a:p>
                      <a:pPr algn="ctr"/>
                      <a:r>
                        <a:rPr lang="en-US" sz="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cache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 spc="5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6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33088416"/>
                  </a:ext>
                </a:extLst>
              </a:tr>
            </a:tbl>
          </a:graphicData>
        </a:graphic>
      </p:graphicFrame>
      <p:sp>
        <p:nvSpPr>
          <p:cNvPr id="82" name="Left Brace 81">
            <a:extLst>
              <a:ext uri="{FF2B5EF4-FFF2-40B4-BE49-F238E27FC236}">
                <a16:creationId xmlns:a16="http://schemas.microsoft.com/office/drawing/2014/main" id="{235E2494-EBBE-0220-791C-9E765D28867E}"/>
              </a:ext>
            </a:extLst>
          </p:cNvPr>
          <p:cNvSpPr/>
          <p:nvPr/>
        </p:nvSpPr>
        <p:spPr>
          <a:xfrm rot="16200000">
            <a:off x="1495736" y="3193688"/>
            <a:ext cx="61982" cy="1720219"/>
          </a:xfrm>
          <a:prstGeom prst="leftBrace">
            <a:avLst>
              <a:gd name="adj1" fmla="val 52314"/>
              <a:gd name="adj2" fmla="val 51936"/>
            </a:avLst>
          </a:prstGeom>
          <a:ln w="6350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DFD1D298-C418-71B0-9DC8-075288FBE7F5}"/>
              </a:ext>
            </a:extLst>
          </p:cNvPr>
          <p:cNvSpPr txBox="1"/>
          <p:nvPr/>
        </p:nvSpPr>
        <p:spPr>
          <a:xfrm>
            <a:off x="1310343" y="4091963"/>
            <a:ext cx="493725" cy="92333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6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US" sz="600" spc="5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6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–1024 bits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79261B6-9421-5E11-648E-19B5C7A45F7B}"/>
              </a:ext>
            </a:extLst>
          </p:cNvPr>
          <p:cNvGrpSpPr/>
          <p:nvPr/>
        </p:nvGrpSpPr>
        <p:grpSpPr>
          <a:xfrm>
            <a:off x="674147" y="4234156"/>
            <a:ext cx="194490" cy="228011"/>
            <a:chOff x="351316" y="4182821"/>
            <a:chExt cx="194490" cy="228011"/>
          </a:xfrm>
        </p:grpSpPr>
        <p:sp>
          <p:nvSpPr>
            <p:cNvPr id="85" name="Arrow: Down 84">
              <a:extLst>
                <a:ext uri="{FF2B5EF4-FFF2-40B4-BE49-F238E27FC236}">
                  <a16:creationId xmlns:a16="http://schemas.microsoft.com/office/drawing/2014/main" id="{310EEEC5-AC49-70D9-1565-566840BC03D1}"/>
                </a:ext>
              </a:extLst>
            </p:cNvPr>
            <p:cNvSpPr/>
            <p:nvPr/>
          </p:nvSpPr>
          <p:spPr>
            <a:xfrm>
              <a:off x="351316" y="4304325"/>
              <a:ext cx="194490" cy="106507"/>
            </a:xfrm>
            <a:prstGeom prst="downArrow">
              <a:avLst>
                <a:gd name="adj1" fmla="val 62185"/>
                <a:gd name="adj2" fmla="val 80919"/>
              </a:avLst>
            </a:prstGeom>
            <a:solidFill>
              <a:schemeClr val="bg2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  <p:sp>
          <p:nvSpPr>
            <p:cNvPr id="86" name="Arrow: Down 85">
              <a:extLst>
                <a:ext uri="{FF2B5EF4-FFF2-40B4-BE49-F238E27FC236}">
                  <a16:creationId xmlns:a16="http://schemas.microsoft.com/office/drawing/2014/main" id="{AAA62898-47BE-7C8B-B11B-AF31B785E7B4}"/>
                </a:ext>
              </a:extLst>
            </p:cNvPr>
            <p:cNvSpPr/>
            <p:nvPr/>
          </p:nvSpPr>
          <p:spPr>
            <a:xfrm flipV="1">
              <a:off x="351316" y="4182821"/>
              <a:ext cx="194490" cy="106507"/>
            </a:xfrm>
            <a:prstGeom prst="downArrow">
              <a:avLst>
                <a:gd name="adj1" fmla="val 61887"/>
                <a:gd name="adj2" fmla="val 80919"/>
              </a:avLst>
            </a:prstGeom>
            <a:solidFill>
              <a:schemeClr val="bg2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</p:grpSp>
      <p:sp>
        <p:nvSpPr>
          <p:cNvPr id="87" name="Trapezoid 86">
            <a:extLst>
              <a:ext uri="{FF2B5EF4-FFF2-40B4-BE49-F238E27FC236}">
                <a16:creationId xmlns:a16="http://schemas.microsoft.com/office/drawing/2014/main" id="{4BDC91D7-F240-184C-DF47-405F3E7CEC8C}"/>
              </a:ext>
            </a:extLst>
          </p:cNvPr>
          <p:cNvSpPr/>
          <p:nvPr/>
        </p:nvSpPr>
        <p:spPr>
          <a:xfrm flipV="1">
            <a:off x="2614598" y="3455264"/>
            <a:ext cx="257908" cy="171938"/>
          </a:xfrm>
          <a:prstGeom prst="trapezoid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600" b="1">
              <a:latin typeface="Arial"/>
              <a:cs typeface="Arial"/>
            </a:endParaRPr>
          </a:p>
        </p:txBody>
      </p:sp>
      <p:sp>
        <p:nvSpPr>
          <p:cNvPr id="88" name="Trapezoid 87">
            <a:extLst>
              <a:ext uri="{FF2B5EF4-FFF2-40B4-BE49-F238E27FC236}">
                <a16:creationId xmlns:a16="http://schemas.microsoft.com/office/drawing/2014/main" id="{953C7D7C-2E90-0AC3-9206-620DB0417E99}"/>
              </a:ext>
            </a:extLst>
          </p:cNvPr>
          <p:cNvSpPr/>
          <p:nvPr/>
        </p:nvSpPr>
        <p:spPr>
          <a:xfrm flipV="1">
            <a:off x="2928206" y="3455264"/>
            <a:ext cx="257908" cy="171938"/>
          </a:xfrm>
          <a:prstGeom prst="trapezoid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600" b="1">
              <a:latin typeface="Arial"/>
              <a:cs typeface="Arial"/>
            </a:endParaRPr>
          </a:p>
        </p:txBody>
      </p:sp>
      <p:sp>
        <p:nvSpPr>
          <p:cNvPr id="89" name="Trapezoid 88">
            <a:extLst>
              <a:ext uri="{FF2B5EF4-FFF2-40B4-BE49-F238E27FC236}">
                <a16:creationId xmlns:a16="http://schemas.microsoft.com/office/drawing/2014/main" id="{4303B91A-9D67-F2BF-F8A3-D7C5FFCEEECF}"/>
              </a:ext>
            </a:extLst>
          </p:cNvPr>
          <p:cNvSpPr/>
          <p:nvPr/>
        </p:nvSpPr>
        <p:spPr>
          <a:xfrm flipV="1">
            <a:off x="3241814" y="3455264"/>
            <a:ext cx="257908" cy="171938"/>
          </a:xfrm>
          <a:prstGeom prst="trapezoid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600" b="1">
              <a:latin typeface="Arial"/>
              <a:cs typeface="Arial"/>
            </a:endParaRPr>
          </a:p>
        </p:txBody>
      </p:sp>
      <p:sp>
        <p:nvSpPr>
          <p:cNvPr id="90" name="Trapezoid 89">
            <a:extLst>
              <a:ext uri="{FF2B5EF4-FFF2-40B4-BE49-F238E27FC236}">
                <a16:creationId xmlns:a16="http://schemas.microsoft.com/office/drawing/2014/main" id="{8145F584-CB51-2009-5397-5FC6E22CB29E}"/>
              </a:ext>
            </a:extLst>
          </p:cNvPr>
          <p:cNvSpPr/>
          <p:nvPr/>
        </p:nvSpPr>
        <p:spPr>
          <a:xfrm flipV="1">
            <a:off x="3555422" y="3455264"/>
            <a:ext cx="257908" cy="171938"/>
          </a:xfrm>
          <a:prstGeom prst="trapezoid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600" b="1">
              <a:latin typeface="Arial"/>
              <a:cs typeface="Arial"/>
            </a:endParaRPr>
          </a:p>
        </p:txBody>
      </p:sp>
      <p:sp>
        <p:nvSpPr>
          <p:cNvPr id="91" name="Trapezoid 90">
            <a:extLst>
              <a:ext uri="{FF2B5EF4-FFF2-40B4-BE49-F238E27FC236}">
                <a16:creationId xmlns:a16="http://schemas.microsoft.com/office/drawing/2014/main" id="{406AC940-5E9E-2EFB-9895-DB9821E5A8D2}"/>
              </a:ext>
            </a:extLst>
          </p:cNvPr>
          <p:cNvSpPr/>
          <p:nvPr/>
        </p:nvSpPr>
        <p:spPr>
          <a:xfrm flipV="1">
            <a:off x="4038274" y="3455264"/>
            <a:ext cx="257908" cy="171938"/>
          </a:xfrm>
          <a:prstGeom prst="trapezoid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600" b="1">
              <a:latin typeface="Arial"/>
              <a:cs typeface="Arial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82CD2A3-91DB-6E8D-0232-0C9967974224}"/>
              </a:ext>
            </a:extLst>
          </p:cNvPr>
          <p:cNvSpPr txBox="1"/>
          <p:nvPr/>
        </p:nvSpPr>
        <p:spPr>
          <a:xfrm>
            <a:off x="3831575" y="3463866"/>
            <a:ext cx="164082" cy="9233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6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54425D41-E3DC-4C76-E578-D29E898B2C48}"/>
              </a:ext>
            </a:extLst>
          </p:cNvPr>
          <p:cNvSpPr/>
          <p:nvPr/>
        </p:nvSpPr>
        <p:spPr>
          <a:xfrm>
            <a:off x="2454030" y="3062374"/>
            <a:ext cx="1656633" cy="390040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7030A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4DEB30E4-6557-1458-DF4E-292420D088CF}"/>
              </a:ext>
            </a:extLst>
          </p:cNvPr>
          <p:cNvSpPr/>
          <p:nvPr/>
        </p:nvSpPr>
        <p:spPr>
          <a:xfrm>
            <a:off x="2454031" y="3062374"/>
            <a:ext cx="232697" cy="390040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7030A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F717BA9F-5143-3D60-E099-478B6C46038C}"/>
              </a:ext>
            </a:extLst>
          </p:cNvPr>
          <p:cNvSpPr/>
          <p:nvPr/>
        </p:nvSpPr>
        <p:spPr>
          <a:xfrm>
            <a:off x="2454032" y="3062374"/>
            <a:ext cx="544738" cy="390040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7030A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8D257E20-27F8-CC4E-9747-537D0644FF72}"/>
              </a:ext>
            </a:extLst>
          </p:cNvPr>
          <p:cNvSpPr/>
          <p:nvPr/>
        </p:nvSpPr>
        <p:spPr>
          <a:xfrm>
            <a:off x="2454032" y="3062374"/>
            <a:ext cx="862704" cy="390040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7030A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EC4474A4-06CD-A1A6-1B69-EE4EB9B8DA98}"/>
              </a:ext>
            </a:extLst>
          </p:cNvPr>
          <p:cNvSpPr/>
          <p:nvPr/>
        </p:nvSpPr>
        <p:spPr>
          <a:xfrm>
            <a:off x="2454030" y="3062374"/>
            <a:ext cx="1176723" cy="390040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7030A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00D89387-3426-0075-DBB2-1F019AAC22FD}"/>
              </a:ext>
            </a:extLst>
          </p:cNvPr>
          <p:cNvSpPr/>
          <p:nvPr/>
        </p:nvSpPr>
        <p:spPr>
          <a:xfrm flipV="1">
            <a:off x="2437231" y="3630053"/>
            <a:ext cx="1734658" cy="121462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C00000"/>
            </a:solidFill>
            <a:headEnd type="arrow" w="sm" len="sm"/>
            <a:tailEnd type="none" w="med" len="med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6B21D095-D167-3124-3691-3136C204D61C}"/>
              </a:ext>
            </a:extLst>
          </p:cNvPr>
          <p:cNvSpPr/>
          <p:nvPr/>
        </p:nvSpPr>
        <p:spPr>
          <a:xfrm flipV="1">
            <a:off x="2454032" y="3630053"/>
            <a:ext cx="290711" cy="121462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C00000"/>
            </a:solidFill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AB3331A0-3344-A563-BB6A-2463416BB4EB}"/>
              </a:ext>
            </a:extLst>
          </p:cNvPr>
          <p:cNvSpPr/>
          <p:nvPr/>
        </p:nvSpPr>
        <p:spPr>
          <a:xfrm flipV="1">
            <a:off x="2454031" y="3630053"/>
            <a:ext cx="610253" cy="121462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C00000"/>
            </a:solidFill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95293EFB-33AA-54D9-94E1-7F54E65529B1}"/>
              </a:ext>
            </a:extLst>
          </p:cNvPr>
          <p:cNvSpPr/>
          <p:nvPr/>
        </p:nvSpPr>
        <p:spPr>
          <a:xfrm flipV="1">
            <a:off x="2454031" y="3630053"/>
            <a:ext cx="917784" cy="121462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C00000"/>
            </a:solidFill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CFC3F358-20AE-128A-AD75-79031ACEF084}"/>
              </a:ext>
            </a:extLst>
          </p:cNvPr>
          <p:cNvSpPr/>
          <p:nvPr/>
        </p:nvSpPr>
        <p:spPr>
          <a:xfrm flipV="1">
            <a:off x="2454030" y="3630053"/>
            <a:ext cx="1232521" cy="121462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C00000"/>
            </a:solidFill>
            <a:headEnd type="none" w="med" len="med"/>
            <a:tailEnd type="none" w="med" len="med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807E4F9B-C218-AB33-2662-64303A44ACC5}"/>
              </a:ext>
            </a:extLst>
          </p:cNvPr>
          <p:cNvSpPr txBox="1"/>
          <p:nvPr/>
        </p:nvSpPr>
        <p:spPr>
          <a:xfrm>
            <a:off x="2900522" y="3896001"/>
            <a:ext cx="908903" cy="12311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800" b="1" err="1">
                <a:latin typeface="Arial" panose="020B0604020202020204" pitchFamily="34" charset="0"/>
                <a:cs typeface="Arial" panose="020B0604020202020204" pitchFamily="34" charset="0"/>
              </a:rPr>
              <a:t>vfmul.vv</a:t>
            </a:r>
            <a:r>
              <a:rPr lang="en-US" sz="800" b="1">
                <a:latin typeface="Arial" panose="020B0604020202020204" pitchFamily="34" charset="0"/>
                <a:cs typeface="Arial" panose="020B0604020202020204" pitchFamily="34" charset="0"/>
              </a:rPr>
              <a:t> v30,v1,v3</a:t>
            </a:r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C2C4F5A0-346D-EEC0-EC0F-B7F3D315F23C}"/>
              </a:ext>
            </a:extLst>
          </p:cNvPr>
          <p:cNvGrpSpPr/>
          <p:nvPr/>
        </p:nvGrpSpPr>
        <p:grpSpPr>
          <a:xfrm>
            <a:off x="896288" y="4234156"/>
            <a:ext cx="194490" cy="228011"/>
            <a:chOff x="351316" y="4182821"/>
            <a:chExt cx="194490" cy="228011"/>
          </a:xfrm>
        </p:grpSpPr>
        <p:sp>
          <p:nvSpPr>
            <p:cNvPr id="105" name="Arrow: Down 104">
              <a:extLst>
                <a:ext uri="{FF2B5EF4-FFF2-40B4-BE49-F238E27FC236}">
                  <a16:creationId xmlns:a16="http://schemas.microsoft.com/office/drawing/2014/main" id="{3CCC1972-1210-3287-DD80-5F1F1C466ECE}"/>
                </a:ext>
              </a:extLst>
            </p:cNvPr>
            <p:cNvSpPr/>
            <p:nvPr/>
          </p:nvSpPr>
          <p:spPr>
            <a:xfrm>
              <a:off x="351316" y="4304325"/>
              <a:ext cx="194490" cy="106507"/>
            </a:xfrm>
            <a:prstGeom prst="downArrow">
              <a:avLst>
                <a:gd name="adj1" fmla="val 62185"/>
                <a:gd name="adj2" fmla="val 80919"/>
              </a:avLst>
            </a:prstGeom>
            <a:solidFill>
              <a:schemeClr val="bg2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  <p:sp>
          <p:nvSpPr>
            <p:cNvPr id="106" name="Arrow: Down 105">
              <a:extLst>
                <a:ext uri="{FF2B5EF4-FFF2-40B4-BE49-F238E27FC236}">
                  <a16:creationId xmlns:a16="http://schemas.microsoft.com/office/drawing/2014/main" id="{C879EAE8-E264-9E4B-D137-ABECFE1F94A1}"/>
                </a:ext>
              </a:extLst>
            </p:cNvPr>
            <p:cNvSpPr/>
            <p:nvPr/>
          </p:nvSpPr>
          <p:spPr>
            <a:xfrm flipV="1">
              <a:off x="351316" y="4182821"/>
              <a:ext cx="194490" cy="106507"/>
            </a:xfrm>
            <a:prstGeom prst="downArrow">
              <a:avLst>
                <a:gd name="adj1" fmla="val 61887"/>
                <a:gd name="adj2" fmla="val 80919"/>
              </a:avLst>
            </a:prstGeom>
            <a:solidFill>
              <a:schemeClr val="bg2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CEAAE2BD-D396-3E11-FD82-954680B22D34}"/>
              </a:ext>
            </a:extLst>
          </p:cNvPr>
          <p:cNvGrpSpPr/>
          <p:nvPr/>
        </p:nvGrpSpPr>
        <p:grpSpPr>
          <a:xfrm>
            <a:off x="1118429" y="4234156"/>
            <a:ext cx="194490" cy="228011"/>
            <a:chOff x="351316" y="4182821"/>
            <a:chExt cx="194490" cy="228011"/>
          </a:xfrm>
        </p:grpSpPr>
        <p:sp>
          <p:nvSpPr>
            <p:cNvPr id="108" name="Arrow: Down 107">
              <a:extLst>
                <a:ext uri="{FF2B5EF4-FFF2-40B4-BE49-F238E27FC236}">
                  <a16:creationId xmlns:a16="http://schemas.microsoft.com/office/drawing/2014/main" id="{452E80BE-E25D-3C6E-AC3D-E873D0A28967}"/>
                </a:ext>
              </a:extLst>
            </p:cNvPr>
            <p:cNvSpPr/>
            <p:nvPr/>
          </p:nvSpPr>
          <p:spPr>
            <a:xfrm>
              <a:off x="351316" y="4304325"/>
              <a:ext cx="194490" cy="106507"/>
            </a:xfrm>
            <a:prstGeom prst="downArrow">
              <a:avLst>
                <a:gd name="adj1" fmla="val 62185"/>
                <a:gd name="adj2" fmla="val 80919"/>
              </a:avLst>
            </a:prstGeom>
            <a:solidFill>
              <a:schemeClr val="bg2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  <p:sp>
          <p:nvSpPr>
            <p:cNvPr id="109" name="Arrow: Down 108">
              <a:extLst>
                <a:ext uri="{FF2B5EF4-FFF2-40B4-BE49-F238E27FC236}">
                  <a16:creationId xmlns:a16="http://schemas.microsoft.com/office/drawing/2014/main" id="{269B2DEC-85C1-1D88-FDB2-1E38BC2ED8F2}"/>
                </a:ext>
              </a:extLst>
            </p:cNvPr>
            <p:cNvSpPr/>
            <p:nvPr/>
          </p:nvSpPr>
          <p:spPr>
            <a:xfrm flipV="1">
              <a:off x="351316" y="4182821"/>
              <a:ext cx="194490" cy="106507"/>
            </a:xfrm>
            <a:prstGeom prst="downArrow">
              <a:avLst>
                <a:gd name="adj1" fmla="val 61887"/>
                <a:gd name="adj2" fmla="val 80919"/>
              </a:avLst>
            </a:prstGeom>
            <a:solidFill>
              <a:schemeClr val="bg2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CC641954-2925-3854-15F5-DE57A79C5289}"/>
              </a:ext>
            </a:extLst>
          </p:cNvPr>
          <p:cNvGrpSpPr/>
          <p:nvPr/>
        </p:nvGrpSpPr>
        <p:grpSpPr>
          <a:xfrm>
            <a:off x="1340570" y="4234156"/>
            <a:ext cx="194490" cy="228011"/>
            <a:chOff x="351316" y="4182821"/>
            <a:chExt cx="194490" cy="228011"/>
          </a:xfrm>
        </p:grpSpPr>
        <p:sp>
          <p:nvSpPr>
            <p:cNvPr id="111" name="Arrow: Down 110">
              <a:extLst>
                <a:ext uri="{FF2B5EF4-FFF2-40B4-BE49-F238E27FC236}">
                  <a16:creationId xmlns:a16="http://schemas.microsoft.com/office/drawing/2014/main" id="{5948BCA5-2DAE-B605-0122-1E3DFB220EAF}"/>
                </a:ext>
              </a:extLst>
            </p:cNvPr>
            <p:cNvSpPr/>
            <p:nvPr/>
          </p:nvSpPr>
          <p:spPr>
            <a:xfrm>
              <a:off x="351316" y="4304325"/>
              <a:ext cx="194490" cy="106507"/>
            </a:xfrm>
            <a:prstGeom prst="downArrow">
              <a:avLst>
                <a:gd name="adj1" fmla="val 62185"/>
                <a:gd name="adj2" fmla="val 80919"/>
              </a:avLst>
            </a:prstGeom>
            <a:solidFill>
              <a:schemeClr val="bg2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  <p:sp>
          <p:nvSpPr>
            <p:cNvPr id="112" name="Arrow: Down 111">
              <a:extLst>
                <a:ext uri="{FF2B5EF4-FFF2-40B4-BE49-F238E27FC236}">
                  <a16:creationId xmlns:a16="http://schemas.microsoft.com/office/drawing/2014/main" id="{18ADB9A3-BBD6-7FF6-4072-1E8AD228AB2E}"/>
                </a:ext>
              </a:extLst>
            </p:cNvPr>
            <p:cNvSpPr/>
            <p:nvPr/>
          </p:nvSpPr>
          <p:spPr>
            <a:xfrm flipV="1">
              <a:off x="351316" y="4182821"/>
              <a:ext cx="194490" cy="106507"/>
            </a:xfrm>
            <a:prstGeom prst="downArrow">
              <a:avLst>
                <a:gd name="adj1" fmla="val 61887"/>
                <a:gd name="adj2" fmla="val 80919"/>
              </a:avLst>
            </a:prstGeom>
            <a:solidFill>
              <a:schemeClr val="bg2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D67E8FE4-3557-A67B-F502-9B0CD6961312}"/>
              </a:ext>
            </a:extLst>
          </p:cNvPr>
          <p:cNvGrpSpPr/>
          <p:nvPr/>
        </p:nvGrpSpPr>
        <p:grpSpPr>
          <a:xfrm>
            <a:off x="1562711" y="4234156"/>
            <a:ext cx="194490" cy="228011"/>
            <a:chOff x="351316" y="4182821"/>
            <a:chExt cx="194490" cy="228011"/>
          </a:xfrm>
        </p:grpSpPr>
        <p:sp>
          <p:nvSpPr>
            <p:cNvPr id="114" name="Arrow: Down 113">
              <a:extLst>
                <a:ext uri="{FF2B5EF4-FFF2-40B4-BE49-F238E27FC236}">
                  <a16:creationId xmlns:a16="http://schemas.microsoft.com/office/drawing/2014/main" id="{0CCE2155-ADDA-BCAB-C8FE-7C02201309D0}"/>
                </a:ext>
              </a:extLst>
            </p:cNvPr>
            <p:cNvSpPr/>
            <p:nvPr/>
          </p:nvSpPr>
          <p:spPr>
            <a:xfrm>
              <a:off x="351316" y="4304325"/>
              <a:ext cx="194490" cy="106507"/>
            </a:xfrm>
            <a:prstGeom prst="downArrow">
              <a:avLst>
                <a:gd name="adj1" fmla="val 62185"/>
                <a:gd name="adj2" fmla="val 80919"/>
              </a:avLst>
            </a:prstGeom>
            <a:solidFill>
              <a:schemeClr val="bg2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  <p:sp>
          <p:nvSpPr>
            <p:cNvPr id="115" name="Arrow: Down 114">
              <a:extLst>
                <a:ext uri="{FF2B5EF4-FFF2-40B4-BE49-F238E27FC236}">
                  <a16:creationId xmlns:a16="http://schemas.microsoft.com/office/drawing/2014/main" id="{C7FDE466-7456-DF7B-2C09-805765C7C891}"/>
                </a:ext>
              </a:extLst>
            </p:cNvPr>
            <p:cNvSpPr/>
            <p:nvPr/>
          </p:nvSpPr>
          <p:spPr>
            <a:xfrm flipV="1">
              <a:off x="351316" y="4182821"/>
              <a:ext cx="194490" cy="106507"/>
            </a:xfrm>
            <a:prstGeom prst="downArrow">
              <a:avLst>
                <a:gd name="adj1" fmla="val 61887"/>
                <a:gd name="adj2" fmla="val 80919"/>
              </a:avLst>
            </a:prstGeom>
            <a:solidFill>
              <a:schemeClr val="bg2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9859979E-AA3C-305B-DDD1-B3354993BFC3}"/>
              </a:ext>
            </a:extLst>
          </p:cNvPr>
          <p:cNvGrpSpPr/>
          <p:nvPr/>
        </p:nvGrpSpPr>
        <p:grpSpPr>
          <a:xfrm>
            <a:off x="1784852" y="4234156"/>
            <a:ext cx="194490" cy="228011"/>
            <a:chOff x="351316" y="4182821"/>
            <a:chExt cx="194490" cy="228011"/>
          </a:xfrm>
        </p:grpSpPr>
        <p:sp>
          <p:nvSpPr>
            <p:cNvPr id="117" name="Arrow: Down 116">
              <a:extLst>
                <a:ext uri="{FF2B5EF4-FFF2-40B4-BE49-F238E27FC236}">
                  <a16:creationId xmlns:a16="http://schemas.microsoft.com/office/drawing/2014/main" id="{878F4631-3872-5648-32E3-93185653B8EC}"/>
                </a:ext>
              </a:extLst>
            </p:cNvPr>
            <p:cNvSpPr/>
            <p:nvPr/>
          </p:nvSpPr>
          <p:spPr>
            <a:xfrm>
              <a:off x="351316" y="4304325"/>
              <a:ext cx="194490" cy="106507"/>
            </a:xfrm>
            <a:prstGeom prst="downArrow">
              <a:avLst>
                <a:gd name="adj1" fmla="val 62185"/>
                <a:gd name="adj2" fmla="val 80919"/>
              </a:avLst>
            </a:prstGeom>
            <a:solidFill>
              <a:schemeClr val="bg2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  <p:sp>
          <p:nvSpPr>
            <p:cNvPr id="118" name="Arrow: Down 117">
              <a:extLst>
                <a:ext uri="{FF2B5EF4-FFF2-40B4-BE49-F238E27FC236}">
                  <a16:creationId xmlns:a16="http://schemas.microsoft.com/office/drawing/2014/main" id="{7CD7F7C8-4AF3-A20F-339F-7B2520976E93}"/>
                </a:ext>
              </a:extLst>
            </p:cNvPr>
            <p:cNvSpPr/>
            <p:nvPr/>
          </p:nvSpPr>
          <p:spPr>
            <a:xfrm flipV="1">
              <a:off x="351316" y="4182821"/>
              <a:ext cx="194490" cy="106507"/>
            </a:xfrm>
            <a:prstGeom prst="downArrow">
              <a:avLst>
                <a:gd name="adj1" fmla="val 61887"/>
                <a:gd name="adj2" fmla="val 80919"/>
              </a:avLst>
            </a:prstGeom>
            <a:solidFill>
              <a:schemeClr val="bg2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A800227F-FDD2-B68A-0471-DF15077301FC}"/>
              </a:ext>
            </a:extLst>
          </p:cNvPr>
          <p:cNvGrpSpPr/>
          <p:nvPr/>
        </p:nvGrpSpPr>
        <p:grpSpPr>
          <a:xfrm>
            <a:off x="2229131" y="4234156"/>
            <a:ext cx="194490" cy="228011"/>
            <a:chOff x="351316" y="4182821"/>
            <a:chExt cx="194490" cy="228011"/>
          </a:xfrm>
        </p:grpSpPr>
        <p:sp>
          <p:nvSpPr>
            <p:cNvPr id="120" name="Arrow: Down 119">
              <a:extLst>
                <a:ext uri="{FF2B5EF4-FFF2-40B4-BE49-F238E27FC236}">
                  <a16:creationId xmlns:a16="http://schemas.microsoft.com/office/drawing/2014/main" id="{ACFAFD32-8A45-63F3-664D-2E50EB656E19}"/>
                </a:ext>
              </a:extLst>
            </p:cNvPr>
            <p:cNvSpPr/>
            <p:nvPr/>
          </p:nvSpPr>
          <p:spPr>
            <a:xfrm>
              <a:off x="351316" y="4304325"/>
              <a:ext cx="194490" cy="106507"/>
            </a:xfrm>
            <a:prstGeom prst="downArrow">
              <a:avLst>
                <a:gd name="adj1" fmla="val 62185"/>
                <a:gd name="adj2" fmla="val 80919"/>
              </a:avLst>
            </a:prstGeom>
            <a:solidFill>
              <a:schemeClr val="bg2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  <p:sp>
          <p:nvSpPr>
            <p:cNvPr id="121" name="Arrow: Down 120">
              <a:extLst>
                <a:ext uri="{FF2B5EF4-FFF2-40B4-BE49-F238E27FC236}">
                  <a16:creationId xmlns:a16="http://schemas.microsoft.com/office/drawing/2014/main" id="{9C8DB038-D983-91DE-31CB-D832A164DF66}"/>
                </a:ext>
              </a:extLst>
            </p:cNvPr>
            <p:cNvSpPr/>
            <p:nvPr/>
          </p:nvSpPr>
          <p:spPr>
            <a:xfrm flipV="1">
              <a:off x="351316" y="4182821"/>
              <a:ext cx="194490" cy="106507"/>
            </a:xfrm>
            <a:prstGeom prst="downArrow">
              <a:avLst>
                <a:gd name="adj1" fmla="val 61887"/>
                <a:gd name="adj2" fmla="val 80919"/>
              </a:avLst>
            </a:prstGeom>
            <a:solidFill>
              <a:schemeClr val="bg2">
                <a:lumMod val="20000"/>
                <a:lumOff val="80000"/>
              </a:schemeClr>
            </a:solidFill>
            <a:ln w="3175">
              <a:solidFill>
                <a:schemeClr val="bg2"/>
              </a:solidFill>
            </a:ln>
          </p:spPr>
          <p:txBody>
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1400" b="1">
                <a:solidFill>
                  <a:srgbClr val="F7F9FB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19314A66-396D-253D-3F84-BEFA491864CF}"/>
              </a:ext>
            </a:extLst>
          </p:cNvPr>
          <p:cNvSpPr txBox="1"/>
          <p:nvPr/>
        </p:nvSpPr>
        <p:spPr>
          <a:xfrm>
            <a:off x="2019334" y="4277547"/>
            <a:ext cx="169804" cy="9233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sz="6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C86A9F1-1E7E-3A37-B153-55468E3BE64B}"/>
              </a:ext>
            </a:extLst>
          </p:cNvPr>
          <p:cNvSpPr txBox="1"/>
          <p:nvPr/>
        </p:nvSpPr>
        <p:spPr>
          <a:xfrm>
            <a:off x="2900522" y="4221285"/>
            <a:ext cx="730969" cy="12311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800" b="1">
                <a:latin typeface="Arial" panose="020B0604020202020204" pitchFamily="34" charset="0"/>
                <a:cs typeface="Arial" panose="020B0604020202020204" pitchFamily="34" charset="0"/>
              </a:rPr>
              <a:t>vle32.v v1,(a2) 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CA625A58-807B-16C0-868D-52CFF5680DC4}"/>
              </a:ext>
            </a:extLst>
          </p:cNvPr>
          <p:cNvSpPr txBox="1"/>
          <p:nvPr/>
        </p:nvSpPr>
        <p:spPr>
          <a:xfrm>
            <a:off x="2900522" y="4361414"/>
            <a:ext cx="764633" cy="123111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r>
              <a:rPr lang="en-US" sz="800" b="1">
                <a:latin typeface="Arial" panose="020B0604020202020204" pitchFamily="34" charset="0"/>
                <a:cs typeface="Arial" panose="020B0604020202020204" pitchFamily="34" charset="0"/>
              </a:rPr>
              <a:t>vse32.v v30,(t0)</a:t>
            </a:r>
          </a:p>
        </p:txBody>
      </p:sp>
      <p:pic>
        <p:nvPicPr>
          <p:cNvPr id="125" name="Picture 124">
            <a:extLst>
              <a:ext uri="{FF2B5EF4-FFF2-40B4-BE49-F238E27FC236}">
                <a16:creationId xmlns:a16="http://schemas.microsoft.com/office/drawing/2014/main" id="{76CB0408-3295-49D0-D5BD-3872505AAB5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24254" y="2825037"/>
            <a:ext cx="3789395" cy="1956187"/>
          </a:xfrm>
          <a:prstGeom prst="rect">
            <a:avLst/>
          </a:prstGeom>
        </p:spPr>
      </p:pic>
      <p:sp>
        <p:nvSpPr>
          <p:cNvPr id="126" name="TextBox 125">
            <a:extLst>
              <a:ext uri="{FF2B5EF4-FFF2-40B4-BE49-F238E27FC236}">
                <a16:creationId xmlns:a16="http://schemas.microsoft.com/office/drawing/2014/main" id="{AFC4FFC1-0398-DE29-9730-381BCEA6A42E}"/>
              </a:ext>
            </a:extLst>
          </p:cNvPr>
          <p:cNvSpPr txBox="1"/>
          <p:nvPr/>
        </p:nvSpPr>
        <p:spPr>
          <a:xfrm>
            <a:off x="6939641" y="3364002"/>
            <a:ext cx="7377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i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Hydra 4.2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21B654EF-F3B6-5ED1-D6A4-7586AF5BF345}"/>
              </a:ext>
            </a:extLst>
          </p:cNvPr>
          <p:cNvSpPr txBox="1"/>
          <p:nvPr/>
        </p:nvSpPr>
        <p:spPr>
          <a:xfrm>
            <a:off x="2683438" y="4577565"/>
            <a:ext cx="1418658" cy="1538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1000" i="1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RISC-V Vector extension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870C1A45-EAB0-E0FE-845D-E75C2A836E85}"/>
              </a:ext>
            </a:extLst>
          </p:cNvPr>
          <p:cNvSpPr txBox="1"/>
          <p:nvPr/>
        </p:nvSpPr>
        <p:spPr>
          <a:xfrm>
            <a:off x="3292221" y="3492566"/>
            <a:ext cx="157094" cy="76944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spAutoFit/>
          </a:bodyPr>
          <a:lstStyle/>
          <a:p>
            <a:pPr algn="ctr"/>
            <a:r>
              <a:rPr lang="en-US" sz="5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ALUs</a:t>
            </a:r>
          </a:p>
        </p:txBody>
      </p: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8FFD92E4-C61F-36DC-93C0-92AA0E5A576C}"/>
              </a:ext>
            </a:extLst>
          </p:cNvPr>
          <p:cNvCxnSpPr>
            <a:cxnSpLocks/>
          </p:cNvCxnSpPr>
          <p:nvPr/>
        </p:nvCxnSpPr>
        <p:spPr>
          <a:xfrm>
            <a:off x="4458394" y="2723636"/>
            <a:ext cx="0" cy="2065337"/>
          </a:xfrm>
          <a:prstGeom prst="line">
            <a:avLst/>
          </a:prstGeom>
          <a:ln w="6350">
            <a:solidFill>
              <a:srgbClr val="7030A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9925F80E-3D4E-5245-11E1-52FCD3A18EAD}"/>
              </a:ext>
            </a:extLst>
          </p:cNvPr>
          <p:cNvSpPr/>
          <p:nvPr/>
        </p:nvSpPr>
        <p:spPr>
          <a:xfrm>
            <a:off x="2454031" y="3250179"/>
            <a:ext cx="1777105" cy="200154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00B05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C7A9F1C5-4419-D3EB-00A2-DEE4A096653E}"/>
              </a:ext>
            </a:extLst>
          </p:cNvPr>
          <p:cNvSpPr/>
          <p:nvPr/>
        </p:nvSpPr>
        <p:spPr>
          <a:xfrm>
            <a:off x="2454030" y="3250179"/>
            <a:ext cx="341299" cy="200154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00B05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19BD7019-6327-C05F-CEB6-4F2C6EB69B7B}"/>
              </a:ext>
            </a:extLst>
          </p:cNvPr>
          <p:cNvSpPr/>
          <p:nvPr/>
        </p:nvSpPr>
        <p:spPr>
          <a:xfrm>
            <a:off x="2454031" y="3250179"/>
            <a:ext cx="654911" cy="200154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00B05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D2DE12F7-2229-84F1-067F-5384800FA825}"/>
              </a:ext>
            </a:extLst>
          </p:cNvPr>
          <p:cNvSpPr/>
          <p:nvPr/>
        </p:nvSpPr>
        <p:spPr>
          <a:xfrm>
            <a:off x="2454029" y="3250179"/>
            <a:ext cx="968521" cy="200154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00B05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55C8A291-B29D-F3C8-087C-D2D5D3165B42}"/>
              </a:ext>
            </a:extLst>
          </p:cNvPr>
          <p:cNvSpPr/>
          <p:nvPr/>
        </p:nvSpPr>
        <p:spPr>
          <a:xfrm>
            <a:off x="2454030" y="3250179"/>
            <a:ext cx="1293265" cy="200154"/>
          </a:xfrm>
          <a:custGeom>
            <a:avLst/>
            <a:gdLst>
              <a:gd name="connsiteX0" fmla="*/ 0 w 1641600"/>
              <a:gd name="connsiteY0" fmla="*/ 0 h 288000"/>
              <a:gd name="connsiteX1" fmla="*/ 1641600 w 1641600"/>
              <a:gd name="connsiteY1" fmla="*/ 0 h 288000"/>
              <a:gd name="connsiteX2" fmla="*/ 1641600 w 1641600"/>
              <a:gd name="connsiteY2" fmla="*/ 288000 h 2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1600" h="288000">
                <a:moveTo>
                  <a:pt x="0" y="0"/>
                </a:moveTo>
                <a:lnTo>
                  <a:pt x="1641600" y="0"/>
                </a:lnTo>
                <a:lnTo>
                  <a:pt x="1641600" y="288000"/>
                </a:lnTo>
              </a:path>
            </a:pathLst>
          </a:custGeom>
          <a:noFill/>
          <a:ln w="9525">
            <a:solidFill>
              <a:srgbClr val="00B050"/>
            </a:solidFill>
            <a:headEnd type="none" w="med" len="med"/>
            <a:tailEnd type="arrow" w="sm" len="sm"/>
          </a:ln>
        </p:spPr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35" name="Rectangle: Rounded Corners 134">
            <a:extLst>
              <a:ext uri="{FF2B5EF4-FFF2-40B4-BE49-F238E27FC236}">
                <a16:creationId xmlns:a16="http://schemas.microsoft.com/office/drawing/2014/main" id="{A519F6DF-62A8-027F-E9DE-E80B49C632A4}"/>
              </a:ext>
            </a:extLst>
          </p:cNvPr>
          <p:cNvSpPr/>
          <p:nvPr/>
        </p:nvSpPr>
        <p:spPr>
          <a:xfrm>
            <a:off x="365765" y="4206240"/>
            <a:ext cx="2141835" cy="548639"/>
          </a:xfrm>
          <a:prstGeom prst="roundRect">
            <a:avLst>
              <a:gd name="adj" fmla="val 13061"/>
            </a:avLst>
          </a:prstGeom>
          <a:noFill/>
          <a:ln w="19050">
            <a:solidFill>
              <a:srgbClr val="FFC000"/>
            </a:solidFill>
            <a:prstDash val="sysDot"/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400" b="1">
              <a:solidFill>
                <a:srgbClr val="F7F9FB"/>
              </a:solidFill>
              <a:latin typeface="Arial"/>
              <a:cs typeface="Arial"/>
            </a:endParaRPr>
          </a:p>
        </p:txBody>
      </p:sp>
      <p:sp>
        <p:nvSpPr>
          <p:cNvPr id="137" name="Rectangle: Rounded Corners 136">
            <a:extLst>
              <a:ext uri="{FF2B5EF4-FFF2-40B4-BE49-F238E27FC236}">
                <a16:creationId xmlns:a16="http://schemas.microsoft.com/office/drawing/2014/main" id="{C596D3EA-2E65-1339-9727-197E20DF98C9}"/>
              </a:ext>
            </a:extLst>
          </p:cNvPr>
          <p:cNvSpPr/>
          <p:nvPr/>
        </p:nvSpPr>
        <p:spPr>
          <a:xfrm>
            <a:off x="4754881" y="3782291"/>
            <a:ext cx="2107276" cy="860367"/>
          </a:xfrm>
          <a:prstGeom prst="roundRect">
            <a:avLst>
              <a:gd name="adj" fmla="val 6585"/>
            </a:avLst>
          </a:prstGeom>
          <a:noFill/>
          <a:ln w="19050">
            <a:solidFill>
              <a:srgbClr val="FFC000"/>
            </a:solidFill>
            <a:prstDash val="sysDot"/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400" b="1">
              <a:solidFill>
                <a:srgbClr val="F7F9FB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9442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69420-E95C-610E-75BC-B4FD4FD7F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6213BCF-2653-290D-661B-9E3BF782C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Hydra accesses RAM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66D157-5CCC-810C-1AC4-C6CE03816BA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45601" y="944245"/>
            <a:ext cx="8528050" cy="1302681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en-US" sz="1600"/>
              <a:t>RAM banks are interleaved, with bank selected by </a:t>
            </a:r>
            <a:r>
              <a:rPr lang="en-US" sz="1600" err="1"/>
              <a:t>addr</a:t>
            </a:r>
            <a:r>
              <a:rPr lang="en-US" sz="1600"/>
              <a:t> bits 3:2  (for four 32-bit-wide banks)</a:t>
            </a:r>
          </a:p>
          <a:p>
            <a:pPr>
              <a:spcBef>
                <a:spcPts val="600"/>
              </a:spcBef>
            </a:pPr>
            <a:r>
              <a:rPr lang="en-US" sz="1600"/>
              <a:t>Each DMA channel has its own address generator, and a small FIFO buffer</a:t>
            </a:r>
          </a:p>
          <a:p>
            <a:pPr lvl="1">
              <a:spcBef>
                <a:spcPts val="600"/>
              </a:spcBef>
            </a:pPr>
            <a:r>
              <a:rPr lang="en-US" sz="1400"/>
              <a:t>This structure allows our firmware to allocate vectors easily and naturally as C-language arrays</a:t>
            </a:r>
          </a:p>
          <a:p>
            <a:pPr lvl="1">
              <a:spcBef>
                <a:spcPts val="500"/>
              </a:spcBef>
            </a:pPr>
            <a:r>
              <a:rPr lang="en-US" sz="1400"/>
              <a:t>Channel FIFOs smooth out any bank conflicts due to the vectors’ alignments in memory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F5E7B8-18CE-C31E-6414-8970B9289F7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46647" y="2952428"/>
            <a:ext cx="3431949" cy="17716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A6BF01-4455-CEAB-9C33-2703F1C7CED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0349" y="2412160"/>
            <a:ext cx="5445301" cy="23196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C339F71-674F-650E-7AC1-F645EF8C8767}"/>
              </a:ext>
            </a:extLst>
          </p:cNvPr>
          <p:cNvSpPr txBox="1"/>
          <p:nvPr/>
        </p:nvSpPr>
        <p:spPr>
          <a:xfrm>
            <a:off x="5561407" y="2571750"/>
            <a:ext cx="321216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 </a:t>
            </a: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VMADD (fused multiply-add), VL = 20</a:t>
            </a:r>
          </a:p>
        </p:txBody>
      </p:sp>
    </p:spTree>
    <p:extLst>
      <p:ext uri="{BB962C8B-B14F-4D97-AF65-F5344CB8AC3E}">
        <p14:creationId xmlns:p14="http://schemas.microsoft.com/office/powerpoint/2010/main" val="140977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23B7F-1B2A-8554-A1CA-BDB3BAA1A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EC33EF-5506-87A6-3AE9-072BED8967EA}"/>
              </a:ext>
            </a:extLst>
          </p:cNvPr>
          <p:cNvSpPr/>
          <p:nvPr/>
        </p:nvSpPr>
        <p:spPr>
          <a:xfrm>
            <a:off x="5453211" y="2772590"/>
            <a:ext cx="3601720" cy="1891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05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FC47E0F-958B-7DDB-BD0A-024C363E0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fully-connected neural network using Hydra 4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FE674B10-FF1C-BEBA-B54E-0DB43EFC0FBC}"/>
              </a:ext>
            </a:extLst>
          </p:cNvPr>
          <p:cNvSpPr txBox="1">
            <a:spLocks/>
          </p:cNvSpPr>
          <p:nvPr/>
        </p:nvSpPr>
        <p:spPr>
          <a:xfrm>
            <a:off x="345170" y="4176794"/>
            <a:ext cx="4940411" cy="5830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1pPr>
            <a:lvl2pPr marL="182563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2pPr>
            <a:lvl3pPr marL="401638" indent="-182880" algn="l" defTabSz="457200" rtl="0" eaLnBrk="1" latinLnBrk="0" hangingPunct="1">
              <a:spcBef>
                <a:spcPts val="300"/>
              </a:spcBef>
              <a:buFont typeface="System Font Regular"/>
              <a:buChar char="–"/>
              <a:tabLst/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3pPr>
            <a:lvl4pPr marL="630238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Char char="•"/>
              <a:tabLst>
                <a:tab pos="630238" algn="l"/>
              </a:tabLst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4pPr>
            <a:lvl5pPr marL="860425" indent="-182880" algn="l" defTabSz="457200" rtl="0" eaLnBrk="1" latinLnBrk="0" hangingPunct="1">
              <a:spcBef>
                <a:spcPts val="300"/>
              </a:spcBef>
              <a:buFont typeface="System Font Regular"/>
              <a:buChar char="–"/>
              <a:tabLst/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5pPr>
            <a:lvl6pPr marL="1028700" indent="-182880" algn="l" defTabSz="457200" rtl="0" eaLnBrk="1" latinLnBrk="0" hangingPunct="1">
              <a:spcBef>
                <a:spcPts val="300"/>
              </a:spcBef>
              <a:buFont typeface="Arial"/>
              <a:buChar char="•"/>
              <a:defRPr sz="1050" kern="1200">
                <a:solidFill>
                  <a:srgbClr val="0C122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n-US"/>
              <a:t>For a convolutional network (CNN), use </a:t>
            </a:r>
            <a:r>
              <a:rPr lang="en-US" err="1">
                <a:latin typeface="Courier New" panose="02070309020205020404" pitchFamily="49" charset="0"/>
                <a:cs typeface="Courier New" panose="02070309020205020404" pitchFamily="49" charset="0"/>
              </a:rPr>
              <a:t>vconvo</a:t>
            </a:r>
            <a:r>
              <a:rPr lang="en-US"/>
              <a:t> in place</a:t>
            </a:r>
            <a:br>
              <a:rPr lang="en-US"/>
            </a:br>
            <a:r>
              <a:rPr lang="en-US"/>
              <a:t>of </a:t>
            </a:r>
            <a:r>
              <a:rPr lang="en-US" err="1">
                <a:latin typeface="Courier New" panose="02070309020205020404" pitchFamily="49" charset="0"/>
                <a:cs typeface="Courier New" panose="02070309020205020404" pitchFamily="49" charset="0"/>
              </a:rPr>
              <a:t>vmm</a:t>
            </a:r>
            <a:r>
              <a:rPr lang="en-US"/>
              <a:t>, or two </a:t>
            </a:r>
            <a:r>
              <a:rPr lang="en-US" err="1">
                <a:latin typeface="Courier New" panose="02070309020205020404" pitchFamily="49" charset="0"/>
                <a:cs typeface="Courier New" panose="02070309020205020404" pitchFamily="49" charset="0"/>
              </a:rPr>
              <a:t>vmax</a:t>
            </a:r>
            <a:r>
              <a:rPr lang="en-US" err="1"/>
              <a:t>’s</a:t>
            </a:r>
            <a:r>
              <a:rPr lang="en-US"/>
              <a:t> to create a </a:t>
            </a:r>
            <a:r>
              <a:rPr lang="en-US" err="1"/>
              <a:t>maxpool</a:t>
            </a:r>
            <a:r>
              <a:rPr lang="en-US"/>
              <a:t> layer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F35BBFEF-6E46-2749-E728-15F9A5990581}"/>
              </a:ext>
            </a:extLst>
          </p:cNvPr>
          <p:cNvSpPr txBox="1">
            <a:spLocks/>
          </p:cNvSpPr>
          <p:nvPr/>
        </p:nvSpPr>
        <p:spPr>
          <a:xfrm>
            <a:off x="345170" y="1165208"/>
            <a:ext cx="8527610" cy="2978811"/>
          </a:xfrm>
          <a:prstGeom prst="rect">
            <a:avLst/>
          </a:prstGeom>
        </p:spPr>
        <p:txBody>
          <a:bodyPr>
            <a:noAutofit/>
          </a:bodyPr>
          <a:lstStyle>
            <a:lvl1pPr marL="182880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None/>
              <a:tabLst/>
              <a:defRPr sz="140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1pPr>
            <a:lvl2pPr marL="182563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Char char="•"/>
              <a:defRPr sz="120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2pPr>
            <a:lvl3pPr marL="401638" indent="-182880" algn="l" defTabSz="457200" rtl="0" eaLnBrk="1" latinLnBrk="0" hangingPunct="1">
              <a:spcBef>
                <a:spcPts val="300"/>
              </a:spcBef>
              <a:buFont typeface="System Font Regular"/>
              <a:buChar char="–"/>
              <a:tabLst/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3pPr>
            <a:lvl4pPr marL="630238" indent="-182880" algn="l" defTabSz="457200" rtl="0" eaLnBrk="1" latinLnBrk="0" hangingPunct="1">
              <a:spcBef>
                <a:spcPts val="300"/>
              </a:spcBef>
              <a:buFont typeface="Arial" panose="020B0604020202020204" pitchFamily="34" charset="0"/>
              <a:buChar char="•"/>
              <a:tabLst>
                <a:tab pos="630238" algn="l"/>
              </a:tabLst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4pPr>
            <a:lvl5pPr marL="860425" indent="-182880" algn="l" defTabSz="457200" rtl="0" eaLnBrk="1" latinLnBrk="0" hangingPunct="1">
              <a:spcBef>
                <a:spcPts val="300"/>
              </a:spcBef>
              <a:buFont typeface="System Font Regular"/>
              <a:buChar char="–"/>
              <a:tabLst/>
              <a:defRPr sz="1050" kern="1200">
                <a:solidFill>
                  <a:srgbClr val="0C1220"/>
                </a:solidFill>
                <a:latin typeface="Arial"/>
                <a:ea typeface="+mn-ea"/>
                <a:cs typeface="Arial"/>
              </a:defRPr>
            </a:lvl5pPr>
            <a:lvl6pPr marL="1028700" indent="-182880" algn="l" defTabSz="457200" rtl="0" eaLnBrk="1" latinLnBrk="0" hangingPunct="1">
              <a:spcBef>
                <a:spcPts val="300"/>
              </a:spcBef>
              <a:buFont typeface="Arial"/>
              <a:buChar char="•"/>
              <a:defRPr sz="1050" kern="1200">
                <a:solidFill>
                  <a:srgbClr val="0C122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sz="1600"/>
              <a:t>Each layer is a matrix multiplication with byte inputs and a byte weight matrix:</a:t>
            </a:r>
          </a:p>
          <a:p>
            <a:pPr>
              <a:spcBef>
                <a:spcPts val="1200"/>
              </a:spcBef>
            </a:pP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uint8_t   inputs[R][W];       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// If inputs</a:t>
            </a:r>
            <a:r>
              <a:rPr lang="en-US" sz="1200" i="1" spc="10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] and outputs</a:t>
            </a:r>
            <a:r>
              <a:rPr lang="en-US" sz="1200" i="1" spc="10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] are vectors instead of full matrices, let R = 1.</a:t>
            </a:r>
          </a:p>
          <a:p>
            <a:pPr>
              <a:spcBef>
                <a:spcPts val="0"/>
              </a:spcBef>
            </a:pP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float16_t outputs[R][C];      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// Types can be mixed; here we use half-precision floating point.</a:t>
            </a:r>
            <a:endParaRPr lang="en-US" sz="12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Bef>
                <a:spcPts val="0"/>
              </a:spcBef>
            </a:pP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int8_t    </a:t>
            </a:r>
            <a:r>
              <a:rPr lang="en-US" sz="1200" err="1">
                <a:latin typeface="Courier New" panose="02070309020205020404" pitchFamily="49" charset="0"/>
                <a:cs typeface="Courier New" panose="02070309020205020404" pitchFamily="49" charset="0"/>
              </a:rPr>
              <a:t>weights_trn</a:t>
            </a: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[C][W];  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// Transposing the weight matrix facilitates SIMD operation since both inputs</a:t>
            </a:r>
            <a:r>
              <a:rPr lang="en-US" sz="1200" i="1" spc="10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</a:p>
          <a:p>
            <a:pPr>
              <a:spcBef>
                <a:spcPts val="0"/>
              </a:spcBef>
            </a:pP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// and weights</a:t>
            </a:r>
            <a:r>
              <a:rPr lang="en-US" sz="1200" i="1" spc="10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] draw their elements consecutively from RAM.</a:t>
            </a:r>
          </a:p>
          <a:p>
            <a:pPr>
              <a:spcBef>
                <a:spcPts val="600"/>
              </a:spcBef>
            </a:pP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200" err="1">
                <a:latin typeface="Courier New" panose="02070309020205020404" pitchFamily="49" charset="0"/>
                <a:cs typeface="Courier New" panose="02070309020205020404" pitchFamily="49" charset="0"/>
              </a:rPr>
              <a:t>hydra_vmm</a:t>
            </a: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err="1">
                <a:latin typeface="Courier New" panose="02070309020205020404" pitchFamily="49" charset="0"/>
                <a:cs typeface="Courier New" panose="02070309020205020404" pitchFamily="49" charset="0"/>
              </a:rPr>
              <a:t>hydra_set_vl</a:t>
            </a: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(R * C),</a:t>
            </a:r>
          </a:p>
          <a:p>
            <a:pPr>
              <a:spcBef>
                <a:spcPts val="0"/>
              </a:spcBef>
            </a:pP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200" err="1">
                <a:latin typeface="Courier New" panose="02070309020205020404" pitchFamily="49" charset="0"/>
                <a:cs typeface="Courier New" panose="02070309020205020404" pitchFamily="49" charset="0"/>
              </a:rPr>
              <a:t>hydra_matrix</a:t>
            </a: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(outputs, HYDRA_FLOAT16, C),</a:t>
            </a:r>
          </a:p>
          <a:p>
            <a:pPr>
              <a:spcBef>
                <a:spcPts val="0"/>
              </a:spcBef>
            </a:pP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200" err="1">
                <a:latin typeface="Courier New" panose="02070309020205020404" pitchFamily="49" charset="0"/>
                <a:cs typeface="Courier New" panose="02070309020205020404" pitchFamily="49" charset="0"/>
              </a:rPr>
              <a:t>hydra_matrix</a:t>
            </a: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(inputs, HYDRA_UINT8, W),</a:t>
            </a:r>
          </a:p>
          <a:p>
            <a:pPr>
              <a:spcBef>
                <a:spcPts val="0"/>
              </a:spcBef>
            </a:pP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200" err="1">
                <a:latin typeface="Courier New" panose="02070309020205020404" pitchFamily="49" charset="0"/>
                <a:cs typeface="Courier New" panose="02070309020205020404" pitchFamily="49" charset="0"/>
              </a:rPr>
              <a:t>hydra_matrix</a:t>
            </a: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200" err="1">
                <a:latin typeface="Courier New" panose="02070309020205020404" pitchFamily="49" charset="0"/>
                <a:cs typeface="Courier New" panose="02070309020205020404" pitchFamily="49" charset="0"/>
              </a:rPr>
              <a:t>weights_trn</a:t>
            </a: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, HYDRA_INT8, W));</a:t>
            </a:r>
          </a:p>
          <a:p>
            <a:pPr>
              <a:spcBef>
                <a:spcPts val="600"/>
              </a:spcBef>
            </a:pP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// Firmware may do other work while Hydra operates.</a:t>
            </a:r>
            <a:endParaRPr lang="en-US" sz="12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Bef>
                <a:spcPts val="600"/>
              </a:spcBef>
            </a:pP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200" err="1">
                <a:latin typeface="Courier New" panose="02070309020205020404" pitchFamily="49" charset="0"/>
                <a:cs typeface="Courier New" panose="02070309020205020404" pitchFamily="49" charset="0"/>
              </a:rPr>
              <a:t>hydra_wait</a:t>
            </a: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pPr>
              <a:spcBef>
                <a:spcPts val="600"/>
              </a:spcBef>
            </a:pPr>
            <a:r>
              <a:rPr lang="en-US" sz="120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// Now use either a firmware loop or Hydra to apply the desired</a:t>
            </a:r>
          </a:p>
          <a:p>
            <a:pPr>
              <a:spcBef>
                <a:spcPts val="0"/>
              </a:spcBef>
            </a:pP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    // activation function to outputs</a:t>
            </a:r>
            <a:r>
              <a:rPr lang="en-US" sz="1200" i="1" spc="10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sz="1200" i="1">
                <a:latin typeface="Arial" panose="020B0604020202020204" pitchFamily="34" charset="0"/>
                <a:cs typeface="Arial" panose="020B0604020202020204" pitchFamily="34" charset="0"/>
              </a:rPr>
              <a:t>].</a:t>
            </a:r>
            <a:endParaRPr lang="en-US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7B757E-4CF9-38C3-C47B-AE8C0EEDDE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46647" y="2952428"/>
            <a:ext cx="3431949" cy="177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663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7BFF09E-453B-55E8-72EB-A18CF94EE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 case:  </a:t>
            </a:r>
            <a:r>
              <a:rPr lang="en-US" err="1"/>
              <a:t>MoistureAI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AFF52E4-39F0-6340-FF02-81DDDC9D625D}"/>
              </a:ext>
            </a:extLst>
          </p:cNvPr>
          <p:cNvGrpSpPr/>
          <p:nvPr/>
        </p:nvGrpSpPr>
        <p:grpSpPr>
          <a:xfrm>
            <a:off x="3192267" y="1011157"/>
            <a:ext cx="2970741" cy="2435584"/>
            <a:chOff x="3706691" y="2296844"/>
            <a:chExt cx="3139399" cy="2573859"/>
          </a:xfrm>
          <a:effectLst>
            <a:reflection endPos="0" dist="50800" dir="5400000" sy="-100000" algn="bl" rotWithShape="0"/>
          </a:effectLst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41CDDB5-28D6-2CF6-E3AD-EC0786B45E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56952" y="2296844"/>
              <a:ext cx="1179456" cy="2562509"/>
            </a:xfrm>
            <a:prstGeom prst="roundRect">
              <a:avLst>
                <a:gd name="adj" fmla="val 11871"/>
              </a:avLst>
            </a:prstGeom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6B7F264-9CA3-6406-CD45-6CFAED9E5113}"/>
                </a:ext>
              </a:extLst>
            </p:cNvPr>
            <p:cNvSpPr/>
            <p:nvPr/>
          </p:nvSpPr>
          <p:spPr>
            <a:xfrm>
              <a:off x="4261529" y="3259684"/>
              <a:ext cx="381000" cy="38100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06878400-D864-C73A-848F-22F45F51E790}"/>
                </a:ext>
              </a:extLst>
            </p:cNvPr>
            <p:cNvCxnSpPr>
              <a:cxnSpLocks/>
            </p:cNvCxnSpPr>
            <p:nvPr/>
          </p:nvCxnSpPr>
          <p:spPr>
            <a:xfrm>
              <a:off x="4452029" y="3682661"/>
              <a:ext cx="0" cy="921343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9A50DDC-667A-2873-F855-227B78AEB207}"/>
                </a:ext>
              </a:extLst>
            </p:cNvPr>
            <p:cNvSpPr/>
            <p:nvPr/>
          </p:nvSpPr>
          <p:spPr>
            <a:xfrm>
              <a:off x="4318176" y="4624324"/>
              <a:ext cx="246379" cy="246379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26262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5C0BFB1-6D58-51E3-03E6-1163C2655FA6}"/>
                </a:ext>
              </a:extLst>
            </p:cNvPr>
            <p:cNvSpPr txBox="1"/>
            <p:nvPr/>
          </p:nvSpPr>
          <p:spPr>
            <a:xfrm>
              <a:off x="3706691" y="3573946"/>
              <a:ext cx="857864" cy="268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26262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Droplet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E91C051-417B-508E-E9DA-0C86146B4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66634" y="2296844"/>
              <a:ext cx="1179456" cy="2536879"/>
            </a:xfrm>
            <a:prstGeom prst="roundRect">
              <a:avLst>
                <a:gd name="adj" fmla="val 10217"/>
              </a:avLst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4BC72D3-66F3-0D7C-167B-6DD16D818BA3}"/>
              </a:ext>
            </a:extLst>
          </p:cNvPr>
          <p:cNvSpPr txBox="1"/>
          <p:nvPr/>
        </p:nvSpPr>
        <p:spPr>
          <a:xfrm>
            <a:off x="3402179" y="3572483"/>
            <a:ext cx="2768681" cy="907941"/>
          </a:xfrm>
          <a:custGeom>
            <a:avLst/>
            <a:gdLst>
              <a:gd name="csX0" fmla="*/ 0 w 2768681"/>
              <a:gd name="csY0" fmla="*/ 0 h 907941"/>
              <a:gd name="csX1" fmla="*/ 553736 w 2768681"/>
              <a:gd name="csY1" fmla="*/ 0 h 907941"/>
              <a:gd name="csX2" fmla="*/ 1024412 w 2768681"/>
              <a:gd name="csY2" fmla="*/ 0 h 907941"/>
              <a:gd name="csX3" fmla="*/ 1578148 w 2768681"/>
              <a:gd name="csY3" fmla="*/ 0 h 907941"/>
              <a:gd name="csX4" fmla="*/ 2131884 w 2768681"/>
              <a:gd name="csY4" fmla="*/ 0 h 907941"/>
              <a:gd name="csX5" fmla="*/ 2768681 w 2768681"/>
              <a:gd name="csY5" fmla="*/ 0 h 907941"/>
              <a:gd name="csX6" fmla="*/ 2768681 w 2768681"/>
              <a:gd name="csY6" fmla="*/ 426732 h 907941"/>
              <a:gd name="csX7" fmla="*/ 2768681 w 2768681"/>
              <a:gd name="csY7" fmla="*/ 907941 h 907941"/>
              <a:gd name="csX8" fmla="*/ 2242632 w 2768681"/>
              <a:gd name="csY8" fmla="*/ 907941 h 907941"/>
              <a:gd name="csX9" fmla="*/ 1771956 w 2768681"/>
              <a:gd name="csY9" fmla="*/ 907941 h 907941"/>
              <a:gd name="csX10" fmla="*/ 1273593 w 2768681"/>
              <a:gd name="csY10" fmla="*/ 907941 h 907941"/>
              <a:gd name="csX11" fmla="*/ 692170 w 2768681"/>
              <a:gd name="csY11" fmla="*/ 907941 h 907941"/>
              <a:gd name="csX12" fmla="*/ 0 w 2768681"/>
              <a:gd name="csY12" fmla="*/ 907941 h 907941"/>
              <a:gd name="csX13" fmla="*/ 0 w 2768681"/>
              <a:gd name="csY13" fmla="*/ 463050 h 907941"/>
              <a:gd name="csX14" fmla="*/ 0 w 2768681"/>
              <a:gd name="csY14" fmla="*/ 0 h 9079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768681" h="907941" extrusionOk="0">
                <a:moveTo>
                  <a:pt x="0" y="0"/>
                </a:moveTo>
                <a:cubicBezTo>
                  <a:pt x="119605" y="-4113"/>
                  <a:pt x="317343" y="18100"/>
                  <a:pt x="553736" y="0"/>
                </a:cubicBezTo>
                <a:cubicBezTo>
                  <a:pt x="790129" y="-18100"/>
                  <a:pt x="915177" y="41945"/>
                  <a:pt x="1024412" y="0"/>
                </a:cubicBezTo>
                <a:cubicBezTo>
                  <a:pt x="1133647" y="-41945"/>
                  <a:pt x="1411878" y="34520"/>
                  <a:pt x="1578148" y="0"/>
                </a:cubicBezTo>
                <a:cubicBezTo>
                  <a:pt x="1744418" y="-34520"/>
                  <a:pt x="1912203" y="51699"/>
                  <a:pt x="2131884" y="0"/>
                </a:cubicBezTo>
                <a:cubicBezTo>
                  <a:pt x="2351565" y="-51699"/>
                  <a:pt x="2577339" y="32904"/>
                  <a:pt x="2768681" y="0"/>
                </a:cubicBezTo>
                <a:cubicBezTo>
                  <a:pt x="2772720" y="92812"/>
                  <a:pt x="2724325" y="264504"/>
                  <a:pt x="2768681" y="426732"/>
                </a:cubicBezTo>
                <a:cubicBezTo>
                  <a:pt x="2813037" y="588960"/>
                  <a:pt x="2738747" y="671391"/>
                  <a:pt x="2768681" y="907941"/>
                </a:cubicBezTo>
                <a:cubicBezTo>
                  <a:pt x="2591290" y="929130"/>
                  <a:pt x="2397430" y="848580"/>
                  <a:pt x="2242632" y="907941"/>
                </a:cubicBezTo>
                <a:cubicBezTo>
                  <a:pt x="2087834" y="967302"/>
                  <a:pt x="1968011" y="894315"/>
                  <a:pt x="1771956" y="907941"/>
                </a:cubicBezTo>
                <a:cubicBezTo>
                  <a:pt x="1575901" y="921567"/>
                  <a:pt x="1443801" y="849155"/>
                  <a:pt x="1273593" y="907941"/>
                </a:cubicBezTo>
                <a:cubicBezTo>
                  <a:pt x="1103385" y="966727"/>
                  <a:pt x="850352" y="870021"/>
                  <a:pt x="692170" y="907941"/>
                </a:cubicBezTo>
                <a:cubicBezTo>
                  <a:pt x="533988" y="945861"/>
                  <a:pt x="292978" y="852136"/>
                  <a:pt x="0" y="907941"/>
                </a:cubicBezTo>
                <a:cubicBezTo>
                  <a:pt x="-24246" y="805151"/>
                  <a:pt x="15197" y="606105"/>
                  <a:pt x="0" y="463050"/>
                </a:cubicBezTo>
                <a:cubicBezTo>
                  <a:pt x="-15197" y="319995"/>
                  <a:pt x="18351" y="163930"/>
                  <a:pt x="0" y="0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285514860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Raindrops can be mistaken for valid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finger touches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Arial"/>
                <a:cs typeface="Arial"/>
              </a:rPr>
              <a:t>When drops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slide to the bottom edge, they may “touch” on-screen controls</a:t>
            </a:r>
            <a:endParaRPr lang="en-US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3" name="Picture 12" descr="A phone on a handlebar in the rain">
            <a:extLst>
              <a:ext uri="{FF2B5EF4-FFF2-40B4-BE49-F238E27FC236}">
                <a16:creationId xmlns:a16="http://schemas.microsoft.com/office/drawing/2014/main" id="{8F62786F-8AFC-1A08-8A4D-88CEE39A154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03" y="748786"/>
            <a:ext cx="2893438" cy="2893438"/>
          </a:xfrm>
          <a:prstGeom prst="rect">
            <a:avLst/>
          </a:prstGeom>
          <a:effectLst>
            <a:softEdge rad="50800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6C37A23-357F-5C26-F9EA-512763715A5B}"/>
              </a:ext>
            </a:extLst>
          </p:cNvPr>
          <p:cNvSpPr txBox="1"/>
          <p:nvPr/>
        </p:nvSpPr>
        <p:spPr>
          <a:xfrm>
            <a:off x="448868" y="3580108"/>
            <a:ext cx="2970156" cy="11793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Autofit/>
          </a:bodyPr>
          <a:lstStyle/>
          <a:p>
            <a:pPr>
              <a:defRPr/>
            </a:pPr>
            <a:r>
              <a:rPr lang="en-US" sz="1400">
                <a:latin typeface="Arial"/>
                <a:cs typeface="Arial"/>
              </a:rPr>
              <a:t>Scenario</a:t>
            </a:r>
            <a:endParaRPr lang="en-US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Delivery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worke</a:t>
            </a:r>
            <a:r>
              <a:rPr lang="en-US" sz="1200">
                <a:latin typeface="Arial"/>
                <a:cs typeface="Arial"/>
              </a:rPr>
              <a:t>r in the rain</a:t>
            </a:r>
            <a:endParaRPr lang="en-US" altLang="zh-CN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>
                <a:latin typeface="Arial"/>
                <a:cs typeface="Arial"/>
              </a:rPr>
              <a:t>Challenge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.</a:t>
            </a:r>
            <a:endParaRPr lang="en-US" sz="105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Traditional feature detection algorithms struggle with this problem</a:t>
            </a:r>
            <a:endParaRPr lang="en-US" sz="12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AutoShape 63">
            <a:extLst>
              <a:ext uri="{FF2B5EF4-FFF2-40B4-BE49-F238E27FC236}">
                <a16:creationId xmlns:a16="http://schemas.microsoft.com/office/drawing/2014/main" id="{175D3CE3-829A-6352-14DE-1BD7891F31C4}"/>
              </a:ext>
            </a:extLst>
          </p:cNvPr>
          <p:cNvSpPr>
            <a:spLocks noChangeArrowheads="1"/>
          </p:cNvSpPr>
          <p:nvPr/>
        </p:nvSpPr>
        <p:spPr bwMode="blackWhite">
          <a:xfrm rot="16200000" flipH="1">
            <a:off x="4490779" y="2062200"/>
            <a:ext cx="493776" cy="508332"/>
          </a:xfrm>
          <a:prstGeom prst="downArrow">
            <a:avLst>
              <a:gd name="adj1" fmla="val 50000"/>
              <a:gd name="adj2" fmla="val 50014"/>
            </a:avLst>
          </a:prstGeom>
          <a:gradFill flip="none" rotWithShape="1">
            <a:gsLst>
              <a:gs pos="91973">
                <a:schemeClr val="bg2"/>
              </a:gs>
              <a:gs pos="61000">
                <a:schemeClr val="bg2">
                  <a:alpha val="96000"/>
                </a:schemeClr>
              </a:gs>
              <a:gs pos="0">
                <a:srgbClr val="F7F9FB"/>
              </a:gs>
            </a:gsLst>
            <a:lin ang="5400000" scaled="1"/>
            <a:tileRect/>
          </a:gradFill>
          <a:ln w="12700"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defTabSz="881063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defTabSz="881063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defTabSz="8810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/>
            <a:endParaRPr lang="zh-CN" altLang="en-US" kern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326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4965ADE-31AE-CE47-51B6-AB3B9A01CF94}"/>
              </a:ext>
            </a:extLst>
          </p:cNvPr>
          <p:cNvSpPr/>
          <p:nvPr/>
        </p:nvSpPr>
        <p:spPr>
          <a:xfrm>
            <a:off x="5199940" y="180798"/>
            <a:ext cx="3908500" cy="1581152"/>
          </a:xfrm>
          <a:prstGeom prst="rect">
            <a:avLst/>
          </a:prstGeom>
          <a:solidFill>
            <a:srgbClr val="F7F9FB"/>
          </a:solidFill>
          <a:ln>
            <a:noFill/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05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7BFF09E-453B-55E8-72EB-A18CF94EE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MoistureAI</a:t>
            </a:r>
            <a:r>
              <a:rPr lang="en-US"/>
              <a:t>:  Approach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B06934-48FC-FA8D-A3F7-B62ABEE7469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14870" y="805470"/>
            <a:ext cx="7980148" cy="397187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ts val="1000"/>
              </a:spcBef>
            </a:pPr>
            <a:r>
              <a:rPr lang="en-US" sz="1600" b="1" dirty="0"/>
              <a:t>Train with data taken from real system</a:t>
            </a:r>
          </a:p>
          <a:p>
            <a:pPr>
              <a:spcBef>
                <a:spcPts val="1000"/>
              </a:spcBef>
            </a:pPr>
            <a:r>
              <a:rPr lang="en-US" sz="1600" b="1" dirty="0"/>
              <a:t>Use TensorFlow Lite</a:t>
            </a:r>
          </a:p>
          <a:p>
            <a:pPr>
              <a:spcBef>
                <a:spcPts val="1000"/>
              </a:spcBef>
            </a:pPr>
            <a:r>
              <a:rPr lang="en-US" sz="1600" b="1" dirty="0"/>
              <a:t>Binary classification</a:t>
            </a:r>
          </a:p>
          <a:p>
            <a:pPr marL="182245" lvl="1"/>
            <a:r>
              <a:rPr lang="en-US" sz="1400" dirty="0"/>
              <a:t>Label 0:  Finger tap/swipe</a:t>
            </a:r>
          </a:p>
          <a:p>
            <a:pPr marL="182245" lvl="1"/>
            <a:r>
              <a:rPr lang="en-US" sz="1400" dirty="0"/>
              <a:t>Label 1:  Raindrop</a:t>
            </a:r>
          </a:p>
          <a:p>
            <a:pPr>
              <a:spcBef>
                <a:spcPts val="1000"/>
              </a:spcBef>
            </a:pPr>
            <a:r>
              <a:rPr lang="en-US" sz="1600" b="1" dirty="0"/>
              <a:t>Solution #1:</a:t>
            </a:r>
          </a:p>
          <a:p>
            <a:pPr marL="182245" lvl="1"/>
            <a:r>
              <a:rPr lang="en-US" sz="1400" dirty="0"/>
              <a:t>Fully connected neural network  (FCNN)</a:t>
            </a:r>
          </a:p>
          <a:p>
            <a:pPr marL="182245" lvl="1"/>
            <a:r>
              <a:rPr lang="en-US" sz="1400" dirty="0"/>
              <a:t>Four layers, RELU / Sigmoid</a:t>
            </a:r>
          </a:p>
          <a:p>
            <a:pPr>
              <a:spcBef>
                <a:spcPts val="1000"/>
              </a:spcBef>
            </a:pPr>
            <a:r>
              <a:rPr lang="en-US" sz="1600" b="1" dirty="0"/>
              <a:t>Solution #2:</a:t>
            </a:r>
          </a:p>
          <a:p>
            <a:pPr marL="182245" lvl="1"/>
            <a:r>
              <a:rPr lang="en-US" sz="1400" dirty="0"/>
              <a:t>Convolutional neural network  (CNN)</a:t>
            </a:r>
          </a:p>
          <a:p>
            <a:pPr marL="182245" lvl="1"/>
            <a:r>
              <a:rPr lang="en-US" sz="1400" dirty="0"/>
              <a:t>Two layers + </a:t>
            </a:r>
            <a:r>
              <a:rPr lang="en-US" sz="1400" dirty="0" err="1"/>
              <a:t>maxpool</a:t>
            </a:r>
            <a:endParaRPr lang="en-US" sz="1400" dirty="0"/>
          </a:p>
          <a:p>
            <a:pPr marL="0" indent="0">
              <a:spcBef>
                <a:spcPts val="1200"/>
              </a:spcBef>
            </a:pPr>
            <a:r>
              <a:rPr lang="en-US" sz="1200" dirty="0"/>
              <a:t>(Thanks to Longming Cheng, Karthik S. Vadivel, and Derek Solven)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A7ADD32-B634-135C-5DB2-55140888B626}"/>
              </a:ext>
            </a:extLst>
          </p:cNvPr>
          <p:cNvSpPr/>
          <p:nvPr/>
        </p:nvSpPr>
        <p:spPr>
          <a:xfrm>
            <a:off x="5904640" y="266270"/>
            <a:ext cx="3072551" cy="1581152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en-US" sz="1400" b="1">
              <a:solidFill>
                <a:srgbClr val="F7F9FB"/>
              </a:solidFill>
              <a:latin typeface="Arial"/>
              <a:cs typeface="Arial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AB34D21-4CF2-22BA-CC5B-3D2283372015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0745" t="22507" r="5174" b="17952"/>
          <a:stretch/>
        </p:blipFill>
        <p:spPr>
          <a:xfrm>
            <a:off x="6061542" y="366152"/>
            <a:ext cx="2737288" cy="1486015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268E9A9-7751-0201-8CC0-F4FA536FA7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2790960"/>
              </p:ext>
            </p:extLst>
          </p:nvPr>
        </p:nvGraphicFramePr>
        <p:xfrm>
          <a:off x="5895721" y="3135085"/>
          <a:ext cx="3072551" cy="14020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00231">
                  <a:extLst>
                    <a:ext uri="{9D8B030D-6E8A-4147-A177-3AD203B41FA5}">
                      <a16:colId xmlns:a16="http://schemas.microsoft.com/office/drawing/2014/main" val="1029049588"/>
                    </a:ext>
                  </a:extLst>
                </a:gridCol>
                <a:gridCol w="886160">
                  <a:extLst>
                    <a:ext uri="{9D8B030D-6E8A-4147-A177-3AD203B41FA5}">
                      <a16:colId xmlns:a16="http://schemas.microsoft.com/office/drawing/2014/main" val="1698684890"/>
                    </a:ext>
                  </a:extLst>
                </a:gridCol>
                <a:gridCol w="886160">
                  <a:extLst>
                    <a:ext uri="{9D8B030D-6E8A-4147-A177-3AD203B41FA5}">
                      <a16:colId xmlns:a16="http://schemas.microsoft.com/office/drawing/2014/main" val="2390395039"/>
                    </a:ext>
                  </a:extLst>
                </a:gridCol>
              </a:tblGrid>
              <a:tr h="158416">
                <a:tc>
                  <a:txBody>
                    <a:bodyPr/>
                    <a:lstStyle/>
                    <a:p>
                      <a:pPr algn="ctr"/>
                      <a:endParaRPr lang="en-US" sz="1400">
                        <a:latin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Arial" panose="020B0604020202020204" pitchFamily="34" charset="0"/>
                        </a:rPr>
                        <a:t>FCNN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latin typeface="Arial" panose="020B0604020202020204" pitchFamily="34" charset="0"/>
                        </a:rPr>
                        <a:t>CNN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409556"/>
                  </a:ext>
                </a:extLst>
              </a:tr>
              <a:tr h="15841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</a:rPr>
                        <a:t>Code (bytes)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</a:rPr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</a:rPr>
                        <a:t>3336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259685"/>
                  </a:ext>
                </a:extLst>
              </a:tr>
              <a:tr h="15841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</a:rPr>
                        <a:t>Model (bytes)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</a:rPr>
                        <a:t>1358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</a:rPr>
                        <a:t>188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00398"/>
                  </a:ext>
                </a:extLst>
              </a:tr>
              <a:tr h="15841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</a:rPr>
                        <a:t>RAM (bytes)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</a:rPr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latin typeface="Arial" panose="020B0604020202020204" pitchFamily="34" charset="0"/>
                        </a:rPr>
                        <a:t>1648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738036"/>
                  </a:ext>
                </a:extLst>
              </a:tr>
              <a:tr h="158416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</a:rPr>
                        <a:t>Time (us)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</a:rPr>
                        <a:t>356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</a:rPr>
                        <a:t>358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866483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D29344F9-5400-17BC-9D57-953660A6FB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95722" y="2158012"/>
            <a:ext cx="3072551" cy="75741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E887741-FB0D-CE5E-C8F8-455ECD350A99}"/>
              </a:ext>
            </a:extLst>
          </p:cNvPr>
          <p:cNvSpPr/>
          <p:nvPr/>
        </p:nvSpPr>
        <p:spPr>
          <a:xfrm>
            <a:off x="8663553" y="2158012"/>
            <a:ext cx="216976" cy="127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05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61E0737D-569C-3CD3-FBF1-2F2EB0DBC3EB}"/>
              </a:ext>
            </a:extLst>
          </p:cNvPr>
          <p:cNvSpPr/>
          <p:nvPr/>
        </p:nvSpPr>
        <p:spPr>
          <a:xfrm>
            <a:off x="2890435" y="1906292"/>
            <a:ext cx="108488" cy="457200"/>
          </a:xfrm>
          <a:prstGeom prst="rightBrace">
            <a:avLst>
              <a:gd name="adj1" fmla="val 51226"/>
              <a:gd name="adj2" fmla="val 50000"/>
            </a:avLst>
          </a:prstGeom>
          <a:ln w="127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D0148D-6153-4F7B-47DF-8941B5F9B8CA}"/>
              </a:ext>
            </a:extLst>
          </p:cNvPr>
          <p:cNvSpPr txBox="1"/>
          <p:nvPr/>
        </p:nvSpPr>
        <p:spPr>
          <a:xfrm>
            <a:off x="2998923" y="1861832"/>
            <a:ext cx="2131276" cy="55517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spcBef>
                <a:spcPts val="0"/>
              </a:spcBef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Used to guide the image</a:t>
            </a:r>
            <a:b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processing algorithms</a:t>
            </a:r>
          </a:p>
        </p:txBody>
      </p:sp>
    </p:spTree>
    <p:extLst>
      <p:ext uri="{BB962C8B-B14F-4D97-AF65-F5344CB8AC3E}">
        <p14:creationId xmlns:p14="http://schemas.microsoft.com/office/powerpoint/2010/main" val="2375889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3B54E-C2D2-9EA6-E189-D72FD8985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512D8EF2-D96E-D521-928A-2627802FE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MoistureAI</a:t>
            </a:r>
            <a:r>
              <a:rPr lang="en-US"/>
              <a:t>:  </a:t>
            </a:r>
            <a:br>
              <a:rPr lang="en-US"/>
            </a:br>
            <a:r>
              <a:rPr lang="en-US" sz="2400"/>
              <a:t>Deployment and results</a:t>
            </a:r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D3EFBEE-F758-F52C-86FC-DB0A5F3CF576}"/>
              </a:ext>
            </a:extLst>
          </p:cNvPr>
          <p:cNvSpPr txBox="1"/>
          <p:nvPr/>
        </p:nvSpPr>
        <p:spPr>
          <a:xfrm>
            <a:off x="4703410" y="5614747"/>
            <a:ext cx="1070660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b="1">
                <a:latin typeface="Arial" panose="020B0604020202020204" pitchFamily="34" charset="0"/>
              </a:rPr>
              <a:t>Daling</a:t>
            </a:r>
          </a:p>
        </p:txBody>
      </p:sp>
      <p:pic>
        <p:nvPicPr>
          <p:cNvPr id="16" name="Picture 15" descr="A graph of a training and validation accuracy&#10;&#10;AI-generated content may be incorrect.">
            <a:extLst>
              <a:ext uri="{FF2B5EF4-FFF2-40B4-BE49-F238E27FC236}">
                <a16:creationId xmlns:a16="http://schemas.microsoft.com/office/drawing/2014/main" id="{917E977E-1EFF-FB35-21FD-2F5E90E86B4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1956" y="1256272"/>
            <a:ext cx="2140088" cy="1605066"/>
          </a:xfrm>
          <a:prstGeom prst="rect">
            <a:avLst/>
          </a:prstGeom>
        </p:spPr>
      </p:pic>
      <p:pic>
        <p:nvPicPr>
          <p:cNvPr id="17" name="Picture 16" descr="A graph of training and validation loss&#10;&#10;AI-generated content may be incorrect.">
            <a:extLst>
              <a:ext uri="{FF2B5EF4-FFF2-40B4-BE49-F238E27FC236}">
                <a16:creationId xmlns:a16="http://schemas.microsoft.com/office/drawing/2014/main" id="{89836748-AB7A-7B29-69C9-773CC895FEC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0960" y="2861338"/>
            <a:ext cx="2140088" cy="160506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CC49A01-DE57-41A7-BB25-F34CBBFDD90F}"/>
              </a:ext>
            </a:extLst>
          </p:cNvPr>
          <p:cNvSpPr txBox="1"/>
          <p:nvPr/>
        </p:nvSpPr>
        <p:spPr>
          <a:xfrm>
            <a:off x="3923386" y="1931979"/>
            <a:ext cx="14214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>
                <a:latin typeface="Arial" panose="020B0604020202020204" pitchFamily="34" charset="0"/>
              </a:rPr>
              <a:t>Accuracy: </a:t>
            </a:r>
          </a:p>
          <a:p>
            <a:r>
              <a:rPr lang="en-US" sz="900">
                <a:latin typeface="Arial" panose="020B0604020202020204" pitchFamily="34" charset="0"/>
              </a:rPr>
              <a:t>42936 / 43012 (99.82%)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44C1126-3E50-2C93-8C2C-61933E7A12E2}"/>
              </a:ext>
            </a:extLst>
          </p:cNvPr>
          <p:cNvSpPr txBox="1"/>
          <p:nvPr/>
        </p:nvSpPr>
        <p:spPr>
          <a:xfrm>
            <a:off x="3897425" y="3461855"/>
            <a:ext cx="1214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>
                <a:latin typeface="Arial" panose="020B0604020202020204" pitchFamily="34" charset="0"/>
              </a:rPr>
              <a:t>Error Rate: </a:t>
            </a:r>
          </a:p>
          <a:p>
            <a:r>
              <a:rPr lang="en-US" sz="900">
                <a:latin typeface="Arial" panose="020B0604020202020204" pitchFamily="34" charset="0"/>
              </a:rPr>
              <a:t>76 / 43012 (0.18%)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656A70B0-E37E-4EB8-CD74-C1F3B8D512FC}"/>
              </a:ext>
            </a:extLst>
          </p:cNvPr>
          <p:cNvSpPr txBox="1">
            <a:spLocks/>
          </p:cNvSpPr>
          <p:nvPr/>
        </p:nvSpPr>
        <p:spPr>
          <a:xfrm>
            <a:off x="422093" y="1252976"/>
            <a:ext cx="2798924" cy="321342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tabLst/>
              <a:defRPr sz="1600" kern="1200">
                <a:solidFill>
                  <a:schemeClr val="bg1"/>
                </a:solidFill>
                <a:latin typeface="Avenir Next" panose="020B0503020202020204" pitchFamily="34" charset="0"/>
                <a:ea typeface="+mn-ea"/>
                <a:cs typeface="+mn-cs"/>
              </a:defRPr>
            </a:lvl1pPr>
            <a:lvl2pPr marL="285750" indent="-171450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/>
                </a:solidFill>
                <a:latin typeface="Avenir Next" panose="020B0503020202020204" pitchFamily="34" charset="0"/>
                <a:ea typeface="+mn-ea"/>
                <a:cs typeface="+mn-cs"/>
              </a:defRPr>
            </a:lvl2pPr>
            <a:lvl3pPr marL="514350" indent="-169863" algn="l" defTabSz="457200" rtl="0" eaLnBrk="1" latinLnBrk="0" hangingPunct="1">
              <a:spcBef>
                <a:spcPct val="20000"/>
              </a:spcBef>
              <a:buFont typeface="System Font Regular"/>
              <a:buChar char="–"/>
              <a:tabLst/>
              <a:defRPr sz="1200" kern="1200">
                <a:solidFill>
                  <a:schemeClr val="bg1"/>
                </a:solidFill>
                <a:latin typeface="Avenir Next" panose="020B0503020202020204" pitchFamily="34" charset="0"/>
                <a:ea typeface="+mn-ea"/>
                <a:cs typeface="+mn-cs"/>
              </a:defRPr>
            </a:lvl3pPr>
            <a:lvl4pPr marL="747713" indent="-169863" algn="l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tabLst/>
              <a:defRPr sz="1200" kern="1200">
                <a:solidFill>
                  <a:schemeClr val="bg1"/>
                </a:solidFill>
                <a:latin typeface="Avenir Next" panose="020B0503020202020204" pitchFamily="34" charset="0"/>
                <a:ea typeface="+mn-ea"/>
                <a:cs typeface="+mn-cs"/>
              </a:defRPr>
            </a:lvl4pPr>
            <a:lvl5pPr marL="973138" indent="-169863" algn="l" defTabSz="457200" rtl="0" eaLnBrk="1" latinLnBrk="0" hangingPunct="1">
              <a:spcBef>
                <a:spcPct val="20000"/>
              </a:spcBef>
              <a:buFont typeface="System Font Regular"/>
              <a:buChar char="–"/>
              <a:tabLst/>
              <a:defRPr sz="1200" kern="1200">
                <a:solidFill>
                  <a:schemeClr val="bg1"/>
                </a:solidFill>
                <a:latin typeface="Avenir Next" panose="020B0503020202020204" pitchFamily="34" charset="0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solidFill>
                  <a:schemeClr val="tx1"/>
                </a:solidFill>
                <a:latin typeface="Arial"/>
                <a:cs typeface="Arial"/>
              </a:rPr>
              <a:t>Dataset tensor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Label 0:  47008  (Finger)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Label 1:  60519  (Raindrop)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spcBef>
                <a:spcPts val="1600"/>
              </a:spcBef>
            </a:pPr>
            <a:r>
              <a:rPr lang="en-US" sz="1400" b="1" dirty="0">
                <a:solidFill>
                  <a:schemeClr val="tx1"/>
                </a:solidFill>
                <a:latin typeface="Arial"/>
                <a:cs typeface="Arial"/>
              </a:rPr>
              <a:t>Full integer quantization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tx1"/>
                </a:solidFill>
                <a:latin typeface="Arial"/>
                <a:cs typeface="Arial"/>
              </a:rPr>
              <a:t>FLOAT32 → INT8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spcBef>
                <a:spcPts val="1600"/>
              </a:spcBef>
            </a:pPr>
            <a:r>
              <a:rPr lang="en-US" sz="1400" b="1" dirty="0">
                <a:solidFill>
                  <a:schemeClr val="tx1"/>
                </a:solidFill>
                <a:latin typeface="Arial"/>
                <a:cs typeface="Arial"/>
              </a:rPr>
              <a:t>Deploy to customer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tx1"/>
                </a:solidFill>
                <a:latin typeface="Arial"/>
                <a:cs typeface="Arial"/>
              </a:rPr>
              <a:t>Model params:  1358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tx1"/>
                </a:solidFill>
                <a:latin typeface="Arial"/>
                <a:cs typeface="Arial"/>
              </a:rPr>
              <a:t>Inference time:  356 us</a:t>
            </a:r>
            <a:br>
              <a:rPr lang="en-US" altLang="zh-CN" sz="120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en-US" altLang="zh-CN" sz="1200" dirty="0">
                <a:solidFill>
                  <a:schemeClr val="tx1"/>
                </a:solidFill>
                <a:latin typeface="Arial"/>
                <a:cs typeface="Arial"/>
              </a:rPr>
              <a:t>(using Hydra 3, </a:t>
            </a:r>
            <a:r>
              <a:rPr lang="en-US" altLang="zh-CN" sz="1200" spc="100" dirty="0">
                <a:solidFill>
                  <a:schemeClr val="tx1"/>
                </a:solidFill>
                <a:latin typeface="Arial"/>
                <a:cs typeface="Arial"/>
              </a:rPr>
              <a:t>~</a:t>
            </a:r>
            <a:r>
              <a:rPr lang="en-US" altLang="zh-CN" sz="1200" dirty="0">
                <a:solidFill>
                  <a:schemeClr val="tx1"/>
                </a:solidFill>
                <a:latin typeface="Arial"/>
                <a:cs typeface="Arial"/>
              </a:rPr>
              <a:t>0.5 GOPS)</a:t>
            </a:r>
            <a:endParaRPr lang="en-US" dirty="0">
              <a:solidFill>
                <a:schemeClr val="tx1"/>
              </a:solidFill>
              <a:latin typeface="Arial"/>
              <a:cs typeface="Arial"/>
            </a:endParaRPr>
          </a:p>
          <a:p>
            <a:pPr marL="0" lvl="1" indent="0">
              <a:spcBef>
                <a:spcPts val="1600"/>
              </a:spcBef>
              <a:buNone/>
            </a:pPr>
            <a:r>
              <a:rPr lang="en-US" altLang="zh-CN" b="1" dirty="0">
                <a:solidFill>
                  <a:schemeClr val="tx1"/>
                </a:solidFill>
                <a:latin typeface="Arial"/>
                <a:cs typeface="Arial"/>
              </a:rPr>
              <a:t>In mass production today</a:t>
            </a:r>
          </a:p>
          <a:p>
            <a:pPr lvl="1" indent="0">
              <a:buNone/>
            </a:pPr>
            <a:endParaRPr lang="en-US" altLang="zh-CN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0">
              <a:buNone/>
            </a:pPr>
            <a:endParaRPr lang="en-US" altLang="zh-CN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0">
              <a:buNone/>
            </a:pPr>
            <a:endParaRPr lang="en-US" altLang="zh-CN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0">
              <a:buNone/>
            </a:pPr>
            <a:endParaRPr lang="en-US" altLang="zh-CN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0">
              <a:buNone/>
            </a:pPr>
            <a:endParaRPr lang="en-US" altLang="zh-CN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0">
              <a:buNone/>
            </a:pPr>
            <a:endParaRPr lang="en-US" altLang="zh-CN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0">
              <a:buNone/>
            </a:pPr>
            <a:endParaRPr lang="en-US" altLang="zh-CN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3204EF-9F63-2C32-ADAE-73B95A8189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8229" y="823621"/>
            <a:ext cx="2444500" cy="364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0433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8B1CC49-4EBC-ECD2-2F2B-06750C2EB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2A6DA9-3588-5420-7712-77F81D4C261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06400" y="923925"/>
            <a:ext cx="7975600" cy="36147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800"/>
              </a:spcBef>
            </a:pPr>
            <a:r>
              <a:rPr lang="en-US" sz="1600"/>
              <a:t>AI isn’t only for TOPS‑class devices:</a:t>
            </a:r>
            <a:br>
              <a:rPr lang="en-US" sz="1600"/>
            </a:br>
            <a:r>
              <a:rPr lang="en-US" sz="1600"/>
              <a:t>It shines on tiny problems too</a:t>
            </a:r>
          </a:p>
          <a:p>
            <a:pPr marL="0" indent="0">
              <a:spcBef>
                <a:spcPts val="1200"/>
              </a:spcBef>
            </a:pPr>
            <a:r>
              <a:rPr lang="en-US" sz="1600"/>
              <a:t>With the right hardware architecture,</a:t>
            </a:r>
            <a:br>
              <a:rPr lang="en-US" sz="1600"/>
            </a:br>
            <a:r>
              <a:rPr lang="en-US" sz="1600"/>
              <a:t>ML can run even inside very tiny chips</a:t>
            </a:r>
          </a:p>
          <a:p>
            <a:pPr marL="0" indent="0">
              <a:spcBef>
                <a:spcPts val="1200"/>
              </a:spcBef>
            </a:pPr>
            <a:r>
              <a:rPr lang="en-US" sz="1600"/>
              <a:t>Touch isn’t “AI‑heavy” — it benefits greatly</a:t>
            </a:r>
            <a:br>
              <a:rPr lang="en-US" sz="1600"/>
            </a:br>
            <a:r>
              <a:rPr lang="en-US" sz="1600"/>
              <a:t>even from small models</a:t>
            </a:r>
          </a:p>
          <a:p>
            <a:pPr marL="0" indent="0">
              <a:spcBef>
                <a:spcPts val="1200"/>
              </a:spcBef>
            </a:pPr>
            <a:r>
              <a:rPr lang="en-US" sz="1600" b="1"/>
              <a:t>Small ML models + hardware support</a:t>
            </a:r>
            <a:br>
              <a:rPr lang="en-US" sz="1600" b="1"/>
            </a:br>
            <a:r>
              <a:rPr lang="en-US" sz="1600" b="1"/>
              <a:t>  </a:t>
            </a:r>
            <a:r>
              <a:rPr lang="en-US" sz="1600" b="1">
                <a:sym typeface="Symbol" panose="05050102010706020507" pitchFamily="18" charset="2"/>
              </a:rPr>
              <a:t></a:t>
            </a:r>
            <a:r>
              <a:rPr lang="en-US" sz="1600" b="1"/>
              <a:t>  huge UX improvements</a:t>
            </a:r>
          </a:p>
          <a:p>
            <a:pPr marL="0" indent="0">
              <a:spcBef>
                <a:spcPts val="1200"/>
              </a:spcBef>
            </a:pPr>
            <a:r>
              <a:rPr lang="en-US" sz="1600"/>
              <a:t>We believe this pattern will repeat for many</a:t>
            </a:r>
            <a:br>
              <a:rPr lang="en-US" sz="1600"/>
            </a:br>
            <a:r>
              <a:rPr lang="en-US" sz="1600"/>
              <a:t>kinds of small, edge-of-the-edge sensors</a:t>
            </a:r>
          </a:p>
          <a:p>
            <a:pPr marL="0" indent="0">
              <a:spcBef>
                <a:spcPts val="800"/>
              </a:spcBef>
            </a:pP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2C8737-8DD8-3647-56DC-3E69BFC2DD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8229" y="823621"/>
            <a:ext cx="2444500" cy="364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7113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389F9689-9DC9-15BC-E097-E8124586C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544227810"/>
      </p:ext>
    </p:extLst>
  </p:cSld>
  <p:clrMapOvr>
    <a:masterClrMapping/>
  </p:clrMapOvr>
</p:sld>
</file>

<file path=ppt/theme/theme1.xml><?xml version="1.0" encoding="utf-8"?>
<a:theme xmlns:a="http://schemas.openxmlformats.org/drawingml/2006/main" name="EW26-light-theme">
  <a:themeElements>
    <a:clrScheme name="Synaptics Blue">
      <a:dk1>
        <a:srgbClr val="000000"/>
      </a:dk1>
      <a:lt1>
        <a:srgbClr val="FFFFFF"/>
      </a:lt1>
      <a:dk2>
        <a:srgbClr val="0A5CE0"/>
      </a:dk2>
      <a:lt2>
        <a:srgbClr val="247DFF"/>
      </a:lt2>
      <a:accent1>
        <a:srgbClr val="16205B"/>
      </a:accent1>
      <a:accent2>
        <a:srgbClr val="0A5CE0"/>
      </a:accent2>
      <a:accent3>
        <a:srgbClr val="247DFF"/>
      </a:accent3>
      <a:accent4>
        <a:srgbClr val="59A3FC"/>
      </a:accent4>
      <a:accent5>
        <a:srgbClr val="C5E3FC"/>
      </a:accent5>
      <a:accent6>
        <a:srgbClr val="FFFFFF"/>
      </a:accent6>
      <a:hlink>
        <a:srgbClr val="C5E3FC"/>
      </a:hlink>
      <a:folHlink>
        <a:srgbClr val="16205B"/>
      </a:folHlink>
    </a:clrScheme>
    <a:fontScheme name="Bahnscrift+Avenir">
      <a:majorFont>
        <a:latin typeface="Bahnschrif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>
          <a:gsLst>
            <a:gs pos="0">
              <a:schemeClr val="accent2"/>
            </a:gs>
            <a:gs pos="74000">
              <a:schemeClr val="accent2"/>
            </a:gs>
            <a:gs pos="83000">
              <a:schemeClr val="tx2"/>
            </a:gs>
            <a:gs pos="100000">
              <a:schemeClr val="accent4"/>
            </a:gs>
          </a:gsLst>
          <a:lin ang="3600000" scaled="0"/>
        </a:gradFill>
        <a:ln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rgbClr val="183774"/>
              </a:gs>
              <a:gs pos="83000">
                <a:srgbClr val="183774"/>
              </a:gs>
              <a:gs pos="100000">
                <a:schemeClr val="accent4"/>
              </a:gs>
            </a:gsLst>
            <a:lin ang="3600000" scaled="0"/>
          </a:gradFill>
        </a:ln>
      </a:spPr>
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l">
          <a:defRPr sz="105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>
        <a:ln w="12700">
          <a:solidFill>
            <a:schemeClr val="tx1">
              <a:lumMod val="75000"/>
              <a:lumOff val="25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>
        <a:noAutofit/>
      </a:bodyPr>
      <a:lstStyle>
        <a:defPPr marL="0" indent="0" algn="l">
          <a:spcBef>
            <a:spcPts val="0"/>
          </a:spcBef>
          <a:defRPr sz="1200" i="1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W26-light-theme" id="{CE25BAEC-FDAB-4DFA-8EB7-AD6B22814EE6}" vid="{51D7EEAA-ABA7-4B11-AB4A-2087DF95C6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78a4a70-b99c-484a-9ddd-23ec8c0d38d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D3923C6EF16C542BFAA2D9A92FA94B4" ma:contentTypeVersion="18" ma:contentTypeDescription="Create a new document." ma:contentTypeScope="" ma:versionID="aab940746a09a1e87542a575fb6bb416">
  <xsd:schema xmlns:xsd="http://www.w3.org/2001/XMLSchema" xmlns:xs="http://www.w3.org/2001/XMLSchema" xmlns:p="http://schemas.microsoft.com/office/2006/metadata/properties" xmlns:ns3="3033ab9a-e409-4166-83c8-05d90b5e1c2e" xmlns:ns4="778a4a70-b99c-484a-9ddd-23ec8c0d38d5" targetNamespace="http://schemas.microsoft.com/office/2006/metadata/properties" ma:root="true" ma:fieldsID="b88ad0bb2b55de5668bbeae98289f9e1" ns3:_="" ns4:_="">
    <xsd:import namespace="3033ab9a-e409-4166-83c8-05d90b5e1c2e"/>
    <xsd:import namespace="778a4a70-b99c-484a-9ddd-23ec8c0d38d5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_activity" minOccurs="0"/>
                <xsd:element ref="ns4:MediaServiceObjectDetectorVersions" minOccurs="0"/>
                <xsd:element ref="ns4:MediaServiceDateTaken" minOccurs="0"/>
                <xsd:element ref="ns4:MediaServiceAutoTags" minOccurs="0"/>
                <xsd:element ref="ns4:MediaLengthInSecond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SearchProperties" minOccurs="0"/>
                <xsd:element ref="ns4:MediaServiceSystemTag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33ab9a-e409-4166-83c8-05d90b5e1c2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8a4a70-b99c-484a-9ddd-23ec8c0d38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B31407C-4254-48BA-B793-BD0DA99D828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12E371-BF06-433E-A4AC-D3FE35BDFF42}">
  <ds:schemaRefs>
    <ds:schemaRef ds:uri="778a4a70-b99c-484a-9ddd-23ec8c0d38d5"/>
    <ds:schemaRef ds:uri="3033ab9a-e409-4166-83c8-05d90b5e1c2e"/>
    <ds:schemaRef ds:uri="http://schemas.microsoft.com/office/infopath/2007/PartnerControls"/>
    <ds:schemaRef ds:uri="http://purl.org/dc/elements/1.1/"/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B61BD12-9F03-474A-880C-85A3C505CB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033ab9a-e409-4166-83c8-05d90b5e1c2e"/>
    <ds:schemaRef ds:uri="778a4a70-b99c-484a-9ddd-23ec8c0d38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Synaptics-New-Template-Dark</Template>
  <TotalTime>31</TotalTime>
  <Words>2039</Words>
  <Application>Microsoft Office PowerPoint</Application>
  <PresentationFormat>On-screen Show (16:9)</PresentationFormat>
  <Paragraphs>298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Abadi</vt:lpstr>
      <vt:lpstr>Arial</vt:lpstr>
      <vt:lpstr>Courier New</vt:lpstr>
      <vt:lpstr>Symbol</vt:lpstr>
      <vt:lpstr>System Font Regular</vt:lpstr>
      <vt:lpstr>Wingdings</vt:lpstr>
      <vt:lpstr>EW26-light-theme</vt:lpstr>
      <vt:lpstr>PowerPoint Presentation</vt:lpstr>
      <vt:lpstr>Synaptics</vt:lpstr>
      <vt:lpstr>Synaptics in Touch</vt:lpstr>
      <vt:lpstr>Synaptics Astra™  Scalable Edge AI Processors</vt:lpstr>
      <vt:lpstr>The Edge of the Edge</vt:lpstr>
      <vt:lpstr>The Edge of the Edge:  Touch</vt:lpstr>
      <vt:lpstr>Touch ASICs</vt:lpstr>
      <vt:lpstr>Room at the Edge</vt:lpstr>
      <vt:lpstr>Touch Processing</vt:lpstr>
      <vt:lpstr>Hydra vector accelerator</vt:lpstr>
      <vt:lpstr>PowerPoint Presentation</vt:lpstr>
      <vt:lpstr>PowerPoint Presentation</vt:lpstr>
      <vt:lpstr>How Hydra accesses RAM</vt:lpstr>
      <vt:lpstr>A fully-connected neural network using Hydra 4</vt:lpstr>
      <vt:lpstr>Use case:  MoistureAI</vt:lpstr>
      <vt:lpstr>MoistureAI:  Approach</vt:lpstr>
      <vt:lpstr>MoistureAI:   Deployment and results</vt:lpstr>
      <vt:lpstr>Summary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Mia Segovia (CW)</dc:creator>
  <cp:lastModifiedBy>Dave Gillespie</cp:lastModifiedBy>
  <cp:revision>5</cp:revision>
  <dcterms:created xsi:type="dcterms:W3CDTF">2025-05-15T20:59:27Z</dcterms:created>
  <dcterms:modified xsi:type="dcterms:W3CDTF">2026-10-27T21:09:59Z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0x0101001D3923C6EF16C542BFAA2D9A92FA94B4</vt:lpwstr>
  </property>
  <property fmtid="{D5CDD505-2E9C-101B-9397-08002B2CF9AE}" pid="3" name="MediaServiceImageTags">
    <vt:lpwstr/>
  </property>
</Properties>
</file>